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83" d="100"/>
          <a:sy n="83" d="100"/>
        </p:scale>
        <p:origin x="114"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2/25/2022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2/25/2022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2/25/2022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2/25/2022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e2we023n"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6.xml"/><Relationship Id="rId6" Type="http://schemas.openxmlformats.org/officeDocument/2006/relationships/hyperlink" Target="https://tinyurl.com/yuydmpvu"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 Life of Loyalty</a:t>
            </a:r>
          </a:p>
        </p:txBody>
      </p:sp>
      <p:sp>
        <p:nvSpPr>
          <p:cNvPr id="3" name="Subtitle 2"/>
          <p:cNvSpPr>
            <a:spLocks noGrp="1"/>
          </p:cNvSpPr>
          <p:nvPr>
            <p:ph type="subTitle" idx="1"/>
          </p:nvPr>
        </p:nvSpPr>
        <p:spPr>
          <a:xfrm>
            <a:off x="1524000" y="3860800"/>
            <a:ext cx="9144000" cy="1397000"/>
          </a:xfrm>
        </p:spPr>
        <p:txBody>
          <a:bodyPr/>
          <a:lstStyle/>
          <a:p>
            <a:r>
              <a:rPr lang="en-US" dirty="0"/>
              <a:t>March 13</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72EB3-8AA7-4C2F-B8A9-562F656600AB}"/>
              </a:ext>
            </a:extLst>
          </p:cNvPr>
          <p:cNvSpPr>
            <a:spLocks noGrp="1"/>
          </p:cNvSpPr>
          <p:nvPr>
            <p:ph type="title"/>
          </p:nvPr>
        </p:nvSpPr>
        <p:spPr/>
        <p:txBody>
          <a:bodyPr/>
          <a:lstStyle/>
          <a:p>
            <a:pPr algn="l"/>
            <a:r>
              <a:rPr lang="en-US" dirty="0"/>
              <a:t>Listen for how God will be glorified.</a:t>
            </a:r>
          </a:p>
        </p:txBody>
      </p:sp>
      <p:sp>
        <p:nvSpPr>
          <p:cNvPr id="3" name="Content Placeholder 2">
            <a:extLst>
              <a:ext uri="{FF2B5EF4-FFF2-40B4-BE49-F238E27FC236}">
                <a16:creationId xmlns:a16="http://schemas.microsoft.com/office/drawing/2014/main" id="{0D6179E4-F284-4418-A12F-2F67469E92F2}"/>
              </a:ext>
            </a:extLst>
          </p:cNvPr>
          <p:cNvSpPr>
            <a:spLocks noGrp="1"/>
          </p:cNvSpPr>
          <p:nvPr>
            <p:ph idx="1"/>
          </p:nvPr>
        </p:nvSpPr>
        <p:spPr>
          <a:xfrm>
            <a:off x="1831211" y="1976096"/>
            <a:ext cx="8529577" cy="4351338"/>
          </a:xfrm>
        </p:spPr>
        <p:txBody>
          <a:bodyPr/>
          <a:lstStyle/>
          <a:p>
            <a:pPr marL="0" indent="0" algn="ctr">
              <a:buNone/>
            </a:pPr>
            <a:r>
              <a:rPr lang="en-US" dirty="0"/>
              <a:t>John 13:31-33 (NIV)   When he was gone, Jesus said, "Now is the Son of Man glorified and God is glorified in him. 32  If God is glorified in him, God will glorify the Son in himself, </a:t>
            </a:r>
          </a:p>
        </p:txBody>
      </p:sp>
    </p:spTree>
    <p:extLst>
      <p:ext uri="{BB962C8B-B14F-4D97-AF65-F5344CB8AC3E}">
        <p14:creationId xmlns:p14="http://schemas.microsoft.com/office/powerpoint/2010/main" val="421031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72EB3-8AA7-4C2F-B8A9-562F656600AB}"/>
              </a:ext>
            </a:extLst>
          </p:cNvPr>
          <p:cNvSpPr>
            <a:spLocks noGrp="1"/>
          </p:cNvSpPr>
          <p:nvPr>
            <p:ph type="title"/>
          </p:nvPr>
        </p:nvSpPr>
        <p:spPr/>
        <p:txBody>
          <a:bodyPr/>
          <a:lstStyle/>
          <a:p>
            <a:pPr algn="l"/>
            <a:r>
              <a:rPr lang="en-US" dirty="0"/>
              <a:t>Listen for how God will be glorified.</a:t>
            </a:r>
          </a:p>
        </p:txBody>
      </p:sp>
      <p:sp>
        <p:nvSpPr>
          <p:cNvPr id="3" name="Content Placeholder 2">
            <a:extLst>
              <a:ext uri="{FF2B5EF4-FFF2-40B4-BE49-F238E27FC236}">
                <a16:creationId xmlns:a16="http://schemas.microsoft.com/office/drawing/2014/main" id="{0D6179E4-F284-4418-A12F-2F67469E92F2}"/>
              </a:ext>
            </a:extLst>
          </p:cNvPr>
          <p:cNvSpPr>
            <a:spLocks noGrp="1"/>
          </p:cNvSpPr>
          <p:nvPr>
            <p:ph idx="1"/>
          </p:nvPr>
        </p:nvSpPr>
        <p:spPr>
          <a:xfrm>
            <a:off x="1831211" y="1976096"/>
            <a:ext cx="8529577" cy="4351338"/>
          </a:xfrm>
        </p:spPr>
        <p:txBody>
          <a:bodyPr/>
          <a:lstStyle/>
          <a:p>
            <a:pPr marL="0" indent="0" algn="ctr">
              <a:buNone/>
            </a:pPr>
            <a:r>
              <a:rPr lang="en-US" dirty="0"/>
              <a:t>and will glorify him at once. 33  "My children, I will be with you only a little longer. You will look for me, and just as I told the Jews, so I tell you now: Where I am going, you cannot come.</a:t>
            </a:r>
          </a:p>
        </p:txBody>
      </p:sp>
      <p:pic>
        <p:nvPicPr>
          <p:cNvPr id="4" name="Picture 3">
            <a:extLst>
              <a:ext uri="{FF2B5EF4-FFF2-40B4-BE49-F238E27FC236}">
                <a16:creationId xmlns:a16="http://schemas.microsoft.com/office/drawing/2014/main" id="{8AB9312A-C915-4F49-B2D4-4DEBBF31AFD4}"/>
              </a:ext>
            </a:extLst>
          </p:cNvPr>
          <p:cNvPicPr>
            <a:picLocks noChangeAspect="1"/>
          </p:cNvPicPr>
          <p:nvPr/>
        </p:nvPicPr>
        <p:blipFill>
          <a:blip r:embed="rId2"/>
          <a:stretch>
            <a:fillRect/>
          </a:stretch>
        </p:blipFill>
        <p:spPr>
          <a:xfrm>
            <a:off x="4751428" y="5069711"/>
            <a:ext cx="2689142" cy="431775"/>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7607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CAE91-C77F-42F0-955C-C67BBED97887}"/>
              </a:ext>
            </a:extLst>
          </p:cNvPr>
          <p:cNvSpPr>
            <a:spLocks noGrp="1"/>
          </p:cNvSpPr>
          <p:nvPr>
            <p:ph type="title"/>
          </p:nvPr>
        </p:nvSpPr>
        <p:spPr/>
        <p:txBody>
          <a:bodyPr/>
          <a:lstStyle/>
          <a:p>
            <a:r>
              <a:rPr lang="en-US" dirty="0"/>
              <a:t>Live for God’s Glory</a:t>
            </a:r>
          </a:p>
        </p:txBody>
      </p:sp>
      <p:sp>
        <p:nvSpPr>
          <p:cNvPr id="3" name="Content Placeholder 2">
            <a:extLst>
              <a:ext uri="{FF2B5EF4-FFF2-40B4-BE49-F238E27FC236}">
                <a16:creationId xmlns:a16="http://schemas.microsoft.com/office/drawing/2014/main" id="{AF8D89FF-BA4A-4DB2-B66B-03839ACEF912}"/>
              </a:ext>
            </a:extLst>
          </p:cNvPr>
          <p:cNvSpPr>
            <a:spLocks noGrp="1"/>
          </p:cNvSpPr>
          <p:nvPr>
            <p:ph idx="1"/>
          </p:nvPr>
        </p:nvSpPr>
        <p:spPr>
          <a:xfrm>
            <a:off x="757177" y="1559407"/>
            <a:ext cx="10515600" cy="5119185"/>
          </a:xfrm>
        </p:spPr>
        <p:txBody>
          <a:bodyPr>
            <a:normAutofit/>
          </a:bodyPr>
          <a:lstStyle/>
          <a:p>
            <a:r>
              <a:rPr lang="en-US" dirty="0"/>
              <a:t>Jesus stated that He will be glorified, and God the Father will be glorified.  How would this happen?</a:t>
            </a:r>
          </a:p>
          <a:p>
            <a:r>
              <a:rPr lang="en-US" dirty="0"/>
              <a:t>Consider Philippians 2:9-11 (NIV) </a:t>
            </a:r>
          </a:p>
          <a:p>
            <a:pPr marL="0" indent="0" algn="ctr">
              <a:buNone/>
            </a:pPr>
            <a:r>
              <a:rPr lang="en-US" dirty="0"/>
              <a:t> </a:t>
            </a:r>
            <a:r>
              <a:rPr lang="en-US" i="1" dirty="0">
                <a:solidFill>
                  <a:srgbClr val="C00000"/>
                </a:solidFill>
              </a:rPr>
              <a:t>Therefore God exalted him to the highest place and gave him the name that is above every name, that at the name of Jesus every knee should bow, in heaven and on earth and under the earth, and every tongue confess that Jesus Christ is Lord, to the glory of God the Father.</a:t>
            </a:r>
          </a:p>
        </p:txBody>
      </p:sp>
    </p:spTree>
    <p:extLst>
      <p:ext uri="{BB962C8B-B14F-4D97-AF65-F5344CB8AC3E}">
        <p14:creationId xmlns:p14="http://schemas.microsoft.com/office/powerpoint/2010/main" val="134376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5C431-4989-44E3-B86A-89835676F00B}"/>
              </a:ext>
            </a:extLst>
          </p:cNvPr>
          <p:cNvSpPr>
            <a:spLocks noGrp="1"/>
          </p:cNvSpPr>
          <p:nvPr>
            <p:ph type="title"/>
          </p:nvPr>
        </p:nvSpPr>
        <p:spPr/>
        <p:txBody>
          <a:bodyPr/>
          <a:lstStyle/>
          <a:p>
            <a:r>
              <a:rPr lang="en-US" dirty="0"/>
              <a:t>Live for God’s Glory</a:t>
            </a:r>
          </a:p>
        </p:txBody>
      </p:sp>
      <p:sp>
        <p:nvSpPr>
          <p:cNvPr id="3" name="Content Placeholder 2">
            <a:extLst>
              <a:ext uri="{FF2B5EF4-FFF2-40B4-BE49-F238E27FC236}">
                <a16:creationId xmlns:a16="http://schemas.microsoft.com/office/drawing/2014/main" id="{92401F38-748B-4A6D-B4D1-2DCB55347B9C}"/>
              </a:ext>
            </a:extLst>
          </p:cNvPr>
          <p:cNvSpPr>
            <a:spLocks noGrp="1"/>
          </p:cNvSpPr>
          <p:nvPr>
            <p:ph idx="1"/>
          </p:nvPr>
        </p:nvSpPr>
        <p:spPr/>
        <p:txBody>
          <a:bodyPr/>
          <a:lstStyle/>
          <a:p>
            <a:r>
              <a:rPr lang="en-US" dirty="0"/>
              <a:t>In the context of Phil. 2:9-11, how was Jesus glorified through the cross?</a:t>
            </a:r>
          </a:p>
          <a:p>
            <a:r>
              <a:rPr lang="en-US" dirty="0"/>
              <a:t>How is God the Father glorified in the cross?</a:t>
            </a:r>
          </a:p>
          <a:p>
            <a:r>
              <a:rPr lang="en-US" dirty="0"/>
              <a:t>Who or what does our culture glorify? </a:t>
            </a:r>
          </a:p>
          <a:p>
            <a:r>
              <a:rPr lang="en-US" dirty="0"/>
              <a:t>Instead of glorifying these kinds of things, how can we  glorify God in our lives? </a:t>
            </a:r>
          </a:p>
        </p:txBody>
      </p:sp>
    </p:spTree>
    <p:extLst>
      <p:ext uri="{BB962C8B-B14F-4D97-AF65-F5344CB8AC3E}">
        <p14:creationId xmlns:p14="http://schemas.microsoft.com/office/powerpoint/2010/main" val="309393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0EF54-8545-43EF-957C-3EE1411EFAED}"/>
              </a:ext>
            </a:extLst>
          </p:cNvPr>
          <p:cNvSpPr>
            <a:spLocks noGrp="1"/>
          </p:cNvSpPr>
          <p:nvPr>
            <p:ph type="title"/>
          </p:nvPr>
        </p:nvSpPr>
        <p:spPr/>
        <p:txBody>
          <a:bodyPr/>
          <a:lstStyle/>
          <a:p>
            <a:pPr algn="l"/>
            <a:r>
              <a:rPr lang="en-US" dirty="0"/>
              <a:t>Listen for what is new.</a:t>
            </a:r>
          </a:p>
        </p:txBody>
      </p:sp>
      <p:sp>
        <p:nvSpPr>
          <p:cNvPr id="3" name="Content Placeholder 2">
            <a:extLst>
              <a:ext uri="{FF2B5EF4-FFF2-40B4-BE49-F238E27FC236}">
                <a16:creationId xmlns:a16="http://schemas.microsoft.com/office/drawing/2014/main" id="{63B701D3-E8FF-40F9-A612-BAC114580708}"/>
              </a:ext>
            </a:extLst>
          </p:cNvPr>
          <p:cNvSpPr>
            <a:spLocks noGrp="1"/>
          </p:cNvSpPr>
          <p:nvPr>
            <p:ph idx="1"/>
          </p:nvPr>
        </p:nvSpPr>
        <p:spPr>
          <a:xfrm>
            <a:off x="1713052" y="1906647"/>
            <a:ext cx="8969415" cy="4351338"/>
          </a:xfrm>
        </p:spPr>
        <p:txBody>
          <a:bodyPr/>
          <a:lstStyle/>
          <a:p>
            <a:pPr marL="0" indent="0" algn="ctr">
              <a:buNone/>
            </a:pPr>
            <a:r>
              <a:rPr lang="en-US" dirty="0"/>
              <a:t>John 13:34-35 (NIV)  "A new command I give you: Love one another. As I have loved you, so you must love one another. 35  By this all men will know that you are my disciples, if you love one another."</a:t>
            </a:r>
          </a:p>
        </p:txBody>
      </p:sp>
      <p:pic>
        <p:nvPicPr>
          <p:cNvPr id="4" name="Picture 3">
            <a:extLst>
              <a:ext uri="{FF2B5EF4-FFF2-40B4-BE49-F238E27FC236}">
                <a16:creationId xmlns:a16="http://schemas.microsoft.com/office/drawing/2014/main" id="{A8CC0D14-6547-4440-8076-A2238E3712E1}"/>
              </a:ext>
            </a:extLst>
          </p:cNvPr>
          <p:cNvPicPr>
            <a:picLocks noChangeAspect="1"/>
          </p:cNvPicPr>
          <p:nvPr/>
        </p:nvPicPr>
        <p:blipFill>
          <a:blip r:embed="rId2"/>
          <a:stretch>
            <a:fillRect/>
          </a:stretch>
        </p:blipFill>
        <p:spPr>
          <a:xfrm>
            <a:off x="4751428" y="5069711"/>
            <a:ext cx="2689142" cy="431775"/>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6543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CD955-94FC-44C9-B05D-923D434FC0EA}"/>
              </a:ext>
            </a:extLst>
          </p:cNvPr>
          <p:cNvSpPr>
            <a:spLocks noGrp="1"/>
          </p:cNvSpPr>
          <p:nvPr>
            <p:ph type="title"/>
          </p:nvPr>
        </p:nvSpPr>
        <p:spPr/>
        <p:txBody>
          <a:bodyPr/>
          <a:lstStyle/>
          <a:p>
            <a:r>
              <a:rPr lang="en-US" dirty="0"/>
              <a:t>Love One Another Loyally</a:t>
            </a:r>
          </a:p>
        </p:txBody>
      </p:sp>
      <p:sp>
        <p:nvSpPr>
          <p:cNvPr id="3" name="Content Placeholder 2">
            <a:extLst>
              <a:ext uri="{FF2B5EF4-FFF2-40B4-BE49-F238E27FC236}">
                <a16:creationId xmlns:a16="http://schemas.microsoft.com/office/drawing/2014/main" id="{667EAA7C-B913-458D-A642-CC3D68F933C4}"/>
              </a:ext>
            </a:extLst>
          </p:cNvPr>
          <p:cNvSpPr>
            <a:spLocks noGrp="1"/>
          </p:cNvSpPr>
          <p:nvPr>
            <p:ph idx="1"/>
          </p:nvPr>
        </p:nvSpPr>
        <p:spPr/>
        <p:txBody>
          <a:bodyPr/>
          <a:lstStyle/>
          <a:p>
            <a:r>
              <a:rPr lang="en-US" dirty="0"/>
              <a:t>Jesus previously confirmed this statement of the teacher of the law,  'Love your neighbor as yourself.'    So what was new about this command (look at preceding verses)? </a:t>
            </a:r>
          </a:p>
          <a:p>
            <a:r>
              <a:rPr lang="en-US" dirty="0"/>
              <a:t>Jesus says, “Love as I have loved you.”  How has God shown His love for you?</a:t>
            </a:r>
          </a:p>
          <a:p>
            <a:r>
              <a:rPr lang="en-US" dirty="0"/>
              <a:t>What is the benefit of demonstrating the love of God toward others? </a:t>
            </a:r>
          </a:p>
        </p:txBody>
      </p:sp>
    </p:spTree>
    <p:extLst>
      <p:ext uri="{BB962C8B-B14F-4D97-AF65-F5344CB8AC3E}">
        <p14:creationId xmlns:p14="http://schemas.microsoft.com/office/powerpoint/2010/main" val="84958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D938B-44B1-4CD8-B6FC-8E4C62D8B3F6}"/>
              </a:ext>
            </a:extLst>
          </p:cNvPr>
          <p:cNvSpPr>
            <a:spLocks noGrp="1"/>
          </p:cNvSpPr>
          <p:nvPr>
            <p:ph type="title"/>
          </p:nvPr>
        </p:nvSpPr>
        <p:spPr/>
        <p:txBody>
          <a:bodyPr/>
          <a:lstStyle/>
          <a:p>
            <a:r>
              <a:rPr lang="en-US" dirty="0"/>
              <a:t>Love One Another Loyally</a:t>
            </a:r>
          </a:p>
        </p:txBody>
      </p:sp>
      <p:sp>
        <p:nvSpPr>
          <p:cNvPr id="3" name="Content Placeholder 2">
            <a:extLst>
              <a:ext uri="{FF2B5EF4-FFF2-40B4-BE49-F238E27FC236}">
                <a16:creationId xmlns:a16="http://schemas.microsoft.com/office/drawing/2014/main" id="{6B335F25-6F62-4F3F-867D-A3FFE73E3646}"/>
              </a:ext>
            </a:extLst>
          </p:cNvPr>
          <p:cNvSpPr>
            <a:spLocks noGrp="1"/>
          </p:cNvSpPr>
          <p:nvPr>
            <p:ph idx="1"/>
          </p:nvPr>
        </p:nvSpPr>
        <p:spPr/>
        <p:txBody>
          <a:bodyPr/>
          <a:lstStyle/>
          <a:p>
            <a:r>
              <a:rPr lang="en-US" dirty="0"/>
              <a:t>How is love for one another one way to demonstrate loyalty to Jesus? </a:t>
            </a:r>
          </a:p>
          <a:p>
            <a:r>
              <a:rPr lang="en-US" dirty="0"/>
              <a:t>What are some tangible ways we can show that we love one another?</a:t>
            </a:r>
          </a:p>
          <a:p>
            <a:r>
              <a:rPr lang="en-US" dirty="0"/>
              <a:t>How does our love for one another point others to Christ?</a:t>
            </a:r>
          </a:p>
        </p:txBody>
      </p:sp>
    </p:spTree>
    <p:extLst>
      <p:ext uri="{BB962C8B-B14F-4D97-AF65-F5344CB8AC3E}">
        <p14:creationId xmlns:p14="http://schemas.microsoft.com/office/powerpoint/2010/main" val="101590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42E54-69D5-42B5-9E9B-C54E9ECB4A11}"/>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FB64409D-38E9-453B-B0C8-DBAC65953A93}"/>
              </a:ext>
            </a:extLst>
          </p:cNvPr>
          <p:cNvSpPr>
            <a:spLocks noGrp="1"/>
          </p:cNvSpPr>
          <p:nvPr>
            <p:ph idx="1"/>
          </p:nvPr>
        </p:nvSpPr>
        <p:spPr>
          <a:xfrm>
            <a:off x="838200" y="2650603"/>
            <a:ext cx="10515600" cy="3526360"/>
          </a:xfrm>
        </p:spPr>
        <p:txBody>
          <a:bodyPr/>
          <a:lstStyle/>
          <a:p>
            <a:r>
              <a:rPr lang="en-US" dirty="0"/>
              <a:t>Confess. </a:t>
            </a:r>
          </a:p>
          <a:p>
            <a:pPr lvl="1"/>
            <a:r>
              <a:rPr lang="en-US" dirty="0"/>
              <a:t>Confess to God any way you’ve been disloyal to Him. Ask Him to forgive you.</a:t>
            </a:r>
          </a:p>
          <a:p>
            <a:endParaRPr lang="en-US" dirty="0"/>
          </a:p>
        </p:txBody>
      </p:sp>
    </p:spTree>
    <p:extLst>
      <p:ext uri="{BB962C8B-B14F-4D97-AF65-F5344CB8AC3E}">
        <p14:creationId xmlns:p14="http://schemas.microsoft.com/office/powerpoint/2010/main" val="260591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42E54-69D5-42B5-9E9B-C54E9ECB4A11}"/>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FB64409D-38E9-453B-B0C8-DBAC65953A93}"/>
              </a:ext>
            </a:extLst>
          </p:cNvPr>
          <p:cNvSpPr>
            <a:spLocks noGrp="1"/>
          </p:cNvSpPr>
          <p:nvPr>
            <p:ph idx="1"/>
          </p:nvPr>
        </p:nvSpPr>
        <p:spPr/>
        <p:txBody>
          <a:bodyPr/>
          <a:lstStyle/>
          <a:p>
            <a:r>
              <a:rPr lang="en-US" dirty="0"/>
              <a:t>Memorize. </a:t>
            </a:r>
          </a:p>
          <a:p>
            <a:pPr lvl="1"/>
            <a:r>
              <a:rPr lang="en-US" dirty="0"/>
              <a:t>Consider choosing one of these verses about God’s glory to memorize this week: </a:t>
            </a:r>
          </a:p>
          <a:p>
            <a:pPr lvl="2"/>
            <a:r>
              <a:rPr lang="en-US" dirty="0"/>
              <a:t>John 1:14 	</a:t>
            </a:r>
          </a:p>
          <a:p>
            <a:pPr lvl="2"/>
            <a:r>
              <a:rPr lang="en-US" dirty="0"/>
              <a:t>2 Corinthians 4:6 </a:t>
            </a:r>
          </a:p>
          <a:p>
            <a:pPr lvl="2"/>
            <a:r>
              <a:rPr lang="en-US" dirty="0"/>
              <a:t>Psalm 19:1 </a:t>
            </a:r>
          </a:p>
          <a:p>
            <a:pPr lvl="2"/>
            <a:r>
              <a:rPr lang="en-US" dirty="0"/>
              <a:t>Philippians 2:10-11</a:t>
            </a:r>
          </a:p>
          <a:p>
            <a:endParaRPr lang="en-US" dirty="0"/>
          </a:p>
        </p:txBody>
      </p:sp>
    </p:spTree>
    <p:extLst>
      <p:ext uri="{BB962C8B-B14F-4D97-AF65-F5344CB8AC3E}">
        <p14:creationId xmlns:p14="http://schemas.microsoft.com/office/powerpoint/2010/main" val="788509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42E54-69D5-42B5-9E9B-C54E9ECB4A11}"/>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FB64409D-38E9-453B-B0C8-DBAC65953A93}"/>
              </a:ext>
            </a:extLst>
          </p:cNvPr>
          <p:cNvSpPr>
            <a:spLocks noGrp="1"/>
          </p:cNvSpPr>
          <p:nvPr>
            <p:ph idx="1"/>
          </p:nvPr>
        </p:nvSpPr>
        <p:spPr>
          <a:xfrm>
            <a:off x="838200" y="2060293"/>
            <a:ext cx="10515600" cy="4116669"/>
          </a:xfrm>
        </p:spPr>
        <p:txBody>
          <a:bodyPr/>
          <a:lstStyle/>
          <a:p>
            <a:r>
              <a:rPr lang="en-US" dirty="0"/>
              <a:t>Share. </a:t>
            </a:r>
          </a:p>
          <a:p>
            <a:pPr lvl="1"/>
            <a:r>
              <a:rPr lang="en-US" dirty="0"/>
              <a:t>If you share on social media, consider posting about a brother or sister in Christ. </a:t>
            </a:r>
          </a:p>
          <a:p>
            <a:pPr lvl="1"/>
            <a:r>
              <a:rPr lang="en-US" dirty="0"/>
              <a:t>Share how someone has loved you, encouraged you, or helped you experience more joy in Christ. </a:t>
            </a:r>
          </a:p>
          <a:p>
            <a:endParaRPr lang="en-US" dirty="0"/>
          </a:p>
        </p:txBody>
      </p:sp>
    </p:spTree>
    <p:extLst>
      <p:ext uri="{BB962C8B-B14F-4D97-AF65-F5344CB8AC3E}">
        <p14:creationId xmlns:p14="http://schemas.microsoft.com/office/powerpoint/2010/main" val="1311645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DB084A-4D36-4FBA-9058-0BF7A52CE111}"/>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1A846ECB-8F52-431A-826E-2BFD7BA26A75}"/>
              </a:ext>
            </a:extLst>
          </p:cNvPr>
          <p:cNvGrpSpPr/>
          <p:nvPr/>
        </p:nvGrpSpPr>
        <p:grpSpPr>
          <a:xfrm>
            <a:off x="2849598" y="1690688"/>
            <a:ext cx="6492803" cy="4161682"/>
            <a:chOff x="2849598" y="1690688"/>
            <a:chExt cx="6492803" cy="4161682"/>
          </a:xfrm>
        </p:grpSpPr>
        <p:pic>
          <p:nvPicPr>
            <p:cNvPr id="6" name="Picture 5" descr="Diagram&#10;&#10;Description automatically generated">
              <a:extLst>
                <a:ext uri="{FF2B5EF4-FFF2-40B4-BE49-F238E27FC236}">
                  <a16:creationId xmlns:a16="http://schemas.microsoft.com/office/drawing/2014/main" id="{B067BDE0-EC8E-4DFA-B5AA-F714DFD338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866900"/>
              <a:ext cx="5715000" cy="3124200"/>
            </a:xfrm>
            <a:prstGeom prst="rect">
              <a:avLst/>
            </a:prstGeom>
            <a:ln>
              <a:noFill/>
            </a:ln>
            <a:effectLst>
              <a:outerShdw blurRad="292100" dist="139700" dir="2700000" algn="tl" rotWithShape="0">
                <a:srgbClr val="333333">
                  <a:alpha val="65000"/>
                </a:srgbClr>
              </a:outerShdw>
            </a:effectLst>
          </p:spPr>
        </p:pic>
        <p:pic>
          <p:nvPicPr>
            <p:cNvPr id="8" name="Picture 7" descr="Shape&#10;&#10;Description automatically generated with medium confidence">
              <a:hlinkClick r:id="rId3"/>
              <a:extLst>
                <a:ext uri="{FF2B5EF4-FFF2-40B4-BE49-F238E27FC236}">
                  <a16:creationId xmlns:a16="http://schemas.microsoft.com/office/drawing/2014/main" id="{6DA3BB41-AC48-40A2-BD71-5277E3BBCA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90688"/>
              <a:ext cx="6492803" cy="4161682"/>
            </a:xfrm>
            <a:prstGeom prst="rect">
              <a:avLst/>
            </a:prstGeom>
            <a:ln>
              <a:noFill/>
            </a:ln>
            <a:effectLst>
              <a:outerShdw blurRad="292100" dist="139700" dir="2700000" algn="tl" rotWithShape="0">
                <a:srgbClr val="333333">
                  <a:alpha val="65000"/>
                </a:srgbClr>
              </a:outerShdw>
            </a:effectLst>
          </p:spPr>
        </p:pic>
      </p:grpSp>
      <p:sp>
        <p:nvSpPr>
          <p:cNvPr id="10" name="TextBox 9">
            <a:extLst>
              <a:ext uri="{FF2B5EF4-FFF2-40B4-BE49-F238E27FC236}">
                <a16:creationId xmlns:a16="http://schemas.microsoft.com/office/drawing/2014/main" id="{7D98868A-499E-49D0-92A7-148B30DDC977}"/>
              </a:ext>
            </a:extLst>
          </p:cNvPr>
          <p:cNvSpPr txBox="1"/>
          <p:nvPr/>
        </p:nvSpPr>
        <p:spPr>
          <a:xfrm>
            <a:off x="4229100" y="5943599"/>
            <a:ext cx="3683000" cy="461665"/>
          </a:xfrm>
          <a:prstGeom prst="rect">
            <a:avLst/>
          </a:prstGeom>
          <a:noFill/>
        </p:spPr>
        <p:txBody>
          <a:bodyPr wrap="square" rtlCol="0">
            <a:spAutoFit/>
          </a:bodyPr>
          <a:lstStyle/>
          <a:p>
            <a:pPr algn="ctr"/>
            <a:r>
              <a:rPr lang="en-US" sz="2400" dirty="0">
                <a:hlinkClick r:id="rId3"/>
              </a:rPr>
              <a:t>View Video</a:t>
            </a:r>
            <a:endParaRPr lang="en-US" sz="2400" dirty="0"/>
          </a:p>
        </p:txBody>
      </p:sp>
    </p:spTree>
    <p:extLst>
      <p:ext uri="{BB962C8B-B14F-4D97-AF65-F5344CB8AC3E}">
        <p14:creationId xmlns:p14="http://schemas.microsoft.com/office/powerpoint/2010/main" val="3854014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F448F8-FDBF-4B63-B47A-3DBCEB6770ED}"/>
              </a:ext>
            </a:extLst>
          </p:cNvPr>
          <p:cNvSpPr>
            <a:spLocks noGrp="1"/>
          </p:cNvSpPr>
          <p:nvPr>
            <p:ph type="title"/>
          </p:nvPr>
        </p:nvSpPr>
        <p:spPr/>
        <p:txBody>
          <a:bodyPr/>
          <a:lstStyle/>
          <a:p>
            <a:r>
              <a:rPr lang="en-US" dirty="0"/>
              <a:t>Family Activities</a:t>
            </a:r>
          </a:p>
        </p:txBody>
      </p:sp>
      <p:pic>
        <p:nvPicPr>
          <p:cNvPr id="6" name="Picture 5" descr="Qr code&#10;&#10;Description automatically generated">
            <a:extLst>
              <a:ext uri="{FF2B5EF4-FFF2-40B4-BE49-F238E27FC236}">
                <a16:creationId xmlns:a16="http://schemas.microsoft.com/office/drawing/2014/main" id="{9BEB6BDB-BAD8-4760-A955-C378A285C8B4}"/>
              </a:ext>
            </a:extLst>
          </p:cNvPr>
          <p:cNvPicPr>
            <a:picLocks noChangeAspect="1"/>
          </p:cNvPicPr>
          <p:nvPr/>
        </p:nvPicPr>
        <p:blipFill rotWithShape="1">
          <a:blip r:embed="rId2">
            <a:extLst>
              <a:ext uri="{28A0092B-C50C-407E-A947-70E740481C1C}">
                <a14:useLocalDpi xmlns:a14="http://schemas.microsoft.com/office/drawing/2010/main" val="0"/>
              </a:ext>
            </a:extLst>
          </a:blip>
          <a:srcRect l="7416" t="7225" r="7976" b="7336"/>
          <a:stretch/>
        </p:blipFill>
        <p:spPr>
          <a:xfrm rot="1392817">
            <a:off x="7564111" y="1580995"/>
            <a:ext cx="3533515" cy="386384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perspectiveHeroicExtremeLeftFacing"/>
            <a:lightRig rig="twoPt" dir="t">
              <a:rot lat="0" lon="0" rev="7200000"/>
            </a:lightRig>
          </a:scene3d>
          <a:sp3d contourW="12700">
            <a:bevelT w="25400" h="19050"/>
            <a:contourClr>
              <a:srgbClr val="969696"/>
            </a:contourClr>
          </a:sp3d>
        </p:spPr>
      </p:pic>
      <p:pic>
        <p:nvPicPr>
          <p:cNvPr id="8" name="Picture 7" descr="Logo&#10;&#10;Description automatically generated">
            <a:extLst>
              <a:ext uri="{FF2B5EF4-FFF2-40B4-BE49-F238E27FC236}">
                <a16:creationId xmlns:a16="http://schemas.microsoft.com/office/drawing/2014/main" id="{47507FB5-7D74-4F63-8A97-FCFD3A9552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430490" y="3142466"/>
            <a:ext cx="2428457" cy="2280473"/>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4A77FD16-7105-479F-9CAC-8B1D767324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025" y="5715139"/>
            <a:ext cx="3854492" cy="418798"/>
          </a:xfrm>
          <a:prstGeom prst="rect">
            <a:avLst/>
          </a:prstGeom>
          <a:ln>
            <a:noFill/>
          </a:ln>
          <a:effectLst>
            <a:outerShdw blurRad="292100" dist="139700" dir="2700000" algn="tl" rotWithShape="0">
              <a:srgbClr val="333333">
                <a:alpha val="65000"/>
              </a:srgbClr>
            </a:outerShdw>
          </a:effectLst>
        </p:spPr>
      </p:pic>
      <p:pic>
        <p:nvPicPr>
          <p:cNvPr id="11" name="Picture 10" descr="A picture containing text, clock&#10;&#10;Description automatically generated">
            <a:extLst>
              <a:ext uri="{FF2B5EF4-FFF2-40B4-BE49-F238E27FC236}">
                <a16:creationId xmlns:a16="http://schemas.microsoft.com/office/drawing/2014/main" id="{ADE14A40-5BC6-414E-8963-55BBE4ED58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1253" y="4884499"/>
            <a:ext cx="1880772" cy="1587165"/>
          </a:xfrm>
          <a:prstGeom prst="rect">
            <a:avLst/>
          </a:prstGeom>
          <a:ln>
            <a:noFill/>
          </a:ln>
          <a:effectLst>
            <a:outerShdw blurRad="292100" dist="139700" dir="2700000" algn="tl" rotWithShape="0">
              <a:srgbClr val="333333">
                <a:alpha val="65000"/>
              </a:srgbClr>
            </a:outerShdw>
          </a:effectLst>
        </p:spPr>
      </p:pic>
      <p:sp>
        <p:nvSpPr>
          <p:cNvPr id="12" name="Speech Bubble: Rectangle with Corners Rounded 11">
            <a:extLst>
              <a:ext uri="{FF2B5EF4-FFF2-40B4-BE49-F238E27FC236}">
                <a16:creationId xmlns:a16="http://schemas.microsoft.com/office/drawing/2014/main" id="{1594C68B-973C-4523-9A2A-22B8A6907A76}"/>
              </a:ext>
            </a:extLst>
          </p:cNvPr>
          <p:cNvSpPr/>
          <p:nvPr/>
        </p:nvSpPr>
        <p:spPr>
          <a:xfrm>
            <a:off x="3599726" y="1527858"/>
            <a:ext cx="4085863" cy="1817226"/>
          </a:xfrm>
          <a:prstGeom prst="wedgeRoundRectCallout">
            <a:avLst>
              <a:gd name="adj1" fmla="val -67851"/>
              <a:gd name="adj2" fmla="val 4466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Your deacons are standing buy to spread this message.   If you must, find technical help and the crossword puzzle at </a:t>
            </a:r>
            <a:r>
              <a:rPr lang="en-US" sz="1800" u="sng" dirty="0">
                <a:solidFill>
                  <a:srgbClr val="0563C1"/>
                </a:solidFill>
                <a:effectLst/>
                <a:latin typeface="Comic Sans MS" panose="030F0702030302020204" pitchFamily="66" charset="0"/>
                <a:ea typeface="Calibri" panose="020F0502020204030204" pitchFamily="34" charset="0"/>
                <a:cs typeface="Times New Roman" panose="02020603050405020304" pitchFamily="18" charset="0"/>
                <a:hlinkClick r:id="rId6"/>
              </a:rPr>
              <a:t>https://tinyurl.com/yuydmpvu</a:t>
            </a:r>
            <a:endParaRPr lang="en-US" dirty="0">
              <a:latin typeface="Comic Sans MS" panose="030F0702030302020204" pitchFamily="66" charset="0"/>
            </a:endParaRPr>
          </a:p>
        </p:txBody>
      </p:sp>
    </p:spTree>
    <p:extLst>
      <p:ext uri="{BB962C8B-B14F-4D97-AF65-F5344CB8AC3E}">
        <p14:creationId xmlns:p14="http://schemas.microsoft.com/office/powerpoint/2010/main" val="2143811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 Life of Loyalty</a:t>
            </a:r>
          </a:p>
        </p:txBody>
      </p:sp>
      <p:sp>
        <p:nvSpPr>
          <p:cNvPr id="3" name="Subtitle 2"/>
          <p:cNvSpPr>
            <a:spLocks noGrp="1"/>
          </p:cNvSpPr>
          <p:nvPr>
            <p:ph type="subTitle" idx="1"/>
          </p:nvPr>
        </p:nvSpPr>
        <p:spPr>
          <a:xfrm>
            <a:off x="1524000" y="3860800"/>
            <a:ext cx="9144000" cy="1397000"/>
          </a:xfrm>
        </p:spPr>
        <p:txBody>
          <a:bodyPr/>
          <a:lstStyle/>
          <a:p>
            <a:r>
              <a:rPr lang="en-US" dirty="0"/>
              <a:t>March 13</a:t>
            </a:r>
          </a:p>
        </p:txBody>
      </p:sp>
    </p:spTree>
    <p:extLst>
      <p:ext uri="{BB962C8B-B14F-4D97-AF65-F5344CB8AC3E}">
        <p14:creationId xmlns:p14="http://schemas.microsoft.com/office/powerpoint/2010/main" val="547606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74D22F-E10F-42D1-9CBA-D88ECE948F0B}"/>
              </a:ext>
            </a:extLst>
          </p:cNvPr>
          <p:cNvSpPr>
            <a:spLocks noGrp="1"/>
          </p:cNvSpPr>
          <p:nvPr>
            <p:ph type="title"/>
          </p:nvPr>
        </p:nvSpPr>
        <p:spPr/>
        <p:txBody>
          <a:bodyPr/>
          <a:lstStyle/>
          <a:p>
            <a:r>
              <a:rPr lang="en-US" dirty="0"/>
              <a:t>Think about it …</a:t>
            </a:r>
          </a:p>
        </p:txBody>
      </p:sp>
      <p:sp>
        <p:nvSpPr>
          <p:cNvPr id="4" name="Content Placeholder 3">
            <a:extLst>
              <a:ext uri="{FF2B5EF4-FFF2-40B4-BE49-F238E27FC236}">
                <a16:creationId xmlns:a16="http://schemas.microsoft.com/office/drawing/2014/main" id="{1E80A0BA-660D-4331-B1BE-E11CF6F05AA8}"/>
              </a:ext>
            </a:extLst>
          </p:cNvPr>
          <p:cNvSpPr>
            <a:spLocks noGrp="1"/>
          </p:cNvSpPr>
          <p:nvPr>
            <p:ph idx="1"/>
          </p:nvPr>
        </p:nvSpPr>
        <p:spPr/>
        <p:txBody>
          <a:bodyPr/>
          <a:lstStyle/>
          <a:p>
            <a:r>
              <a:rPr lang="en-US" dirty="0"/>
              <a:t>Who or what comes to mind when you think of “loyalty”?</a:t>
            </a:r>
          </a:p>
          <a:p>
            <a:endParaRPr lang="en-US" dirty="0"/>
          </a:p>
          <a:p>
            <a:r>
              <a:rPr lang="en-US" dirty="0">
                <a:solidFill>
                  <a:srgbClr val="C00000"/>
                </a:solidFill>
              </a:rPr>
              <a:t>Certainly, the Lord is loyal to us.</a:t>
            </a:r>
          </a:p>
          <a:p>
            <a:pPr lvl="1"/>
            <a:r>
              <a:rPr lang="en-US" dirty="0">
                <a:solidFill>
                  <a:srgbClr val="C00000"/>
                </a:solidFill>
              </a:rPr>
              <a:t>Connection to Christ calls for our consistent loyalty to Him.</a:t>
            </a:r>
          </a:p>
          <a:p>
            <a:endParaRPr lang="en-US" dirty="0"/>
          </a:p>
        </p:txBody>
      </p:sp>
      <p:pic>
        <p:nvPicPr>
          <p:cNvPr id="1026" name="Picture 2" descr="Dog, Golden Retriever, Puppy, Purebred Dog, Cute">
            <a:extLst>
              <a:ext uri="{FF2B5EF4-FFF2-40B4-BE49-F238E27FC236}">
                <a16:creationId xmlns:a16="http://schemas.microsoft.com/office/drawing/2014/main" id="{620E9554-4805-431C-85C5-0F65C8973663}"/>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25972" t="19861" r="26528" b="6811"/>
          <a:stretch/>
        </p:blipFill>
        <p:spPr bwMode="auto">
          <a:xfrm>
            <a:off x="5008961" y="2870521"/>
            <a:ext cx="2882900" cy="3096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528300EC-C325-466D-BCCA-42FD09E8A800}"/>
              </a:ext>
            </a:extLst>
          </p:cNvPr>
          <p:cNvGrpSpPr/>
          <p:nvPr/>
        </p:nvGrpSpPr>
        <p:grpSpPr>
          <a:xfrm>
            <a:off x="8110955" y="2645440"/>
            <a:ext cx="2701037" cy="4655602"/>
            <a:chOff x="7913554" y="2876963"/>
            <a:chExt cx="2701037" cy="3981037"/>
          </a:xfrm>
        </p:grpSpPr>
        <p:pic>
          <p:nvPicPr>
            <p:cNvPr id="1028" name="Picture 4" descr="Grandma resting clipart">
              <a:extLst>
                <a:ext uri="{FF2B5EF4-FFF2-40B4-BE49-F238E27FC236}">
                  <a16:creationId xmlns:a16="http://schemas.microsoft.com/office/drawing/2014/main" id="{9E914A5E-EBD6-4744-BFB5-C8B4D4B89F7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3554" y="2876963"/>
              <a:ext cx="2701037" cy="2755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36C904E-CA4D-4D31-80D7-81FB4101A9EC}"/>
                </a:ext>
              </a:extLst>
            </p:cNvPr>
            <p:cNvSpPr/>
            <p:nvPr/>
          </p:nvSpPr>
          <p:spPr>
            <a:xfrm>
              <a:off x="9096499" y="5035138"/>
              <a:ext cx="498763" cy="1822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4" name="Picture 10" descr="Red Family Car clipart">
            <a:extLst>
              <a:ext uri="{FF2B5EF4-FFF2-40B4-BE49-F238E27FC236}">
                <a16:creationId xmlns:a16="http://schemas.microsoft.com/office/drawing/2014/main" id="{E6081A15-E711-46B0-AE79-D5E3B2B3FF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654" y="3181395"/>
            <a:ext cx="4301924" cy="21509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801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6"/>
                                        </p:tgtEl>
                                        <p:attrNameLst>
                                          <p:attrName>r</p:attrName>
                                        </p:attrNameLst>
                                      </p:cBhvr>
                                    </p:animRot>
                                    <p:animRot by="-240000">
                                      <p:cBhvr>
                                        <p:cTn id="7" dur="600" fill="hold">
                                          <p:stCondLst>
                                            <p:cond delay="600"/>
                                          </p:stCondLst>
                                        </p:cTn>
                                        <p:tgtEl>
                                          <p:spTgt spid="6"/>
                                        </p:tgtEl>
                                        <p:attrNameLst>
                                          <p:attrName>r</p:attrName>
                                        </p:attrNameLst>
                                      </p:cBhvr>
                                    </p:animRot>
                                    <p:animRot by="240000">
                                      <p:cBhvr>
                                        <p:cTn id="8" dur="600" fill="hold">
                                          <p:stCondLst>
                                            <p:cond delay="1200"/>
                                          </p:stCondLst>
                                        </p:cTn>
                                        <p:tgtEl>
                                          <p:spTgt spid="6"/>
                                        </p:tgtEl>
                                        <p:attrNameLst>
                                          <p:attrName>r</p:attrName>
                                        </p:attrNameLst>
                                      </p:cBhvr>
                                    </p:animRot>
                                    <p:animRot by="-240000">
                                      <p:cBhvr>
                                        <p:cTn id="9" dur="600" fill="hold">
                                          <p:stCondLst>
                                            <p:cond delay="1800"/>
                                          </p:stCondLst>
                                        </p:cTn>
                                        <p:tgtEl>
                                          <p:spTgt spid="6"/>
                                        </p:tgtEl>
                                        <p:attrNameLst>
                                          <p:attrName>r</p:attrName>
                                        </p:attrNameLst>
                                      </p:cBhvr>
                                    </p:animRot>
                                    <p:animRot by="120000">
                                      <p:cBhvr>
                                        <p:cTn id="10" dur="600" fill="hold">
                                          <p:stCondLst>
                                            <p:cond delay="240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026"/>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034"/>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F0DEF-C93B-4C2F-AEAB-7ACEFF8E39DE}"/>
              </a:ext>
            </a:extLst>
          </p:cNvPr>
          <p:cNvSpPr>
            <a:spLocks noGrp="1"/>
          </p:cNvSpPr>
          <p:nvPr>
            <p:ph type="title"/>
          </p:nvPr>
        </p:nvSpPr>
        <p:spPr/>
        <p:txBody>
          <a:bodyPr/>
          <a:lstStyle/>
          <a:p>
            <a:pPr algn="l"/>
            <a:r>
              <a:rPr lang="en-US" dirty="0"/>
              <a:t>Listen for Jesus’ Clue</a:t>
            </a:r>
          </a:p>
        </p:txBody>
      </p:sp>
      <p:sp>
        <p:nvSpPr>
          <p:cNvPr id="3" name="Content Placeholder 2">
            <a:extLst>
              <a:ext uri="{FF2B5EF4-FFF2-40B4-BE49-F238E27FC236}">
                <a16:creationId xmlns:a16="http://schemas.microsoft.com/office/drawing/2014/main" id="{AA9A5591-E6C4-4662-B2D0-D36DA749809A}"/>
              </a:ext>
            </a:extLst>
          </p:cNvPr>
          <p:cNvSpPr>
            <a:spLocks noGrp="1"/>
          </p:cNvSpPr>
          <p:nvPr>
            <p:ph idx="1"/>
          </p:nvPr>
        </p:nvSpPr>
        <p:spPr>
          <a:xfrm>
            <a:off x="1183029" y="1825625"/>
            <a:ext cx="9825942" cy="4351338"/>
          </a:xfrm>
        </p:spPr>
        <p:txBody>
          <a:bodyPr/>
          <a:lstStyle/>
          <a:p>
            <a:pPr marL="0" indent="0" algn="ctr">
              <a:buNone/>
            </a:pPr>
            <a:r>
              <a:rPr lang="en-US" dirty="0"/>
              <a:t>John 13:21-27 (NIV)   After he had said this, Jesus was troubled in spirit and testified, "I tell you the truth, one of you is going to betray me." 22  His disciples stared at one another, at a loss to know which of them he meant. 23  One of them, the disciple whom Jesus loved, was reclining next to him. </a:t>
            </a:r>
          </a:p>
        </p:txBody>
      </p:sp>
    </p:spTree>
    <p:extLst>
      <p:ext uri="{BB962C8B-B14F-4D97-AF65-F5344CB8AC3E}">
        <p14:creationId xmlns:p14="http://schemas.microsoft.com/office/powerpoint/2010/main" val="218836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F0DEF-C93B-4C2F-AEAB-7ACEFF8E39DE}"/>
              </a:ext>
            </a:extLst>
          </p:cNvPr>
          <p:cNvSpPr>
            <a:spLocks noGrp="1"/>
          </p:cNvSpPr>
          <p:nvPr>
            <p:ph type="title"/>
          </p:nvPr>
        </p:nvSpPr>
        <p:spPr/>
        <p:txBody>
          <a:bodyPr/>
          <a:lstStyle/>
          <a:p>
            <a:pPr algn="l"/>
            <a:r>
              <a:rPr lang="en-US" dirty="0"/>
              <a:t>Listen for Jesus’ Clue</a:t>
            </a:r>
          </a:p>
        </p:txBody>
      </p:sp>
      <p:sp>
        <p:nvSpPr>
          <p:cNvPr id="3" name="Content Placeholder 2">
            <a:extLst>
              <a:ext uri="{FF2B5EF4-FFF2-40B4-BE49-F238E27FC236}">
                <a16:creationId xmlns:a16="http://schemas.microsoft.com/office/drawing/2014/main" id="{AA9A5591-E6C4-4662-B2D0-D36DA749809A}"/>
              </a:ext>
            </a:extLst>
          </p:cNvPr>
          <p:cNvSpPr>
            <a:spLocks noGrp="1"/>
          </p:cNvSpPr>
          <p:nvPr>
            <p:ph idx="1"/>
          </p:nvPr>
        </p:nvSpPr>
        <p:spPr>
          <a:xfrm>
            <a:off x="1183029" y="1825625"/>
            <a:ext cx="9825942" cy="4351338"/>
          </a:xfrm>
        </p:spPr>
        <p:txBody>
          <a:bodyPr/>
          <a:lstStyle/>
          <a:p>
            <a:pPr marL="0" indent="0" algn="ctr">
              <a:buNone/>
            </a:pPr>
            <a:r>
              <a:rPr lang="en-US" dirty="0"/>
              <a:t>Simon Peter motioned to this disciple and said, "Ask him which one he means." 25  Leaning back against Jesus, he asked him, "Lord, who is it?" 26  Jesus answered, "It is the one to whom I will give this piece of bread when I have dipped it in the dish." </a:t>
            </a:r>
          </a:p>
        </p:txBody>
      </p:sp>
    </p:spTree>
    <p:extLst>
      <p:ext uri="{BB962C8B-B14F-4D97-AF65-F5344CB8AC3E}">
        <p14:creationId xmlns:p14="http://schemas.microsoft.com/office/powerpoint/2010/main" val="1891090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F0DEF-C93B-4C2F-AEAB-7ACEFF8E39DE}"/>
              </a:ext>
            </a:extLst>
          </p:cNvPr>
          <p:cNvSpPr>
            <a:spLocks noGrp="1"/>
          </p:cNvSpPr>
          <p:nvPr>
            <p:ph type="title"/>
          </p:nvPr>
        </p:nvSpPr>
        <p:spPr/>
        <p:txBody>
          <a:bodyPr/>
          <a:lstStyle/>
          <a:p>
            <a:pPr algn="l"/>
            <a:r>
              <a:rPr lang="en-US" dirty="0"/>
              <a:t>Listen for Jesus’ Clue</a:t>
            </a:r>
          </a:p>
        </p:txBody>
      </p:sp>
      <p:sp>
        <p:nvSpPr>
          <p:cNvPr id="3" name="Content Placeholder 2">
            <a:extLst>
              <a:ext uri="{FF2B5EF4-FFF2-40B4-BE49-F238E27FC236}">
                <a16:creationId xmlns:a16="http://schemas.microsoft.com/office/drawing/2014/main" id="{AA9A5591-E6C4-4662-B2D0-D36DA749809A}"/>
              </a:ext>
            </a:extLst>
          </p:cNvPr>
          <p:cNvSpPr>
            <a:spLocks noGrp="1"/>
          </p:cNvSpPr>
          <p:nvPr>
            <p:ph idx="1"/>
          </p:nvPr>
        </p:nvSpPr>
        <p:spPr>
          <a:xfrm>
            <a:off x="1604299" y="1883498"/>
            <a:ext cx="8983401" cy="4351338"/>
          </a:xfrm>
        </p:spPr>
        <p:txBody>
          <a:bodyPr/>
          <a:lstStyle/>
          <a:p>
            <a:pPr marL="0" indent="0" algn="ctr">
              <a:buNone/>
            </a:pPr>
            <a:r>
              <a:rPr lang="en-US" dirty="0"/>
              <a:t>Then, dipping the piece of bread, he gave it to Judas Iscariot, son of Simon. 27  As soon as Judas took the bread, Satan entered into him. "What you are about to do, do quickly," Jesus told him,</a:t>
            </a:r>
          </a:p>
        </p:txBody>
      </p:sp>
      <p:pic>
        <p:nvPicPr>
          <p:cNvPr id="5" name="Picture 4">
            <a:extLst>
              <a:ext uri="{FF2B5EF4-FFF2-40B4-BE49-F238E27FC236}">
                <a16:creationId xmlns:a16="http://schemas.microsoft.com/office/drawing/2014/main" id="{92EE66EA-0899-431E-8434-40EACE0815E5}"/>
              </a:ext>
            </a:extLst>
          </p:cNvPr>
          <p:cNvPicPr>
            <a:picLocks noChangeAspect="1"/>
          </p:cNvPicPr>
          <p:nvPr/>
        </p:nvPicPr>
        <p:blipFill>
          <a:blip r:embed="rId2"/>
          <a:stretch>
            <a:fillRect/>
          </a:stretch>
        </p:blipFill>
        <p:spPr>
          <a:xfrm>
            <a:off x="4751428" y="5069711"/>
            <a:ext cx="2689142" cy="431775"/>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38782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65333-C099-4F67-9DDE-2897E51ACBE3}"/>
              </a:ext>
            </a:extLst>
          </p:cNvPr>
          <p:cNvSpPr>
            <a:spLocks noGrp="1"/>
          </p:cNvSpPr>
          <p:nvPr>
            <p:ph type="title"/>
          </p:nvPr>
        </p:nvSpPr>
        <p:spPr/>
        <p:txBody>
          <a:bodyPr/>
          <a:lstStyle/>
          <a:p>
            <a:r>
              <a:rPr lang="en-US" dirty="0"/>
              <a:t>Aware of Betrayal</a:t>
            </a:r>
          </a:p>
        </p:txBody>
      </p:sp>
      <p:sp>
        <p:nvSpPr>
          <p:cNvPr id="3" name="Content Placeholder 2">
            <a:extLst>
              <a:ext uri="{FF2B5EF4-FFF2-40B4-BE49-F238E27FC236}">
                <a16:creationId xmlns:a16="http://schemas.microsoft.com/office/drawing/2014/main" id="{9D3819BA-2CC8-42FD-96AE-23D38C05F664}"/>
              </a:ext>
            </a:extLst>
          </p:cNvPr>
          <p:cNvSpPr>
            <a:spLocks noGrp="1"/>
          </p:cNvSpPr>
          <p:nvPr>
            <p:ph idx="1"/>
          </p:nvPr>
        </p:nvSpPr>
        <p:spPr/>
        <p:txBody>
          <a:bodyPr/>
          <a:lstStyle/>
          <a:p>
            <a:r>
              <a:rPr lang="en-US" dirty="0"/>
              <a:t>The passage says that Jesus was “troubled in spirit.”  What kinds of emotions do you think this phrase was describing?  How have you felt when betrayed by a friend?</a:t>
            </a:r>
          </a:p>
          <a:p>
            <a:r>
              <a:rPr lang="en-US" dirty="0"/>
              <a:t>How did the disciples react to Jesus’ saying a betrayer was in their midst? </a:t>
            </a:r>
          </a:p>
        </p:txBody>
      </p:sp>
    </p:spTree>
    <p:extLst>
      <p:ext uri="{BB962C8B-B14F-4D97-AF65-F5344CB8AC3E}">
        <p14:creationId xmlns:p14="http://schemas.microsoft.com/office/powerpoint/2010/main" val="2918482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17DC2-A734-4CF0-80FA-D4ADCF46E4B6}"/>
              </a:ext>
            </a:extLst>
          </p:cNvPr>
          <p:cNvSpPr>
            <a:spLocks noGrp="1"/>
          </p:cNvSpPr>
          <p:nvPr>
            <p:ph type="title"/>
          </p:nvPr>
        </p:nvSpPr>
        <p:spPr/>
        <p:txBody>
          <a:bodyPr/>
          <a:lstStyle/>
          <a:p>
            <a:r>
              <a:rPr lang="en-US" dirty="0"/>
              <a:t>Aware of Betrayal</a:t>
            </a:r>
          </a:p>
        </p:txBody>
      </p:sp>
      <p:sp>
        <p:nvSpPr>
          <p:cNvPr id="3" name="Content Placeholder 2">
            <a:extLst>
              <a:ext uri="{FF2B5EF4-FFF2-40B4-BE49-F238E27FC236}">
                <a16:creationId xmlns:a16="http://schemas.microsoft.com/office/drawing/2014/main" id="{18E2290C-94F2-446A-908E-40B15771E686}"/>
              </a:ext>
            </a:extLst>
          </p:cNvPr>
          <p:cNvSpPr>
            <a:spLocks noGrp="1"/>
          </p:cNvSpPr>
          <p:nvPr>
            <p:ph idx="1"/>
          </p:nvPr>
        </p:nvSpPr>
        <p:spPr/>
        <p:txBody>
          <a:bodyPr/>
          <a:lstStyle/>
          <a:p>
            <a:r>
              <a:rPr lang="en-US" dirty="0"/>
              <a:t>Judas had been with Jesus three years, following Him, watching the miracles, listening to the teachings.  How do you think He was able to turn and betray Jesus?</a:t>
            </a:r>
          </a:p>
          <a:p>
            <a:r>
              <a:rPr lang="en-US" dirty="0"/>
              <a:t>In what ways do believers today betray Jesus?  Why does this happen?</a:t>
            </a:r>
          </a:p>
          <a:p>
            <a:pPr marL="0" indent="0">
              <a:buNone/>
            </a:pPr>
            <a:r>
              <a:rPr lang="en-US" dirty="0">
                <a:solidFill>
                  <a:srgbClr val="C00000"/>
                </a:solidFill>
                <a:sym typeface="Wingdings" panose="05000000000000000000" pitchFamily="2" charset="2"/>
              </a:rPr>
              <a:t>  </a:t>
            </a:r>
            <a:r>
              <a:rPr lang="en-US" dirty="0">
                <a:solidFill>
                  <a:srgbClr val="C00000"/>
                </a:solidFill>
              </a:rPr>
              <a:t>There is no doubt that this will hurt our Lord and cause Him to be “troubled in spirit” over us.</a:t>
            </a:r>
          </a:p>
        </p:txBody>
      </p:sp>
    </p:spTree>
    <p:extLst>
      <p:ext uri="{BB962C8B-B14F-4D97-AF65-F5344CB8AC3E}">
        <p14:creationId xmlns:p14="http://schemas.microsoft.com/office/powerpoint/2010/main" val="378492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AC890-89F4-4F09-8EB5-D8EF135D57E7}"/>
              </a:ext>
            </a:extLst>
          </p:cNvPr>
          <p:cNvSpPr>
            <a:spLocks noGrp="1"/>
          </p:cNvSpPr>
          <p:nvPr>
            <p:ph type="title"/>
          </p:nvPr>
        </p:nvSpPr>
        <p:spPr/>
        <p:txBody>
          <a:bodyPr/>
          <a:lstStyle/>
          <a:p>
            <a:r>
              <a:rPr lang="en-US" dirty="0"/>
              <a:t>Aware of Betrayal</a:t>
            </a:r>
          </a:p>
        </p:txBody>
      </p:sp>
      <p:sp>
        <p:nvSpPr>
          <p:cNvPr id="3" name="Content Placeholder 2">
            <a:extLst>
              <a:ext uri="{FF2B5EF4-FFF2-40B4-BE49-F238E27FC236}">
                <a16:creationId xmlns:a16="http://schemas.microsoft.com/office/drawing/2014/main" id="{87C1CABB-1D5A-4232-B229-05E660EDC434}"/>
              </a:ext>
            </a:extLst>
          </p:cNvPr>
          <p:cNvSpPr>
            <a:spLocks noGrp="1"/>
          </p:cNvSpPr>
          <p:nvPr>
            <p:ph idx="1"/>
          </p:nvPr>
        </p:nvSpPr>
        <p:spPr>
          <a:xfrm>
            <a:off x="838200" y="1782501"/>
            <a:ext cx="10515600" cy="4394461"/>
          </a:xfrm>
        </p:spPr>
        <p:txBody>
          <a:bodyPr/>
          <a:lstStyle/>
          <a:p>
            <a:r>
              <a:rPr lang="en-US" dirty="0"/>
              <a:t>What specific things can we do to avoid falling into Satan’s trap of temptation to betray Jesus?</a:t>
            </a:r>
          </a:p>
        </p:txBody>
      </p:sp>
      <p:pic>
        <p:nvPicPr>
          <p:cNvPr id="5" name="Picture 4" descr="Shape, circle&#10;&#10;Description automatically generated">
            <a:extLst>
              <a:ext uri="{FF2B5EF4-FFF2-40B4-BE49-F238E27FC236}">
                <a16:creationId xmlns:a16="http://schemas.microsoft.com/office/drawing/2014/main" id="{678B4393-28B4-4B77-8089-057F7392F7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4799" y="3190693"/>
            <a:ext cx="4898503" cy="29880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2253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102</TotalTime>
  <Words>935</Words>
  <Application>Microsoft Office PowerPoint</Application>
  <PresentationFormat>Widescreen</PresentationFormat>
  <Paragraphs>65</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Comic Sans MS</vt:lpstr>
      <vt:lpstr>Office Theme</vt:lpstr>
      <vt:lpstr>A Life of Loyalty</vt:lpstr>
      <vt:lpstr>Video Introduction</vt:lpstr>
      <vt:lpstr>Think about it …</vt:lpstr>
      <vt:lpstr>Listen for Jesus’ Clue</vt:lpstr>
      <vt:lpstr>Listen for Jesus’ Clue</vt:lpstr>
      <vt:lpstr>Listen for Jesus’ Clue</vt:lpstr>
      <vt:lpstr>Aware of Betrayal</vt:lpstr>
      <vt:lpstr>Aware of Betrayal</vt:lpstr>
      <vt:lpstr>Aware of Betrayal</vt:lpstr>
      <vt:lpstr>Listen for how God will be glorified.</vt:lpstr>
      <vt:lpstr>Listen for how God will be glorified.</vt:lpstr>
      <vt:lpstr>Live for God’s Glory</vt:lpstr>
      <vt:lpstr>Live for God’s Glory</vt:lpstr>
      <vt:lpstr>Listen for what is new.</vt:lpstr>
      <vt:lpstr>Love One Another Loyally</vt:lpstr>
      <vt:lpstr>Love One Another Loyally</vt:lpstr>
      <vt:lpstr>Application</vt:lpstr>
      <vt:lpstr>Application</vt:lpstr>
      <vt:lpstr>Application</vt:lpstr>
      <vt:lpstr>Family Activities</vt:lpstr>
      <vt:lpstr>A Life of Loyalty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Life of Loyalty</dc:title>
  <dc:creator>Steve Armstrong</dc:creator>
  <cp:lastModifiedBy>Steve Armstrong</cp:lastModifiedBy>
  <cp:revision>5</cp:revision>
  <dcterms:created xsi:type="dcterms:W3CDTF">2022-02-25T13:52:26Z</dcterms:created>
  <dcterms:modified xsi:type="dcterms:W3CDTF">2022-02-25T15:34:32Z</dcterms:modified>
</cp:coreProperties>
</file>