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5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6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2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9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0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1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2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/>
          <p:cNvSpPr/>
          <p:nvPr userDrawn="1"/>
        </p:nvSpPr>
        <p:spPr>
          <a:xfrm>
            <a:off x="656216" y="249382"/>
            <a:ext cx="11015831" cy="6377329"/>
          </a:xfrm>
          <a:prstGeom prst="foldedCorne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7000"/>
                </a:schemeClr>
              </a:gs>
              <a:gs pos="64000">
                <a:schemeClr val="accent1">
                  <a:lumMod val="45000"/>
                  <a:lumOff val="55000"/>
                  <a:alpha val="67000"/>
                </a:schemeClr>
              </a:gs>
              <a:gs pos="83000">
                <a:schemeClr val="accent1">
                  <a:lumMod val="45000"/>
                  <a:lumOff val="55000"/>
                  <a:alpha val="85000"/>
                </a:schemeClr>
              </a:gs>
              <a:gs pos="100000">
                <a:schemeClr val="accent1">
                  <a:lumMod val="30000"/>
                  <a:lumOff val="70000"/>
                  <a:alpha val="87000"/>
                </a:schemeClr>
              </a:gs>
            </a:gsLst>
            <a:lin ang="3600000" scaled="0"/>
          </a:gradFill>
          <a:ln>
            <a:noFill/>
          </a:ln>
          <a:effectLst>
            <a:outerShdw blurRad="165100" dist="165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3EC0C-D973-4240-BF21-13D918BC7DA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7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38fahz8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j6dbf6sz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26181"/>
            <a:ext cx="9144000" cy="1655762"/>
          </a:xfrm>
        </p:spPr>
        <p:txBody>
          <a:bodyPr anchor="ctr"/>
          <a:lstStyle/>
          <a:p>
            <a:r>
              <a:rPr lang="en-US" dirty="0"/>
              <a:t>A Love for Others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8862"/>
            <a:ext cx="9144000" cy="1148938"/>
          </a:xfrm>
        </p:spPr>
        <p:txBody>
          <a:bodyPr/>
          <a:lstStyle/>
          <a:p>
            <a:r>
              <a:rPr lang="en-US" dirty="0"/>
              <a:t>August 30</a:t>
            </a:r>
          </a:p>
        </p:txBody>
      </p:sp>
    </p:spTree>
    <p:extLst>
      <p:ext uri="{BB962C8B-B14F-4D97-AF65-F5344CB8AC3E}">
        <p14:creationId xmlns:p14="http://schemas.microsoft.com/office/powerpoint/2010/main" val="275284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D0A8-F1F3-4FBF-B945-BAE88974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is Foundational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B37EC-30B6-BC62-CF8E-A121D72AE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did Jesus exemplify this kind of love?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7FCA9-B230-099D-30AC-D20EB86F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0" r="9873"/>
          <a:stretch>
            <a:fillRect/>
          </a:stretch>
        </p:blipFill>
        <p:spPr>
          <a:xfrm>
            <a:off x="3599726" y="2690813"/>
            <a:ext cx="4780345" cy="348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167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B611F-D7EF-F8B0-EF56-F6136511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how love reflects Christ’s character.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55639-2A75-3112-5B02-94727ED2F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755" y="1825625"/>
            <a:ext cx="922405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 Corinthians 13:4-7 (NIV)   Love is patient, love is kind. It does not envy, it does not boast, it is not proud. 5  It is not rude, it is not self-seeking, it is not easily angered, it keeps no record of wrongs. 6  Love does not delight in evil but rejoices with the truth. 7  It always protects, always trusts, always hopes, always perseveres.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1799D8-0E15-7F40-C91D-91BAE12A8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481" y="6053153"/>
            <a:ext cx="1838095" cy="247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942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D3A5B-2C17-D9BA-1013-14A59C626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Reflects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62569-E80E-258C-86CC-3E6090772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see that love is </a:t>
            </a:r>
            <a:r>
              <a:rPr lang="en-US" i="1" dirty="0"/>
              <a:t>not</a:t>
            </a:r>
            <a:r>
              <a:rPr lang="en-US" dirty="0"/>
              <a:t> or does </a:t>
            </a:r>
            <a:r>
              <a:rPr lang="en-US" i="1" dirty="0"/>
              <a:t>not do</a:t>
            </a:r>
            <a:r>
              <a:rPr lang="en-US" dirty="0"/>
              <a:t>?</a:t>
            </a:r>
          </a:p>
          <a:p>
            <a:r>
              <a:rPr lang="en-US" dirty="0"/>
              <a:t>Why are these things </a:t>
            </a:r>
            <a:r>
              <a:rPr lang="en-US" i="1" dirty="0"/>
              <a:t>difficult</a:t>
            </a:r>
            <a:r>
              <a:rPr lang="en-US" dirty="0"/>
              <a:t> </a:t>
            </a:r>
            <a:r>
              <a:rPr lang="en-US" b="1" dirty="0"/>
              <a:t>not</a:t>
            </a:r>
            <a:r>
              <a:rPr lang="en-US" dirty="0"/>
              <a:t> to do … or we could say </a:t>
            </a:r>
            <a:r>
              <a:rPr lang="en-US" i="1" dirty="0"/>
              <a:t>too easy</a:t>
            </a:r>
            <a:r>
              <a:rPr lang="en-US" dirty="0"/>
              <a:t> to </a:t>
            </a:r>
            <a:r>
              <a:rPr lang="en-US" b="1" dirty="0"/>
              <a:t>do</a:t>
            </a:r>
            <a:r>
              <a:rPr lang="en-US" dirty="0"/>
              <a:t>?</a:t>
            </a:r>
          </a:p>
          <a:p>
            <a:r>
              <a:rPr lang="en-US" dirty="0"/>
              <a:t>What words does Paul use to describe what love </a:t>
            </a:r>
            <a:r>
              <a:rPr lang="en-US" b="1" dirty="0"/>
              <a:t>is</a:t>
            </a:r>
            <a:r>
              <a:rPr lang="en-US" dirty="0"/>
              <a:t> or </a:t>
            </a:r>
            <a:r>
              <a:rPr lang="en-US" b="1" dirty="0"/>
              <a:t>does</a:t>
            </a:r>
            <a:r>
              <a:rPr lang="en-US" dirty="0"/>
              <a:t>?</a:t>
            </a:r>
          </a:p>
          <a:p>
            <a:r>
              <a:rPr lang="en-US" dirty="0"/>
              <a:t>How will agape love as we’ve defined it be </a:t>
            </a:r>
            <a:r>
              <a:rPr lang="en-US" i="1" dirty="0"/>
              <a:t>demonstrated</a:t>
            </a:r>
            <a:r>
              <a:rPr lang="en-US" dirty="0"/>
              <a:t> in some of these contexts?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05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50BAB-68E7-61EF-9475-FF247F8B9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Listen for </a:t>
            </a:r>
            <a:r>
              <a:rPr lang="en-US" i="1" dirty="0"/>
              <a:t>spiritual gifts</a:t>
            </a:r>
            <a:r>
              <a:rPr lang="en-US" dirty="0"/>
              <a:t> that will become obsolete.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585BD-1075-459A-4060-EE36FE545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912" y="2037145"/>
            <a:ext cx="8622175" cy="430186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 Corinthians 13:8-13 (NIV)   Love never fails. But where there are prophecies, they will cease; where there are tongues, they will be stilled; where there is knowledge, it will pass away. 9  For we know in part and we prophesy in </a:t>
            </a:r>
          </a:p>
        </p:txBody>
      </p:sp>
    </p:spTree>
    <p:extLst>
      <p:ext uri="{BB962C8B-B14F-4D97-AF65-F5344CB8AC3E}">
        <p14:creationId xmlns:p14="http://schemas.microsoft.com/office/powerpoint/2010/main" val="257877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B3B43-1946-BBBB-2D99-3975D4173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AADEC-7223-76C7-7AD6-EC729D3B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Listen for </a:t>
            </a:r>
            <a:r>
              <a:rPr lang="en-US" i="1" dirty="0"/>
              <a:t>spiritual gifts</a:t>
            </a:r>
            <a:r>
              <a:rPr lang="en-US" dirty="0"/>
              <a:t> that will become obsolete.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98F82-EE7B-3575-3305-1F514924E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912" y="2037145"/>
            <a:ext cx="8622175" cy="430186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part, 10  but when perfection comes, the imperfect disappears. 11  When I was a child, I talked like a child, I thought like a child, I reasoned like a child. When I became a man, I put childish ways behind me. 12  Now we see but a </a:t>
            </a:r>
          </a:p>
        </p:txBody>
      </p:sp>
    </p:spTree>
    <p:extLst>
      <p:ext uri="{BB962C8B-B14F-4D97-AF65-F5344CB8AC3E}">
        <p14:creationId xmlns:p14="http://schemas.microsoft.com/office/powerpoint/2010/main" val="1496707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86E99-4C95-8A4D-0FD4-2B76A6D11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4DA6-7F2B-324D-CA87-761B1884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Listen for </a:t>
            </a:r>
            <a:r>
              <a:rPr lang="en-US" i="1" dirty="0"/>
              <a:t>spiritual gifts</a:t>
            </a:r>
            <a:r>
              <a:rPr lang="en-US" dirty="0"/>
              <a:t> that will become obsolete.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85D19-A958-A0C5-997E-04BA3E739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912" y="2037145"/>
            <a:ext cx="8622175" cy="430186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poor reflection as in a mirror; then we shall see face to face. Now I know in part; then I shall know fully, even as I am fully known.13  And now these three remain: faith, hope and love. But the greatest of these is love.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B3F4CC-C426-5C79-25F7-9645EA12D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482" y="5497569"/>
            <a:ext cx="1838095" cy="247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761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4126-4EF3-4462-C674-537EE134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Does Not Diminish or Fade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06FDF-EB31-F95C-00D9-E81E85739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gifts are listed that will cease to exist or become obsolete?</a:t>
            </a:r>
          </a:p>
          <a:p>
            <a:r>
              <a:rPr lang="en-US" dirty="0"/>
              <a:t>Why won’t prophecy, knowledge, and tongues be necessary when Jesus returns? </a:t>
            </a:r>
          </a:p>
          <a:p>
            <a:r>
              <a:rPr lang="en-US" dirty="0"/>
              <a:t>How do these verses affirm that love (charity) is permanent, perfect, and preeminent?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35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C726-C9A9-4A3B-7F1F-51DBA70B9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Does Not Diminish or Fade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DC13-83CB-D6EA-1FC5-396F87C83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you think Paul would say,  “Love never fails”?</a:t>
            </a:r>
          </a:p>
          <a:p>
            <a:r>
              <a:rPr lang="en-US" dirty="0"/>
              <a:t>Why is love the greatest of these three—faith, hope, and love?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5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650D0-A6B8-4EA4-A42C-6EA703CCA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44895-5385-7158-DC34-AACD9E72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Review. </a:t>
            </a:r>
          </a:p>
          <a:p>
            <a:pPr lvl="1"/>
            <a:r>
              <a:rPr lang="en-US" sz="3600" dirty="0"/>
              <a:t>Make a list of the traits listed in </a:t>
            </a:r>
            <a:br>
              <a:rPr lang="en-US" sz="3600" dirty="0"/>
            </a:br>
            <a:r>
              <a:rPr lang="en-US" sz="3600" dirty="0"/>
              <a:t>1 Corinthians 13:4-7. </a:t>
            </a:r>
          </a:p>
          <a:p>
            <a:pPr lvl="1"/>
            <a:r>
              <a:rPr lang="en-US" sz="3600" dirty="0"/>
              <a:t>Identify times when you have not loved others as defined in these verses. </a:t>
            </a:r>
          </a:p>
          <a:p>
            <a:pPr lvl="1"/>
            <a:r>
              <a:rPr lang="en-US" sz="3600" dirty="0"/>
              <a:t>Confess that to God, thank Him for His love and forgiveness</a:t>
            </a:r>
          </a:p>
          <a:p>
            <a:pPr lvl="1"/>
            <a:r>
              <a:rPr lang="en-US" sz="3600" dirty="0"/>
              <a:t>Commit to loving as Jesus loves.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87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3D71E-47C9-1801-5CBF-CA8B48B38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17478-0C43-5638-3101-1315A9E9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AA223-E28C-310D-EDDB-63D01E74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Embrace. </a:t>
            </a:r>
          </a:p>
          <a:p>
            <a:pPr lvl="1"/>
            <a:r>
              <a:rPr lang="en-US" sz="3600" dirty="0"/>
              <a:t>In whatever way God has gifted you, evaluate how a self-giving agape love would make a significant difference in how you exercise that gift. </a:t>
            </a:r>
          </a:p>
          <a:p>
            <a:pPr lvl="1"/>
            <a:r>
              <a:rPr lang="en-US" sz="3600" dirty="0"/>
              <a:t>Embrace your gift and service with a renewed vigor to do it with love.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21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A6FF-7DFA-F630-8E42-91A6D15C4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Introduction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40021F2-039C-4EAC-4EE7-39796F411EA5}"/>
              </a:ext>
            </a:extLst>
          </p:cNvPr>
          <p:cNvGrpSpPr/>
          <p:nvPr/>
        </p:nvGrpSpPr>
        <p:grpSpPr>
          <a:xfrm>
            <a:off x="2849598" y="1690688"/>
            <a:ext cx="6492803" cy="4161682"/>
            <a:chOff x="2849598" y="1690688"/>
            <a:chExt cx="6492803" cy="41616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5482A91-9D26-9B68-1640-22F1891FB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857" y="1848047"/>
              <a:ext cx="5714286" cy="3161905"/>
            </a:xfrm>
            <a:prstGeom prst="rect">
              <a:avLst/>
            </a:prstGeom>
          </p:spPr>
        </p:pic>
        <p:pic>
          <p:nvPicPr>
            <p:cNvPr id="6" name="Picture 5">
              <a:hlinkClick r:id="rId3"/>
              <a:extLst>
                <a:ext uri="{FF2B5EF4-FFF2-40B4-BE49-F238E27FC236}">
                  <a16:creationId xmlns:a16="http://schemas.microsoft.com/office/drawing/2014/main" id="{2E588DFE-F3DC-1989-31D3-FDE13E81E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598" y="1690688"/>
              <a:ext cx="6492803" cy="4161682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632C557-20B3-986B-6822-34C7ED53C91C}"/>
              </a:ext>
            </a:extLst>
          </p:cNvPr>
          <p:cNvSpPr txBox="1"/>
          <p:nvPr/>
        </p:nvSpPr>
        <p:spPr>
          <a:xfrm>
            <a:off x="4429496" y="5852370"/>
            <a:ext cx="3372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3"/>
              </a:rPr>
              <a:t>View Video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1541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12C5C-9AD0-59FB-012E-3EE6770D8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8A0C1-2D10-ADCF-FC26-B3E8FFEB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B07C7-8354-249A-91DC-DFA89A1F7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Act. </a:t>
            </a:r>
          </a:p>
          <a:p>
            <a:pPr lvl="1"/>
            <a:r>
              <a:rPr lang="en-US" sz="3600" dirty="0"/>
              <a:t>Look for a specific way you can love someone this week without any thought of how it might benefit you. </a:t>
            </a:r>
          </a:p>
          <a:p>
            <a:pPr lvl="1"/>
            <a:r>
              <a:rPr lang="en-US" sz="3600" dirty="0"/>
              <a:t>Choose to honor Christ by loving those God places in your path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1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92A3F-E721-E5D3-E0C6-308E10AF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4484" y="365125"/>
            <a:ext cx="7359316" cy="1325563"/>
          </a:xfrm>
        </p:spPr>
        <p:txBody>
          <a:bodyPr/>
          <a:lstStyle/>
          <a:p>
            <a:r>
              <a:rPr lang="en-US" dirty="0"/>
              <a:t>Family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BCF2F7-B9AE-9E67-ACF5-ABA70622005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31105" y="1690688"/>
            <a:ext cx="6112042" cy="534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LeftFacing"/>
            <a:lightRig rig="threePt" dir="t"/>
          </a:scene3d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E48DE9FA-8346-CA4B-5DDD-9B9082C6BE07}"/>
              </a:ext>
            </a:extLst>
          </p:cNvPr>
          <p:cNvSpPr/>
          <p:nvPr/>
        </p:nvSpPr>
        <p:spPr>
          <a:xfrm>
            <a:off x="252663" y="818148"/>
            <a:ext cx="4872789" cy="2382253"/>
          </a:xfrm>
          <a:prstGeom prst="wedgeRoundRectCallout">
            <a:avLst>
              <a:gd name="adj1" fmla="val 5834"/>
              <a:gd name="adj2" fmla="val 6603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anose="030F0702030302020204" pitchFamily="66" charset="0"/>
              </a:rPr>
              <a:t>Oh delightful news! The crossword puzzle has returned this week. All clues and answers are drawn from 1 Corinthians 13, so do take a moment to review the chapter. If you require assistance — or the color page — you may access it at this convenient link: </a:t>
            </a:r>
            <a:r>
              <a:rPr lang="en-US" sz="1600" dirty="0">
                <a:latin typeface="Comic Sans MS" panose="030F0702030302020204" pitchFamily="66" charset="0"/>
                <a:hlinkClick r:id="rId3"/>
              </a:rPr>
              <a:t>https://tinyurl.com/j6dbf6sz</a:t>
            </a:r>
            <a:r>
              <a:rPr lang="en-US" sz="1600" dirty="0">
                <a:latin typeface="Comic Sans MS" panose="030F0702030302020204" pitchFamily="66" charset="0"/>
              </a:rPr>
              <a:t> . Best of luck, though I suspect you won’t need it.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18A20-12D5-D7B1-911E-139C8CA5B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5031" y="3429000"/>
            <a:ext cx="2298031" cy="5170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0380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B505-1A2A-0808-2622-A3543CFC2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BB6E5-FB43-AA70-A2C4-F227D0AF4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26181"/>
            <a:ext cx="9144000" cy="1655762"/>
          </a:xfrm>
        </p:spPr>
        <p:txBody>
          <a:bodyPr anchor="ctr"/>
          <a:lstStyle/>
          <a:p>
            <a:r>
              <a:rPr lang="en-US" dirty="0"/>
              <a:t>A Love for Others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85BC8A-888F-F6D1-41F0-22C31671C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08862"/>
            <a:ext cx="9144000" cy="1148938"/>
          </a:xfrm>
        </p:spPr>
        <p:txBody>
          <a:bodyPr/>
          <a:lstStyle/>
          <a:p>
            <a:r>
              <a:rPr lang="en-US" dirty="0"/>
              <a:t>August 30</a:t>
            </a:r>
          </a:p>
        </p:txBody>
      </p:sp>
    </p:spTree>
    <p:extLst>
      <p:ext uri="{BB962C8B-B14F-4D97-AF65-F5344CB8AC3E}">
        <p14:creationId xmlns:p14="http://schemas.microsoft.com/office/powerpoint/2010/main" val="1934415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67AF0-F0DF-4D77-1F2E-171F75AB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love it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41D0A-04BB-EF9A-04F6-D2C7FDF6F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many different ways might you complete the statement, “I love _______” ?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Note the different meanings of the word love: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Preference for a particular flavor, activity, time, place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Total dedication to someone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This is an important part of your life</a:t>
            </a:r>
          </a:p>
          <a:p>
            <a:endParaRPr lang="en-US" dirty="0"/>
          </a:p>
        </p:txBody>
      </p:sp>
      <p:pic>
        <p:nvPicPr>
          <p:cNvPr id="6" name="Picture 5" descr="Car automobile">
            <a:extLst>
              <a:ext uri="{FF2B5EF4-FFF2-40B4-BE49-F238E27FC236}">
                <a16:creationId xmlns:a16="http://schemas.microsoft.com/office/drawing/2014/main" id="{19E63AE7-A81E-7CB2-349A-4A6EAAF8A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9243" y="3895105"/>
            <a:ext cx="3784643" cy="1481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43B3C92-AABF-D331-678F-9C24B36FBD39}"/>
              </a:ext>
            </a:extLst>
          </p:cNvPr>
          <p:cNvGrpSpPr/>
          <p:nvPr/>
        </p:nvGrpSpPr>
        <p:grpSpPr>
          <a:xfrm>
            <a:off x="5454565" y="3185201"/>
            <a:ext cx="6008255" cy="2490989"/>
            <a:chOff x="5454565" y="3185201"/>
            <a:chExt cx="6008255" cy="249098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3793273-616E-0E4A-ABA6-84C9D8AD7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8241" y="3185201"/>
              <a:ext cx="2754579" cy="23035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 descr="Family of three generations is posing on a sofa">
              <a:extLst>
                <a:ext uri="{FF2B5EF4-FFF2-40B4-BE49-F238E27FC236}">
                  <a16:creationId xmlns:a16="http://schemas.microsoft.com/office/drawing/2014/main" id="{16C5A6C9-7B39-10D8-6AB0-9E6D1F736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4565" y="3429000"/>
              <a:ext cx="2426116" cy="22471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1703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B76A4-9E7F-DE1C-7DA7-2F433A14D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BFD5-65F3-1ED5-C0AE-4A054157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love it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B297F-54CA-1EEA-8FEF-D47D6EC17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How many different ways might you complete the statement, “I love _______” ?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Today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</a:t>
            </a:r>
            <a:r>
              <a:rPr lang="en-US" dirty="0">
                <a:solidFill>
                  <a:srgbClr val="C00000"/>
                </a:solidFill>
              </a:rPr>
              <a:t> we investigate the kind of love God demonstrates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We seek to learn ways to demonstrate that same kind of love for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58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209-CC80-F921-4D50-B633185A7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the necessity of love.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BD6DE-115A-E505-7EA5-6E075F23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976" y="2141537"/>
            <a:ext cx="868004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 Corinthians 13:1-3 (NIV)  If I speak in the tongues of men and of angels, but have not love, I am only a resounding gong or a clanging cymbal. 2  If I have the gift of prophecy and can fathom all</a:t>
            </a:r>
          </a:p>
        </p:txBody>
      </p:sp>
    </p:spTree>
    <p:extLst>
      <p:ext uri="{BB962C8B-B14F-4D97-AF65-F5344CB8AC3E}">
        <p14:creationId xmlns:p14="http://schemas.microsoft.com/office/powerpoint/2010/main" val="366534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1415-42D8-EE14-31A0-7F4FD0AAB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0F70A-ECD3-298E-4BCC-642A62A1C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the necessity of love.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72DD7-629A-611A-676F-585796256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976" y="2141537"/>
            <a:ext cx="868004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mysteries and all knowledge, and if I have a faith that can move mountains, but have not love, I am nothing. 3  If I give all I possess to the poor and surrender my body to the flames, but have not love, I gain nothing.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32E365-C69D-9A78-84B2-D19DEACD3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780" y="5643276"/>
            <a:ext cx="1838095" cy="247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5338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E41A-E977-721E-C48B-F2DD1B76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is Foundational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9D931-F61E-0A8B-0C35-1917E54B0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hypothetical experiences or situations did Paul identify that could be an occasion for boasting about one’s spiritual gifts? </a:t>
            </a:r>
          </a:p>
          <a:p>
            <a:r>
              <a:rPr lang="en-US" dirty="0"/>
              <a:t>What results when I do these things with the wrong motive?</a:t>
            </a:r>
          </a:p>
          <a:p>
            <a:r>
              <a:rPr lang="en-US" dirty="0"/>
              <a:t>What kinds of wrong motives might we have?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6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FE33-FB28-A5FD-9176-3A50A12F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is Foundational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6DEF0-FE81-EF15-3826-144F78A19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might it be easy to use a spiritual gift without love? </a:t>
            </a:r>
          </a:p>
          <a:p>
            <a:r>
              <a:rPr lang="en-US" dirty="0"/>
              <a:t>How can using our resources and gifts </a:t>
            </a:r>
            <a:r>
              <a:rPr lang="en-US" i="1" dirty="0"/>
              <a:t>without</a:t>
            </a:r>
            <a:r>
              <a:rPr lang="en-US" dirty="0"/>
              <a:t> love </a:t>
            </a:r>
            <a:r>
              <a:rPr lang="en-US" i="1" dirty="0"/>
              <a:t>minimize the value</a:t>
            </a:r>
            <a:r>
              <a:rPr lang="en-US" dirty="0"/>
              <a:t> of their expression to others … to ourselves?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27DD48-E82E-B3CF-2C23-66FF03BC0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203770"/>
              </p:ext>
            </p:extLst>
          </p:nvPr>
        </p:nvGraphicFramePr>
        <p:xfrm>
          <a:off x="932404" y="4874977"/>
          <a:ext cx="105156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33054392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81567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To Others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To Ourselves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1480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616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4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6891B-9ED5-718B-660E-400BA449D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is Foundational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1B64B-A80F-4B88-1262-332707C6F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The kind of love Paul is writing about here is that same love God has for us, </a:t>
            </a:r>
            <a:r>
              <a:rPr lang="en-US" i="1" dirty="0">
                <a:solidFill>
                  <a:srgbClr val="C00000"/>
                </a:solidFill>
              </a:rPr>
              <a:t>agape</a:t>
            </a:r>
            <a:r>
              <a:rPr lang="en-US" dirty="0">
                <a:solidFill>
                  <a:srgbClr val="C00000"/>
                </a:solidFill>
              </a:rPr>
              <a:t> love.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Determined good will that has its object’s best interests at heart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Self-giving (instead of self-serving)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Expects nothing in return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Goes on offering itself, even when rejected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Acts on others’ behalf without considering their worthiness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49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5AA1F7-6FBE-4C82-8877-B892F7286642}" vid="{58E30FAA-7D03-45B4-AB81-753AF28EFC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ss4</Template>
  <TotalTime>107</TotalTime>
  <Words>1011</Words>
  <Application>Microsoft Office PowerPoint</Application>
  <PresentationFormat>Widescreen</PresentationFormat>
  <Paragraphs>74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Comic Sans MS</vt:lpstr>
      <vt:lpstr>Wingdings</vt:lpstr>
      <vt:lpstr>Office Theme</vt:lpstr>
      <vt:lpstr>A Love for Others</vt:lpstr>
      <vt:lpstr>Video Introduction</vt:lpstr>
      <vt:lpstr>I love it …</vt:lpstr>
      <vt:lpstr>I love it …</vt:lpstr>
      <vt:lpstr>Listen for the necessity of love.</vt:lpstr>
      <vt:lpstr>Listen for the necessity of love.</vt:lpstr>
      <vt:lpstr>Love is Foundational</vt:lpstr>
      <vt:lpstr>Love is Foundational</vt:lpstr>
      <vt:lpstr>Love is Foundational</vt:lpstr>
      <vt:lpstr>Love is Foundational</vt:lpstr>
      <vt:lpstr>Listen for how love reflects Christ’s character.</vt:lpstr>
      <vt:lpstr>Love Reflects Christ</vt:lpstr>
      <vt:lpstr>Listen for spiritual gifts that will become obsolete.</vt:lpstr>
      <vt:lpstr>Listen for spiritual gifts that will become obsolete.</vt:lpstr>
      <vt:lpstr>Listen for spiritual gifts that will become obsolete.</vt:lpstr>
      <vt:lpstr>Love Does Not Diminish or Fade</vt:lpstr>
      <vt:lpstr>Love Does Not Diminish or Fade</vt:lpstr>
      <vt:lpstr>Application</vt:lpstr>
      <vt:lpstr>Application</vt:lpstr>
      <vt:lpstr>Application</vt:lpstr>
      <vt:lpstr>Family Activities</vt:lpstr>
      <vt:lpstr>A Love for Others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Armstrong</dc:creator>
  <cp:lastModifiedBy>Steve Armstrong</cp:lastModifiedBy>
  <cp:revision>3</cp:revision>
  <dcterms:created xsi:type="dcterms:W3CDTF">2026-08-13T13:24:16Z</dcterms:created>
  <dcterms:modified xsi:type="dcterms:W3CDTF">2026-08-14T19:36:22Z</dcterms:modified>
</cp:coreProperties>
</file>