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ECF7"/>
    <a:srgbClr val="B3E9EF"/>
    <a:srgbClr val="B6E9EC"/>
    <a:srgbClr val="F6F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126" y="252"/>
      </p:cViewPr>
      <p:guideLst/>
    </p:cSldViewPr>
  </p:slideViewPr>
  <p:notesTextViewPr>
    <p:cViewPr>
      <p:scale>
        <a:sx n="3" d="2"/>
        <a:sy n="3" d="2"/>
      </p:scale>
      <p:origin x="0" y="0"/>
    </p:cViewPr>
  </p:notesTextViewPr>
  <p:notesViewPr>
    <p:cSldViewPr snapToGrid="0">
      <p:cViewPr varScale="1">
        <p:scale>
          <a:sx n="67" d="100"/>
          <a:sy n="67" d="100"/>
        </p:scale>
        <p:origin x="23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01FCA9-70FA-4072-BF9A-0A5B949F62FF}" type="datetimeFigureOut">
              <a:rPr lang="en-US" smtClean="0"/>
              <a:t>11/2/2018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679DE6-20EF-42D9-B315-D168340E3B67}" type="slidenum">
              <a:rPr lang="en-US" smtClean="0"/>
              <a:t>‹#›</a:t>
            </a:fld>
            <a:endParaRPr lang="en-US"/>
          </a:p>
        </p:txBody>
      </p:sp>
    </p:spTree>
    <p:extLst>
      <p:ext uri="{BB962C8B-B14F-4D97-AF65-F5344CB8AC3E}">
        <p14:creationId xmlns:p14="http://schemas.microsoft.com/office/powerpoint/2010/main" val="15515098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rgbClr val="B3ECF7">
                  <a:alpha val="84000"/>
                </a:srgbClr>
              </a:gs>
              <a:gs pos="64000">
                <a:srgbClr val="B6E9EC">
                  <a:alpha val="79000"/>
                </a:srgbClr>
              </a:gs>
              <a:gs pos="83000">
                <a:srgbClr val="B3E9EF">
                  <a:alpha val="85000"/>
                </a:srgbClr>
              </a:gs>
              <a:gs pos="100000">
                <a:schemeClr val="accent1">
                  <a:lumMod val="30000"/>
                  <a:lumOff val="70000"/>
                  <a:alpha val="84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y8vp3u8z"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atch.liberty.edu/media/t/1_1b2o6q19"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Prayer of Confession</a:t>
            </a:r>
            <a:endParaRPr lang="en-US" dirty="0"/>
          </a:p>
        </p:txBody>
      </p:sp>
      <p:sp>
        <p:nvSpPr>
          <p:cNvPr id="3" name="Subtitle 2"/>
          <p:cNvSpPr>
            <a:spLocks noGrp="1"/>
          </p:cNvSpPr>
          <p:nvPr>
            <p:ph type="subTitle" idx="1"/>
          </p:nvPr>
        </p:nvSpPr>
        <p:spPr/>
        <p:txBody>
          <a:bodyPr/>
          <a:lstStyle/>
          <a:p>
            <a:r>
              <a:rPr lang="en-US" dirty="0" smtClean="0"/>
              <a:t>November 18</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Confess Sin, Ask Forgiveness</a:t>
            </a:r>
          </a:p>
        </p:txBody>
      </p:sp>
      <p:sp>
        <p:nvSpPr>
          <p:cNvPr id="3" name="Content Placeholder 2"/>
          <p:cNvSpPr>
            <a:spLocks noGrp="1"/>
          </p:cNvSpPr>
          <p:nvPr>
            <p:ph idx="1"/>
          </p:nvPr>
        </p:nvSpPr>
        <p:spPr>
          <a:xfrm>
            <a:off x="838200" y="1520042"/>
            <a:ext cx="10763992" cy="4656921"/>
          </a:xfrm>
        </p:spPr>
        <p:txBody>
          <a:bodyPr/>
          <a:lstStyle/>
          <a:p>
            <a:r>
              <a:rPr lang="en-US" dirty="0">
                <a:solidFill>
                  <a:srgbClr val="C00000"/>
                </a:solidFill>
              </a:rPr>
              <a:t>Consider the meaning of the different words used to describe what he has done:</a:t>
            </a:r>
          </a:p>
          <a:p>
            <a:pPr lvl="1"/>
            <a:r>
              <a:rPr lang="en-US" sz="2800" dirty="0" smtClean="0">
                <a:solidFill>
                  <a:srgbClr val="C00000"/>
                </a:solidFill>
              </a:rPr>
              <a:t>Transgressions : </a:t>
            </a:r>
            <a:r>
              <a:rPr lang="en-US" sz="2800" dirty="0">
                <a:solidFill>
                  <a:srgbClr val="C00000"/>
                </a:solidFill>
              </a:rPr>
              <a:t>stubborn refusal, rebellion</a:t>
            </a:r>
          </a:p>
          <a:p>
            <a:pPr lvl="1"/>
            <a:r>
              <a:rPr lang="en-US" sz="2800" dirty="0">
                <a:solidFill>
                  <a:srgbClr val="C00000"/>
                </a:solidFill>
              </a:rPr>
              <a:t>Iniquity	</a:t>
            </a:r>
            <a:r>
              <a:rPr lang="en-US" sz="2800" dirty="0" smtClean="0">
                <a:solidFill>
                  <a:srgbClr val="C00000"/>
                </a:solidFill>
              </a:rPr>
              <a:t> : perverting </a:t>
            </a:r>
            <a:r>
              <a:rPr lang="en-US" sz="2800" dirty="0">
                <a:solidFill>
                  <a:srgbClr val="C00000"/>
                </a:solidFill>
              </a:rPr>
              <a:t>God's will </a:t>
            </a:r>
            <a:r>
              <a:rPr lang="en-US" sz="2800" dirty="0" smtClean="0">
                <a:solidFill>
                  <a:srgbClr val="C00000"/>
                </a:solidFill>
              </a:rPr>
              <a:t>and commandments</a:t>
            </a:r>
            <a:endParaRPr lang="en-US" sz="2800" dirty="0">
              <a:solidFill>
                <a:srgbClr val="C00000"/>
              </a:solidFill>
            </a:endParaRPr>
          </a:p>
          <a:p>
            <a:pPr lvl="1"/>
            <a:r>
              <a:rPr lang="en-US" sz="2800" dirty="0" smtClean="0">
                <a:solidFill>
                  <a:srgbClr val="C00000"/>
                </a:solidFill>
              </a:rPr>
              <a:t>Sin</a:t>
            </a:r>
            <a:r>
              <a:rPr lang="en-US" sz="2800" dirty="0">
                <a:solidFill>
                  <a:srgbClr val="C00000"/>
                </a:solidFill>
              </a:rPr>
              <a:t> </a:t>
            </a:r>
            <a:r>
              <a:rPr lang="en-US" sz="2800" dirty="0" smtClean="0">
                <a:solidFill>
                  <a:srgbClr val="C00000"/>
                </a:solidFill>
              </a:rPr>
              <a:t>: </a:t>
            </a:r>
            <a:r>
              <a:rPr lang="en-US" sz="2800" dirty="0">
                <a:solidFill>
                  <a:srgbClr val="C00000"/>
                </a:solidFill>
              </a:rPr>
              <a:t>missing the mark of what God </a:t>
            </a:r>
            <a:r>
              <a:rPr lang="en-US" sz="2800" dirty="0" smtClean="0">
                <a:solidFill>
                  <a:srgbClr val="C00000"/>
                </a:solidFill>
              </a:rPr>
              <a:t>wants </a:t>
            </a:r>
            <a:r>
              <a:rPr lang="en-US" sz="2800" dirty="0">
                <a:solidFill>
                  <a:srgbClr val="C00000"/>
                </a:solidFill>
              </a:rPr>
              <a:t>one to be</a:t>
            </a:r>
          </a:p>
          <a:p>
            <a:r>
              <a:rPr lang="en-US" dirty="0"/>
              <a:t>What would be some examples of sins in each category?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4279564"/>
              </p:ext>
            </p:extLst>
          </p:nvPr>
        </p:nvGraphicFramePr>
        <p:xfrm>
          <a:off x="1140033" y="5196665"/>
          <a:ext cx="10010898" cy="1036320"/>
        </p:xfrm>
        <a:graphic>
          <a:graphicData uri="http://schemas.openxmlformats.org/drawingml/2006/table">
            <a:tbl>
              <a:tblPr firstRow="1" bandRow="1">
                <a:tableStyleId>{5C22544A-7EE6-4342-B048-85BDC9FD1C3A}</a:tableStyleId>
              </a:tblPr>
              <a:tblGrid>
                <a:gridCol w="3336966"/>
                <a:gridCol w="3336966"/>
                <a:gridCol w="3336966"/>
              </a:tblGrid>
              <a:tr h="370840">
                <a:tc>
                  <a:txBody>
                    <a:bodyPr/>
                    <a:lstStyle/>
                    <a:p>
                      <a:pPr algn="ctr"/>
                      <a:r>
                        <a:rPr lang="en-US" sz="2800" dirty="0" smtClean="0"/>
                        <a:t>Transgression</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Iniquity</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Sin</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917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Confess Sin, Ask Forgiveness</a:t>
            </a:r>
          </a:p>
        </p:txBody>
      </p:sp>
      <p:sp>
        <p:nvSpPr>
          <p:cNvPr id="3" name="Content Placeholder 2"/>
          <p:cNvSpPr>
            <a:spLocks noGrp="1"/>
          </p:cNvSpPr>
          <p:nvPr>
            <p:ph idx="1"/>
          </p:nvPr>
        </p:nvSpPr>
        <p:spPr>
          <a:xfrm>
            <a:off x="897576" y="1516867"/>
            <a:ext cx="10515600" cy="4351338"/>
          </a:xfrm>
        </p:spPr>
        <p:txBody>
          <a:bodyPr/>
          <a:lstStyle/>
          <a:p>
            <a:pPr marL="0" indent="0" algn="ctr">
              <a:buNone/>
            </a:pPr>
            <a:r>
              <a:rPr lang="en-US" sz="3200" dirty="0">
                <a:solidFill>
                  <a:srgbClr val="C00000"/>
                </a:solidFill>
              </a:rPr>
              <a:t>1 John 1:9 (NIV)  If we confess our sins, he is faithful and just and will forgive us our sins and purify us from all unrighteousness</a:t>
            </a:r>
            <a:r>
              <a:rPr lang="en-US" dirty="0">
                <a:solidFill>
                  <a:srgbClr val="C00000"/>
                </a:solidFill>
              </a:rPr>
              <a:t>.</a:t>
            </a:r>
          </a:p>
          <a:p>
            <a:pPr marL="0" indent="0">
              <a:buNone/>
            </a:pPr>
            <a:endParaRPr lang="en-US" dirty="0"/>
          </a:p>
          <a:p>
            <a:r>
              <a:rPr lang="en-US" dirty="0"/>
              <a:t>What is the result of confessing one’s sins? </a:t>
            </a:r>
            <a:endParaRPr lang="en-US" dirty="0" smtClean="0"/>
          </a:p>
          <a:p>
            <a:r>
              <a:rPr lang="en-US" dirty="0"/>
              <a:t>What are some feelings David might have felt with his burden of sin?</a:t>
            </a:r>
          </a:p>
          <a:p>
            <a:r>
              <a:rPr lang="en-US" dirty="0"/>
              <a:t>How does our confession and repentance and God’s forgiveness relieve those feelings?</a:t>
            </a:r>
          </a:p>
          <a:p>
            <a:endParaRPr lang="en-US" dirty="0"/>
          </a:p>
          <a:p>
            <a:endParaRPr lang="en-US" dirty="0"/>
          </a:p>
        </p:txBody>
      </p:sp>
    </p:spTree>
    <p:extLst>
      <p:ext uri="{BB962C8B-B14F-4D97-AF65-F5344CB8AC3E}">
        <p14:creationId xmlns:p14="http://schemas.microsoft.com/office/powerpoint/2010/main" val="336553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Confess Sin, Ask Forgiveness</a:t>
            </a:r>
          </a:p>
        </p:txBody>
      </p:sp>
      <p:sp>
        <p:nvSpPr>
          <p:cNvPr id="3" name="Content Placeholder 2"/>
          <p:cNvSpPr>
            <a:spLocks noGrp="1"/>
          </p:cNvSpPr>
          <p:nvPr>
            <p:ph idx="1"/>
          </p:nvPr>
        </p:nvSpPr>
        <p:spPr/>
        <p:txBody>
          <a:bodyPr/>
          <a:lstStyle/>
          <a:p>
            <a:r>
              <a:rPr lang="en-US" dirty="0"/>
              <a:t>People in today’s world have confused ideas about the confession of sin.  How might these verses help you </a:t>
            </a:r>
            <a:r>
              <a:rPr lang="en-US" dirty="0" smtClean="0"/>
              <a:t>counsel this person?</a:t>
            </a:r>
            <a:endParaRPr lang="en-US" dirty="0"/>
          </a:p>
        </p:txBody>
      </p:sp>
      <p:pic>
        <p:nvPicPr>
          <p:cNvPr id="4" name="Picture 3"/>
          <p:cNvPicPr>
            <a:picLocks noChangeAspect="1"/>
          </p:cNvPicPr>
          <p:nvPr/>
        </p:nvPicPr>
        <p:blipFill>
          <a:blip r:embed="rId2"/>
          <a:stretch>
            <a:fillRect/>
          </a:stretch>
        </p:blipFill>
        <p:spPr>
          <a:xfrm>
            <a:off x="2275726" y="3558272"/>
            <a:ext cx="2866667" cy="3019048"/>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4975760" y="3693226"/>
            <a:ext cx="5498275" cy="1828799"/>
          </a:xfrm>
          <a:prstGeom prst="wedgeRoundRectCallout">
            <a:avLst>
              <a:gd name="adj1" fmla="val -61438"/>
              <a:gd name="adj2" fmla="val -696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I don’t worry about committing some sin.  I know I always can go to God and confess my sin.  When I do, He will forgive me.</a:t>
            </a:r>
            <a:endParaRPr lang="en-US" sz="2400" dirty="0">
              <a:latin typeface="Comic Sans MS" panose="030F0702030302020204" pitchFamily="66" charset="0"/>
            </a:endParaRPr>
          </a:p>
        </p:txBody>
      </p:sp>
    </p:spTree>
    <p:extLst>
      <p:ext uri="{BB962C8B-B14F-4D97-AF65-F5344CB8AC3E}">
        <p14:creationId xmlns:p14="http://schemas.microsoft.com/office/powerpoint/2010/main" val="3288358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restoration requests</a:t>
            </a:r>
            <a:r>
              <a:rPr lang="en-US" dirty="0" smtClean="0"/>
              <a:t>.</a:t>
            </a:r>
            <a:endParaRPr lang="en-US" dirty="0"/>
          </a:p>
        </p:txBody>
      </p:sp>
      <p:sp>
        <p:nvSpPr>
          <p:cNvPr id="3" name="Content Placeholder 2"/>
          <p:cNvSpPr>
            <a:spLocks noGrp="1"/>
          </p:cNvSpPr>
          <p:nvPr>
            <p:ph idx="1"/>
          </p:nvPr>
        </p:nvSpPr>
        <p:spPr>
          <a:xfrm>
            <a:off x="1282534" y="1849376"/>
            <a:ext cx="9679379" cy="4351338"/>
          </a:xfrm>
        </p:spPr>
        <p:txBody>
          <a:bodyPr/>
          <a:lstStyle/>
          <a:p>
            <a:pPr marL="0" indent="0" algn="ctr">
              <a:buNone/>
            </a:pPr>
            <a:r>
              <a:rPr lang="en-US" dirty="0"/>
              <a:t>Psalm 51:10-12 (NIV)  Create in me a pure heart, O God, and renew a steadfast spirit within me. 11  Do not cast me from your presence or take your Holy Spirit from me. 12  Restore to me the joy of your salvation and grant me a willing spirit, to sustain me.</a:t>
            </a:r>
          </a:p>
          <a:p>
            <a:pPr marL="0" indent="0" algn="ctr">
              <a:buNone/>
            </a:pPr>
            <a:endParaRPr lang="en-US" dirty="0"/>
          </a:p>
        </p:txBody>
      </p:sp>
      <p:pic>
        <p:nvPicPr>
          <p:cNvPr id="4" name="Picture 3"/>
          <p:cNvPicPr>
            <a:picLocks noChangeAspect="1"/>
          </p:cNvPicPr>
          <p:nvPr/>
        </p:nvPicPr>
        <p:blipFill>
          <a:blip r:embed="rId2"/>
          <a:stretch>
            <a:fillRect/>
          </a:stretch>
        </p:blipFill>
        <p:spPr>
          <a:xfrm>
            <a:off x="4808463" y="5269320"/>
            <a:ext cx="2496347" cy="3358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91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Restoration and Renewal</a:t>
            </a:r>
            <a:endParaRPr lang="en-US" dirty="0"/>
          </a:p>
        </p:txBody>
      </p:sp>
      <p:sp>
        <p:nvSpPr>
          <p:cNvPr id="3" name="Content Placeholder 2"/>
          <p:cNvSpPr>
            <a:spLocks noGrp="1"/>
          </p:cNvSpPr>
          <p:nvPr>
            <p:ph idx="1"/>
          </p:nvPr>
        </p:nvSpPr>
        <p:spPr/>
        <p:txBody>
          <a:bodyPr/>
          <a:lstStyle/>
          <a:p>
            <a:r>
              <a:rPr lang="en-US" dirty="0"/>
              <a:t>What are the appeals David made in these verses? </a:t>
            </a:r>
          </a:p>
          <a:p>
            <a:r>
              <a:rPr lang="en-US" dirty="0"/>
              <a:t>How do they represent inner change? </a:t>
            </a:r>
          </a:p>
          <a:p>
            <a:r>
              <a:rPr lang="en-US" dirty="0"/>
              <a:t>What suggests these are things only the Lord can do, not just a matter of self-adjustment?</a:t>
            </a:r>
          </a:p>
          <a:p>
            <a:endParaRPr lang="en-US" dirty="0"/>
          </a:p>
        </p:txBody>
      </p:sp>
    </p:spTree>
    <p:extLst>
      <p:ext uri="{BB962C8B-B14F-4D97-AF65-F5344CB8AC3E}">
        <p14:creationId xmlns:p14="http://schemas.microsoft.com/office/powerpoint/2010/main" val="211401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838200" y="2042555"/>
            <a:ext cx="10515600" cy="4134407"/>
          </a:xfrm>
        </p:spPr>
        <p:txBody>
          <a:bodyPr/>
          <a:lstStyle/>
          <a:p>
            <a:r>
              <a:rPr lang="en-US" dirty="0"/>
              <a:t>Confess sin. </a:t>
            </a:r>
          </a:p>
          <a:p>
            <a:pPr lvl="1"/>
            <a:r>
              <a:rPr lang="en-US" dirty="0"/>
              <a:t>Each time you pray, ask God to reveal any unconfessed sin. </a:t>
            </a:r>
          </a:p>
          <a:p>
            <a:pPr lvl="1"/>
            <a:r>
              <a:rPr lang="en-US" dirty="0"/>
              <a:t>As God reveals things to you, turn from them, seek His forgiveness, and thank Him for His cleansing.</a:t>
            </a:r>
          </a:p>
          <a:p>
            <a:endParaRPr lang="en-US" dirty="0"/>
          </a:p>
        </p:txBody>
      </p:sp>
    </p:spTree>
    <p:extLst>
      <p:ext uri="{BB962C8B-B14F-4D97-AF65-F5344CB8AC3E}">
        <p14:creationId xmlns:p14="http://schemas.microsoft.com/office/powerpoint/2010/main" val="3430703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137557"/>
            <a:ext cx="10515600" cy="4039405"/>
          </a:xfrm>
        </p:spPr>
        <p:txBody>
          <a:bodyPr/>
          <a:lstStyle/>
          <a:p>
            <a:r>
              <a:rPr lang="en-US" dirty="0"/>
              <a:t>Read. </a:t>
            </a:r>
          </a:p>
          <a:p>
            <a:pPr lvl="1"/>
            <a:r>
              <a:rPr lang="en-US" dirty="0"/>
              <a:t>Read and pray through Psalm 51. </a:t>
            </a:r>
          </a:p>
          <a:p>
            <a:pPr lvl="1"/>
            <a:r>
              <a:rPr lang="en-US" dirty="0"/>
              <a:t>Ask God to give you a renewed dependence upon Him.</a:t>
            </a:r>
            <a:endParaRPr lang="en-US" dirty="0"/>
          </a:p>
        </p:txBody>
      </p:sp>
    </p:spTree>
    <p:extLst>
      <p:ext uri="{BB962C8B-B14F-4D97-AF65-F5344CB8AC3E}">
        <p14:creationId xmlns:p14="http://schemas.microsoft.com/office/powerpoint/2010/main" val="1177947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1947553"/>
            <a:ext cx="10515600" cy="4229410"/>
          </a:xfrm>
        </p:spPr>
        <p:txBody>
          <a:bodyPr/>
          <a:lstStyle/>
          <a:p>
            <a:r>
              <a:rPr lang="en-US" dirty="0"/>
              <a:t>Seek forgiveness. </a:t>
            </a:r>
          </a:p>
          <a:p>
            <a:pPr lvl="1"/>
            <a:r>
              <a:rPr lang="en-US" dirty="0"/>
              <a:t>If others have been hurt by some sin you’ve committed, …</a:t>
            </a:r>
          </a:p>
          <a:p>
            <a:pPr lvl="2"/>
            <a:r>
              <a:rPr lang="en-US" dirty="0"/>
              <a:t>Confess that sin to him and/or her and </a:t>
            </a:r>
          </a:p>
          <a:p>
            <a:pPr lvl="2"/>
            <a:r>
              <a:rPr lang="en-US" dirty="0"/>
              <a:t>Ask for forgiveness.</a:t>
            </a:r>
          </a:p>
          <a:p>
            <a:endParaRPr lang="en-US" dirty="0"/>
          </a:p>
        </p:txBody>
      </p:sp>
    </p:spTree>
    <p:extLst>
      <p:ext uri="{BB962C8B-B14F-4D97-AF65-F5344CB8AC3E}">
        <p14:creationId xmlns:p14="http://schemas.microsoft.com/office/powerpoint/2010/main" val="3536465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Family Activities</a:t>
            </a:r>
            <a:endParaRPr lang="en-US" dirty="0"/>
          </a:p>
        </p:txBody>
      </p:sp>
      <p:pic>
        <p:nvPicPr>
          <p:cNvPr id="2050" name="Picture 2" descr="big pile letters (1)"/>
          <p:cNvPicPr>
            <a:picLocks noChangeAspect="1" noChangeArrowheads="1"/>
          </p:cNvPicPr>
          <p:nvPr/>
        </p:nvPicPr>
        <p:blipFill>
          <a:blip r:embed="rId2">
            <a:extLst>
              <a:ext uri="{28A0092B-C50C-407E-A947-70E740481C1C}">
                <a14:useLocalDpi xmlns:a14="http://schemas.microsoft.com/office/drawing/2010/main" val="0"/>
              </a:ext>
            </a:extLst>
          </a:blip>
          <a:srcRect t="51459"/>
          <a:stretch>
            <a:fillRect/>
          </a:stretch>
        </p:blipFill>
        <p:spPr bwMode="auto">
          <a:xfrm>
            <a:off x="1862261" y="4899189"/>
            <a:ext cx="3450957" cy="1255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ular Callout 11"/>
          <p:cNvSpPr/>
          <p:nvPr/>
        </p:nvSpPr>
        <p:spPr>
          <a:xfrm>
            <a:off x="2541319" y="1472541"/>
            <a:ext cx="8170225" cy="2280062"/>
          </a:xfrm>
          <a:prstGeom prst="wedgeRoundRectCallout">
            <a:avLst>
              <a:gd name="adj1" fmla="val 3442"/>
              <a:gd name="adj2" fmla="val 7532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Comic Sans MS" panose="030F0702030302020204" pitchFamily="66" charset="0"/>
              </a:rPr>
              <a:t>We’ve got letters everywhere from this week’s puzzle.  I need your help getting them back in place.  You can also find interesting activities for the whole family at  </a:t>
            </a:r>
            <a:r>
              <a:rPr lang="en-US" sz="2400" u="sng" dirty="0">
                <a:latin typeface="Comic Sans MS" panose="030F0702030302020204" pitchFamily="66" charset="0"/>
                <a:hlinkClick r:id="rId3"/>
              </a:rPr>
              <a:t>https://</a:t>
            </a:r>
            <a:r>
              <a:rPr lang="en-US" sz="2400" u="sng" dirty="0" smtClean="0">
                <a:latin typeface="Comic Sans MS" panose="030F0702030302020204" pitchFamily="66" charset="0"/>
                <a:hlinkClick r:id="rId3"/>
              </a:rPr>
              <a:t>tinyurl.com/y8vp3u8z</a:t>
            </a:r>
            <a:r>
              <a:rPr lang="en-US" sz="2400" u="sng" dirty="0" smtClean="0">
                <a:latin typeface="Comic Sans MS" panose="030F0702030302020204" pitchFamily="66" charset="0"/>
              </a:rPr>
              <a:t> </a:t>
            </a:r>
            <a:r>
              <a:rPr lang="en-US" sz="2400" dirty="0" smtClean="0">
                <a:latin typeface="Comic Sans MS" panose="030F0702030302020204" pitchFamily="66" charset="0"/>
              </a:rPr>
              <a:t>  But watch out for that old English teacher lady.  “Humph !”</a:t>
            </a:r>
            <a:endParaRPr lang="en-US" sz="2400" dirty="0">
              <a:latin typeface="Comic Sans MS" panose="030F0702030302020204" pitchFamily="66" charset="0"/>
            </a:endParaRPr>
          </a:p>
        </p:txBody>
      </p:sp>
      <p:pic>
        <p:nvPicPr>
          <p:cNvPr id="2053" name="Picture 5" descr="Image result for jani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2226" y="4012893"/>
            <a:ext cx="1804761" cy="2123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421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Prayer of Confession</a:t>
            </a:r>
            <a:endParaRPr lang="en-US" dirty="0"/>
          </a:p>
        </p:txBody>
      </p:sp>
      <p:sp>
        <p:nvSpPr>
          <p:cNvPr id="3" name="Subtitle 2"/>
          <p:cNvSpPr>
            <a:spLocks noGrp="1"/>
          </p:cNvSpPr>
          <p:nvPr>
            <p:ph type="subTitle" idx="1"/>
          </p:nvPr>
        </p:nvSpPr>
        <p:spPr/>
        <p:txBody>
          <a:bodyPr/>
          <a:lstStyle/>
          <a:p>
            <a:r>
              <a:rPr lang="en-US" dirty="0" smtClean="0"/>
              <a:t>November 18</a:t>
            </a:r>
            <a:endParaRPr lang="en-US" dirty="0"/>
          </a:p>
        </p:txBody>
      </p:sp>
    </p:spTree>
    <p:extLst>
      <p:ext uri="{BB962C8B-B14F-4D97-AF65-F5344CB8AC3E}">
        <p14:creationId xmlns:p14="http://schemas.microsoft.com/office/powerpoint/2010/main" val="33812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Admit it, now …</a:t>
            </a:r>
            <a:endParaRPr lang="en-US" dirty="0"/>
          </a:p>
        </p:txBody>
      </p:sp>
      <p:sp>
        <p:nvSpPr>
          <p:cNvPr id="3" name="Content Placeholder 2"/>
          <p:cNvSpPr>
            <a:spLocks noGrp="1"/>
          </p:cNvSpPr>
          <p:nvPr>
            <p:ph idx="1"/>
          </p:nvPr>
        </p:nvSpPr>
        <p:spPr/>
        <p:txBody>
          <a:bodyPr/>
          <a:lstStyle/>
          <a:p>
            <a:r>
              <a:rPr lang="en-US" dirty="0"/>
              <a:t>What makes it so hard to say, “I’m sorry</a:t>
            </a:r>
            <a:r>
              <a:rPr lang="en-US" dirty="0" smtClean="0"/>
              <a:t>”?</a:t>
            </a:r>
          </a:p>
          <a:p>
            <a:r>
              <a:rPr lang="en-US" dirty="0">
                <a:solidFill>
                  <a:srgbClr val="C00000"/>
                </a:solidFill>
              </a:rPr>
              <a:t>Confession and repentance are initial steps in our salvation experience</a:t>
            </a:r>
          </a:p>
          <a:p>
            <a:pPr lvl="1"/>
            <a:r>
              <a:rPr lang="en-US" dirty="0">
                <a:solidFill>
                  <a:srgbClr val="C00000"/>
                </a:solidFill>
              </a:rPr>
              <a:t>We need to agree with God that what we have done was sin and determine to turn away from that behavior</a:t>
            </a:r>
          </a:p>
          <a:p>
            <a:pPr lvl="1"/>
            <a:r>
              <a:rPr lang="en-US" dirty="0">
                <a:solidFill>
                  <a:srgbClr val="C00000"/>
                </a:solidFill>
              </a:rPr>
              <a:t>The Good News is that  God forgives when we come to Him in repentance.</a:t>
            </a:r>
          </a:p>
          <a:p>
            <a:pPr lvl="1"/>
            <a:endParaRPr lang="en-US" dirty="0"/>
          </a:p>
          <a:p>
            <a:endParaRPr lang="en-US" dirty="0"/>
          </a:p>
        </p:txBody>
      </p:sp>
      <p:grpSp>
        <p:nvGrpSpPr>
          <p:cNvPr id="5" name="Group 4"/>
          <p:cNvGrpSpPr/>
          <p:nvPr/>
        </p:nvGrpSpPr>
        <p:grpSpPr>
          <a:xfrm>
            <a:off x="1604184" y="2945080"/>
            <a:ext cx="9247573" cy="2260827"/>
            <a:chOff x="1604184" y="2945080"/>
            <a:chExt cx="9247573" cy="2260827"/>
          </a:xfrm>
        </p:grpSpPr>
        <p:pic>
          <p:nvPicPr>
            <p:cNvPr id="1028" name="Picture 4" descr="Image result for apologiz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365" y="2945080"/>
              <a:ext cx="2078705" cy="2260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apolog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8804">
              <a:off x="8134596" y="3289464"/>
              <a:ext cx="2717161" cy="1797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rot="21132756">
              <a:off x="1604184" y="3167974"/>
              <a:ext cx="2380952" cy="173333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70165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Jesus’ requests in prayer</a:t>
            </a:r>
            <a:r>
              <a:rPr lang="en-US" dirty="0" smtClean="0"/>
              <a:t>.</a:t>
            </a:r>
            <a:endParaRPr lang="en-US" dirty="0"/>
          </a:p>
        </p:txBody>
      </p:sp>
      <p:sp>
        <p:nvSpPr>
          <p:cNvPr id="3" name="Content Placeholder 2"/>
          <p:cNvSpPr>
            <a:spLocks noGrp="1"/>
          </p:cNvSpPr>
          <p:nvPr>
            <p:ph idx="1"/>
          </p:nvPr>
        </p:nvSpPr>
        <p:spPr>
          <a:xfrm>
            <a:off x="1579418" y="2063132"/>
            <a:ext cx="9038112" cy="4351338"/>
          </a:xfrm>
        </p:spPr>
        <p:txBody>
          <a:bodyPr/>
          <a:lstStyle/>
          <a:p>
            <a:pPr marL="0" indent="0" algn="ctr">
              <a:buNone/>
            </a:pPr>
            <a:r>
              <a:rPr lang="en-US" dirty="0"/>
              <a:t>Matthew 6:12-13 (NIV)  Forgive us our debts, as we also have forgiven our debtors. 13  And lead us not into temptation, but deliver us from the evil one.'</a:t>
            </a:r>
          </a:p>
          <a:p>
            <a:pPr marL="0" indent="0" algn="ctr">
              <a:buNone/>
            </a:pPr>
            <a:endParaRPr lang="en-US" dirty="0"/>
          </a:p>
        </p:txBody>
      </p:sp>
      <p:pic>
        <p:nvPicPr>
          <p:cNvPr id="4" name="Picture 3"/>
          <p:cNvPicPr>
            <a:picLocks noChangeAspect="1"/>
          </p:cNvPicPr>
          <p:nvPr/>
        </p:nvPicPr>
        <p:blipFill>
          <a:blip r:embed="rId2"/>
          <a:stretch>
            <a:fillRect/>
          </a:stretch>
        </p:blipFill>
        <p:spPr>
          <a:xfrm>
            <a:off x="4950967" y="4936812"/>
            <a:ext cx="2496347" cy="3358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6896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Asking for Forgiveness and Protection</a:t>
            </a:r>
            <a:endParaRPr lang="en-US" dirty="0"/>
          </a:p>
        </p:txBody>
      </p:sp>
      <p:sp>
        <p:nvSpPr>
          <p:cNvPr id="3" name="Content Placeholder 2"/>
          <p:cNvSpPr>
            <a:spLocks noGrp="1"/>
          </p:cNvSpPr>
          <p:nvPr>
            <p:ph idx="1"/>
          </p:nvPr>
        </p:nvSpPr>
        <p:spPr/>
        <p:txBody>
          <a:bodyPr/>
          <a:lstStyle/>
          <a:p>
            <a:r>
              <a:rPr lang="en-US" dirty="0"/>
              <a:t>Jesus prays about forgiveness.  What is the relationship between </a:t>
            </a:r>
            <a:r>
              <a:rPr lang="en-US" i="1" dirty="0"/>
              <a:t>receiving</a:t>
            </a:r>
            <a:r>
              <a:rPr lang="en-US" dirty="0"/>
              <a:t> forgiveness and </a:t>
            </a:r>
            <a:r>
              <a:rPr lang="en-US" i="1" dirty="0"/>
              <a:t>being</a:t>
            </a:r>
            <a:r>
              <a:rPr lang="en-US" dirty="0"/>
              <a:t> </a:t>
            </a:r>
            <a:r>
              <a:rPr lang="en-US" i="1" dirty="0"/>
              <a:t>forgiving</a:t>
            </a:r>
            <a:r>
              <a:rPr lang="en-US" dirty="0"/>
              <a:t>?</a:t>
            </a:r>
          </a:p>
          <a:p>
            <a:r>
              <a:rPr lang="en-US" dirty="0"/>
              <a:t>What sins or offenses by others do we find especially difficult to forgive? </a:t>
            </a:r>
          </a:p>
          <a:p>
            <a:r>
              <a:rPr lang="en-US" dirty="0"/>
              <a:t>What are the benefits of forgiving others?</a:t>
            </a:r>
          </a:p>
          <a:p>
            <a:r>
              <a:rPr lang="en-US" dirty="0" smtClean="0"/>
              <a:t>What </a:t>
            </a:r>
            <a:r>
              <a:rPr lang="en-US" dirty="0"/>
              <a:t>are the dangers of unforgiveness?</a:t>
            </a:r>
          </a:p>
          <a:p>
            <a:endParaRPr lang="en-US" dirty="0"/>
          </a:p>
        </p:txBody>
      </p:sp>
    </p:spTree>
    <p:extLst>
      <p:ext uri="{BB962C8B-B14F-4D97-AF65-F5344CB8AC3E}">
        <p14:creationId xmlns:p14="http://schemas.microsoft.com/office/powerpoint/2010/main" val="95697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Asking for Forgiveness and Protection</a:t>
            </a:r>
          </a:p>
        </p:txBody>
      </p:sp>
      <p:sp>
        <p:nvSpPr>
          <p:cNvPr id="3" name="Content Placeholder 2"/>
          <p:cNvSpPr>
            <a:spLocks noGrp="1"/>
          </p:cNvSpPr>
          <p:nvPr>
            <p:ph idx="1"/>
          </p:nvPr>
        </p:nvSpPr>
        <p:spPr/>
        <p:txBody>
          <a:bodyPr/>
          <a:lstStyle/>
          <a:p>
            <a:r>
              <a:rPr lang="en-US" dirty="0"/>
              <a:t>What are some ways the word temptation can be understood?  What are some synonyms of temptation?</a:t>
            </a:r>
          </a:p>
          <a:p>
            <a:r>
              <a:rPr lang="en-US" dirty="0"/>
              <a:t>James 1:13 – 15 tells us that God is not the source of our temptation.  So, how might we understand  “lead us not into temptation”?</a:t>
            </a:r>
          </a:p>
          <a:p>
            <a:endParaRPr lang="en-US" dirty="0"/>
          </a:p>
        </p:txBody>
      </p:sp>
    </p:spTree>
    <p:extLst>
      <p:ext uri="{BB962C8B-B14F-4D97-AF65-F5344CB8AC3E}">
        <p14:creationId xmlns:p14="http://schemas.microsoft.com/office/powerpoint/2010/main" val="165666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David’s requests</a:t>
            </a:r>
            <a:r>
              <a:rPr lang="en-US" dirty="0" smtClean="0"/>
              <a:t>.</a:t>
            </a:r>
            <a:endParaRPr lang="en-US" dirty="0"/>
          </a:p>
        </p:txBody>
      </p:sp>
      <p:pic>
        <p:nvPicPr>
          <p:cNvPr id="4" name="Picture 3">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8006" t="12828" r="6924" b="13570"/>
          <a:stretch/>
        </p:blipFill>
        <p:spPr>
          <a:xfrm>
            <a:off x="3075709" y="1952769"/>
            <a:ext cx="5593277" cy="297549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633850" y="5427024"/>
            <a:ext cx="4180114" cy="369332"/>
          </a:xfrm>
          <a:prstGeom prst="rect">
            <a:avLst/>
          </a:prstGeom>
          <a:noFill/>
        </p:spPr>
        <p:txBody>
          <a:bodyPr wrap="square" rtlCol="0">
            <a:spAutoFit/>
          </a:bodyPr>
          <a:lstStyle/>
          <a:p>
            <a:pPr algn="ctr"/>
            <a:r>
              <a:rPr lang="en-US" dirty="0" smtClean="0">
                <a:hlinkClick r:id="rId2"/>
              </a:rPr>
              <a:t>View Scripture Video</a:t>
            </a:r>
            <a:endParaRPr lang="en-US" dirty="0"/>
          </a:p>
        </p:txBody>
      </p:sp>
    </p:spTree>
    <p:extLst>
      <p:ext uri="{BB962C8B-B14F-4D97-AF65-F5344CB8AC3E}">
        <p14:creationId xmlns:p14="http://schemas.microsoft.com/office/powerpoint/2010/main" val="3560250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Listen for David’s </a:t>
            </a:r>
            <a:r>
              <a:rPr lang="en-US"/>
              <a:t>requests</a:t>
            </a:r>
            <a:r>
              <a:rPr lang="en-US" smtClean="0"/>
              <a:t>.</a:t>
            </a:r>
            <a:endParaRPr lang="en-US"/>
          </a:p>
        </p:txBody>
      </p:sp>
      <p:sp>
        <p:nvSpPr>
          <p:cNvPr id="3" name="Content Placeholder 2"/>
          <p:cNvSpPr>
            <a:spLocks noGrp="1"/>
          </p:cNvSpPr>
          <p:nvPr>
            <p:ph idx="1"/>
          </p:nvPr>
        </p:nvSpPr>
        <p:spPr/>
        <p:txBody>
          <a:bodyPr/>
          <a:lstStyle/>
          <a:p>
            <a:pPr marL="0" indent="0" algn="ctr">
              <a:buNone/>
            </a:pPr>
            <a:r>
              <a:rPr lang="en-US" dirty="0"/>
              <a:t>Psalm 51:1-7 (NIV)  Have mercy on me, O God, according to your unfailing love; according to your great compassion blot out my transgressions. 2  Wash away all my iniquity and cleanse me from my sin.  3  For I know my transgressions, and my sin is always before me.  4  Against you, you only, have I sinned and done what is evil in your </a:t>
            </a:r>
            <a:endParaRPr lang="en-US" dirty="0"/>
          </a:p>
        </p:txBody>
      </p:sp>
    </p:spTree>
    <p:extLst>
      <p:ext uri="{BB962C8B-B14F-4D97-AF65-F5344CB8AC3E}">
        <p14:creationId xmlns:p14="http://schemas.microsoft.com/office/powerpoint/2010/main" val="78236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Listen for David’s </a:t>
            </a:r>
            <a:r>
              <a:rPr lang="en-US"/>
              <a:t>requests</a:t>
            </a:r>
            <a:r>
              <a:rPr lang="en-US" smtClean="0"/>
              <a:t>.</a:t>
            </a:r>
            <a:endParaRPr lang="en-US"/>
          </a:p>
        </p:txBody>
      </p:sp>
      <p:sp>
        <p:nvSpPr>
          <p:cNvPr id="3" name="Content Placeholder 2"/>
          <p:cNvSpPr>
            <a:spLocks noGrp="1"/>
          </p:cNvSpPr>
          <p:nvPr>
            <p:ph idx="1"/>
          </p:nvPr>
        </p:nvSpPr>
        <p:spPr/>
        <p:txBody>
          <a:bodyPr/>
          <a:lstStyle/>
          <a:p>
            <a:pPr marL="0" indent="0" algn="ctr">
              <a:buNone/>
            </a:pPr>
            <a:r>
              <a:rPr lang="en-US" dirty="0"/>
              <a:t>sight, so that you are proved right when you speak and justified when you judge.  5  Surely I was sinful at birth, sinful from the time my mother conceived me.  6  Surely you desire truth in the inner parts; you teach me wisdom in the inmost place.  7  Cleanse me with hyssop, and I will be clean; wash me, and I will be whiter than snow</a:t>
            </a:r>
            <a:r>
              <a:rPr lang="en-US" dirty="0" smtClean="0"/>
              <a:t>.</a:t>
            </a:r>
            <a:endParaRPr lang="en-US" dirty="0"/>
          </a:p>
        </p:txBody>
      </p:sp>
      <p:pic>
        <p:nvPicPr>
          <p:cNvPr id="4" name="Picture 3"/>
          <p:cNvPicPr>
            <a:picLocks noChangeAspect="1"/>
          </p:cNvPicPr>
          <p:nvPr/>
        </p:nvPicPr>
        <p:blipFill>
          <a:blip r:embed="rId2"/>
          <a:stretch>
            <a:fillRect/>
          </a:stretch>
        </p:blipFill>
        <p:spPr>
          <a:xfrm>
            <a:off x="4772837" y="5661206"/>
            <a:ext cx="2496347" cy="3358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51111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Confess Sin, Ask Forgiveness</a:t>
            </a:r>
            <a:endParaRPr lang="en-US" dirty="0"/>
          </a:p>
        </p:txBody>
      </p:sp>
      <p:sp>
        <p:nvSpPr>
          <p:cNvPr id="3" name="Content Placeholder 2"/>
          <p:cNvSpPr>
            <a:spLocks noGrp="1"/>
          </p:cNvSpPr>
          <p:nvPr>
            <p:ph idx="1"/>
          </p:nvPr>
        </p:nvSpPr>
        <p:spPr/>
        <p:txBody>
          <a:bodyPr/>
          <a:lstStyle/>
          <a:p>
            <a:r>
              <a:rPr lang="en-US" dirty="0"/>
              <a:t>For what does David, the psalmist, plead? </a:t>
            </a:r>
          </a:p>
          <a:p>
            <a:r>
              <a:rPr lang="en-US" dirty="0"/>
              <a:t>What attributes of God described in this psalm should give us confidence in confessing sin?</a:t>
            </a:r>
          </a:p>
          <a:p>
            <a:r>
              <a:rPr lang="en-US" dirty="0"/>
              <a:t>What three verbs does he use to describe what he wants the Lord to do in forgiving him?</a:t>
            </a:r>
          </a:p>
          <a:p>
            <a:endParaRPr lang="en-US" dirty="0"/>
          </a:p>
        </p:txBody>
      </p:sp>
    </p:spTree>
    <p:extLst>
      <p:ext uri="{BB962C8B-B14F-4D97-AF65-F5344CB8AC3E}">
        <p14:creationId xmlns:p14="http://schemas.microsoft.com/office/powerpoint/2010/main" val="289416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SS3</Template>
  <TotalTime>100</TotalTime>
  <Words>835</Words>
  <Application>Microsoft Office PowerPoint</Application>
  <PresentationFormat>Widescreen</PresentationFormat>
  <Paragraphs>68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A Prayer of Confession</vt:lpstr>
      <vt:lpstr>Admit it, now …</vt:lpstr>
      <vt:lpstr>Listen for Jesus’ requests in prayer.</vt:lpstr>
      <vt:lpstr>Asking for Forgiveness and Protection</vt:lpstr>
      <vt:lpstr>Asking for Forgiveness and Protection</vt:lpstr>
      <vt:lpstr>Listen for David’s requests.</vt:lpstr>
      <vt:lpstr>Listen for David’s requests.</vt:lpstr>
      <vt:lpstr>Listen for David’s requests.</vt:lpstr>
      <vt:lpstr>Confess Sin, Ask Forgiveness</vt:lpstr>
      <vt:lpstr>Confess Sin, Ask Forgiveness</vt:lpstr>
      <vt:lpstr>Confess Sin, Ask Forgiveness</vt:lpstr>
      <vt:lpstr>Confess Sin, Ask Forgiveness</vt:lpstr>
      <vt:lpstr>Listen for restoration requests.</vt:lpstr>
      <vt:lpstr>Seek Restoration and Renewal</vt:lpstr>
      <vt:lpstr>Application</vt:lpstr>
      <vt:lpstr>Application</vt:lpstr>
      <vt:lpstr>Application</vt:lpstr>
      <vt:lpstr>Family Activities</vt:lpstr>
      <vt:lpstr>A Prayer of Confession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Prayer of Confession</dc:title>
  <dc:creator>Steve Armstrong</dc:creator>
  <cp:lastModifiedBy>Steve Armstrong</cp:lastModifiedBy>
  <cp:revision>11</cp:revision>
  <dcterms:created xsi:type="dcterms:W3CDTF">2018-11-02T15:04:49Z</dcterms:created>
  <dcterms:modified xsi:type="dcterms:W3CDTF">2018-11-02T16:45:46Z</dcterms:modified>
</cp:coreProperties>
</file>