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66" d="100"/>
          <a:sy n="66" d="100"/>
        </p:scale>
        <p:origin x="852" y="4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4000" b="-14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87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8/6/2026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mintools.com/spiritual-gifts-test.ht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hyperlink" Target="https://tinyurl.com/mpj4cehh" TargetMode="Externa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3ffj7jxz"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983035"/>
          </a:xfrm>
        </p:spPr>
        <p:txBody>
          <a:bodyPr/>
          <a:lstStyle/>
          <a:p>
            <a:r>
              <a:rPr lang="en-US" dirty="0"/>
              <a:t>A Way to Serve</a:t>
            </a:r>
          </a:p>
        </p:txBody>
      </p:sp>
      <p:sp>
        <p:nvSpPr>
          <p:cNvPr id="3" name="Subtitle 2"/>
          <p:cNvSpPr>
            <a:spLocks noGrp="1"/>
          </p:cNvSpPr>
          <p:nvPr>
            <p:ph type="subTitle" idx="1"/>
          </p:nvPr>
        </p:nvSpPr>
        <p:spPr>
          <a:xfrm>
            <a:off x="1524000" y="3752602"/>
            <a:ext cx="9144000" cy="1505197"/>
          </a:xfrm>
        </p:spPr>
        <p:txBody>
          <a:bodyPr/>
          <a:lstStyle/>
          <a:p>
            <a:r>
              <a:rPr lang="en-US" dirty="0"/>
              <a:t>August 23</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847-E3B7-6B9D-18CC-B6388353F092}"/>
              </a:ext>
            </a:extLst>
          </p:cNvPr>
          <p:cNvSpPr>
            <a:spLocks noGrp="1"/>
          </p:cNvSpPr>
          <p:nvPr>
            <p:ph type="title"/>
          </p:nvPr>
        </p:nvSpPr>
        <p:spPr/>
        <p:txBody>
          <a:bodyPr/>
          <a:lstStyle/>
          <a:p>
            <a:r>
              <a:rPr lang="en-US" dirty="0"/>
              <a:t>Roles and Responsibilities</a:t>
            </a:r>
          </a:p>
        </p:txBody>
      </p:sp>
      <p:sp>
        <p:nvSpPr>
          <p:cNvPr id="3" name="Content Placeholder 2">
            <a:extLst>
              <a:ext uri="{FF2B5EF4-FFF2-40B4-BE49-F238E27FC236}">
                <a16:creationId xmlns:a16="http://schemas.microsoft.com/office/drawing/2014/main" id="{895B3E0A-682D-6D73-E762-A616A7D60720}"/>
              </a:ext>
            </a:extLst>
          </p:cNvPr>
          <p:cNvSpPr>
            <a:spLocks noGrp="1"/>
          </p:cNvSpPr>
          <p:nvPr>
            <p:ph idx="1"/>
          </p:nvPr>
        </p:nvSpPr>
        <p:spPr>
          <a:xfrm>
            <a:off x="838200" y="1690688"/>
            <a:ext cx="10515600" cy="4895307"/>
          </a:xfrm>
        </p:spPr>
        <p:txBody>
          <a:bodyPr>
            <a:normAutofit/>
          </a:bodyPr>
          <a:lstStyle/>
          <a:p>
            <a:r>
              <a:rPr lang="en-US" dirty="0"/>
              <a:t>What elements of the Body of Christ come to action when our church communicates the Gospel message?</a:t>
            </a:r>
          </a:p>
          <a:p>
            <a:r>
              <a:rPr lang="en-US" dirty="0"/>
              <a:t>Why is every member of the church important to the church’s ability to function effectively? </a:t>
            </a:r>
          </a:p>
          <a:p>
            <a:r>
              <a:rPr lang="en-US" dirty="0"/>
              <a:t>Why should members neither brag about nor disparage the gifts they have been given or minimize the value of the grace-gifts God has given to others?</a:t>
            </a:r>
          </a:p>
          <a:p>
            <a:endParaRPr lang="en-US" dirty="0"/>
          </a:p>
        </p:txBody>
      </p:sp>
    </p:spTree>
    <p:extLst>
      <p:ext uri="{BB962C8B-B14F-4D97-AF65-F5344CB8AC3E}">
        <p14:creationId xmlns:p14="http://schemas.microsoft.com/office/powerpoint/2010/main" val="3588494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D57F2-FD81-1CE9-A22E-9C7D34D3F14B}"/>
              </a:ext>
            </a:extLst>
          </p:cNvPr>
          <p:cNvSpPr>
            <a:spLocks noGrp="1"/>
          </p:cNvSpPr>
          <p:nvPr>
            <p:ph type="title"/>
          </p:nvPr>
        </p:nvSpPr>
        <p:spPr/>
        <p:txBody>
          <a:bodyPr/>
          <a:lstStyle/>
          <a:p>
            <a:pPr algn="l"/>
            <a:r>
              <a:rPr lang="en-US" dirty="0"/>
              <a:t>Listen for more talking body parts.</a:t>
            </a:r>
          </a:p>
        </p:txBody>
      </p:sp>
      <p:sp>
        <p:nvSpPr>
          <p:cNvPr id="3" name="Content Placeholder 2">
            <a:extLst>
              <a:ext uri="{FF2B5EF4-FFF2-40B4-BE49-F238E27FC236}">
                <a16:creationId xmlns:a16="http://schemas.microsoft.com/office/drawing/2014/main" id="{54B3BE94-1BA1-011D-2165-6AAEE90215C6}"/>
              </a:ext>
            </a:extLst>
          </p:cNvPr>
          <p:cNvSpPr>
            <a:spLocks noGrp="1"/>
          </p:cNvSpPr>
          <p:nvPr>
            <p:ph idx="1"/>
          </p:nvPr>
        </p:nvSpPr>
        <p:spPr>
          <a:xfrm>
            <a:off x="1504709" y="1952947"/>
            <a:ext cx="9386104" cy="4351338"/>
          </a:xfrm>
        </p:spPr>
        <p:txBody>
          <a:bodyPr/>
          <a:lstStyle/>
          <a:p>
            <a:pPr marL="0" indent="0" algn="ctr">
              <a:buNone/>
            </a:pPr>
            <a:r>
              <a:rPr lang="en-US" dirty="0"/>
              <a:t>1 Corinthians 12:19-24 (NIV)  If they were all one part, where would the body be? 20  As it is, there are many parts, but one body. 21  The eye cannot say to the hand, "I don't need you!" And the head cannot say to the feet, "I don't need you!" 22  On the </a:t>
            </a:r>
          </a:p>
        </p:txBody>
      </p:sp>
    </p:spTree>
    <p:extLst>
      <p:ext uri="{BB962C8B-B14F-4D97-AF65-F5344CB8AC3E}">
        <p14:creationId xmlns:p14="http://schemas.microsoft.com/office/powerpoint/2010/main" val="222118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D2459-1940-DC05-F1C4-E7774D2291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2AFC2E-577C-DDBC-470B-4A020BAB9111}"/>
              </a:ext>
            </a:extLst>
          </p:cNvPr>
          <p:cNvSpPr>
            <a:spLocks noGrp="1"/>
          </p:cNvSpPr>
          <p:nvPr>
            <p:ph type="title"/>
          </p:nvPr>
        </p:nvSpPr>
        <p:spPr/>
        <p:txBody>
          <a:bodyPr/>
          <a:lstStyle/>
          <a:p>
            <a:pPr algn="l"/>
            <a:r>
              <a:rPr lang="en-US" dirty="0"/>
              <a:t>Listen for more talking body parts.</a:t>
            </a:r>
          </a:p>
        </p:txBody>
      </p:sp>
      <p:sp>
        <p:nvSpPr>
          <p:cNvPr id="3" name="Content Placeholder 2">
            <a:extLst>
              <a:ext uri="{FF2B5EF4-FFF2-40B4-BE49-F238E27FC236}">
                <a16:creationId xmlns:a16="http://schemas.microsoft.com/office/drawing/2014/main" id="{E7C318E7-3E85-5227-FFD2-8349830AEB6C}"/>
              </a:ext>
            </a:extLst>
          </p:cNvPr>
          <p:cNvSpPr>
            <a:spLocks noGrp="1"/>
          </p:cNvSpPr>
          <p:nvPr>
            <p:ph idx="1"/>
          </p:nvPr>
        </p:nvSpPr>
        <p:spPr>
          <a:xfrm>
            <a:off x="1863524" y="1999246"/>
            <a:ext cx="8680048" cy="4351338"/>
          </a:xfrm>
        </p:spPr>
        <p:txBody>
          <a:bodyPr/>
          <a:lstStyle/>
          <a:p>
            <a:pPr marL="0" indent="0" algn="ctr">
              <a:buNone/>
            </a:pPr>
            <a:r>
              <a:rPr lang="en-US" dirty="0"/>
              <a:t>contrary, those parts of the body that seem to be weaker are indispensable, 23  and the parts that we think are less honorable we treat with special honor. And the parts that are unpresentable are treated with special </a:t>
            </a:r>
          </a:p>
        </p:txBody>
      </p:sp>
    </p:spTree>
    <p:extLst>
      <p:ext uri="{BB962C8B-B14F-4D97-AF65-F5344CB8AC3E}">
        <p14:creationId xmlns:p14="http://schemas.microsoft.com/office/powerpoint/2010/main" val="1649028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E585C-2BCC-D6C6-BFAF-94A81BE943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74B432-E55F-30CD-7BF3-8D7211039341}"/>
              </a:ext>
            </a:extLst>
          </p:cNvPr>
          <p:cNvSpPr>
            <a:spLocks noGrp="1"/>
          </p:cNvSpPr>
          <p:nvPr>
            <p:ph type="title"/>
          </p:nvPr>
        </p:nvSpPr>
        <p:spPr/>
        <p:txBody>
          <a:bodyPr/>
          <a:lstStyle/>
          <a:p>
            <a:pPr algn="l"/>
            <a:r>
              <a:rPr lang="en-US" dirty="0"/>
              <a:t>Listen for more talking body parts.</a:t>
            </a:r>
          </a:p>
        </p:txBody>
      </p:sp>
      <p:sp>
        <p:nvSpPr>
          <p:cNvPr id="3" name="Content Placeholder 2">
            <a:extLst>
              <a:ext uri="{FF2B5EF4-FFF2-40B4-BE49-F238E27FC236}">
                <a16:creationId xmlns:a16="http://schemas.microsoft.com/office/drawing/2014/main" id="{B9B15C27-BC20-498F-17E2-8DE02186F6AA}"/>
              </a:ext>
            </a:extLst>
          </p:cNvPr>
          <p:cNvSpPr>
            <a:spLocks noGrp="1"/>
          </p:cNvSpPr>
          <p:nvPr>
            <p:ph idx="1"/>
          </p:nvPr>
        </p:nvSpPr>
        <p:spPr>
          <a:xfrm>
            <a:off x="2149033" y="2141537"/>
            <a:ext cx="7893934" cy="4351338"/>
          </a:xfrm>
        </p:spPr>
        <p:txBody>
          <a:bodyPr/>
          <a:lstStyle/>
          <a:p>
            <a:pPr marL="0" indent="0" algn="ctr">
              <a:buNone/>
            </a:pPr>
            <a:r>
              <a:rPr lang="en-US" dirty="0"/>
              <a:t>modesty, 24  while our presentable parts need no special treatment. But God has combined the members of the body and has given greater honor to the parts that lacked it,</a:t>
            </a:r>
          </a:p>
        </p:txBody>
      </p:sp>
      <p:pic>
        <p:nvPicPr>
          <p:cNvPr id="5" name="Picture 4">
            <a:extLst>
              <a:ext uri="{FF2B5EF4-FFF2-40B4-BE49-F238E27FC236}">
                <a16:creationId xmlns:a16="http://schemas.microsoft.com/office/drawing/2014/main" id="{ABB795A9-8AAD-2A7A-2A58-B3D5C38622C5}"/>
              </a:ext>
            </a:extLst>
          </p:cNvPr>
          <p:cNvPicPr>
            <a:picLocks noChangeAspect="1"/>
          </p:cNvPicPr>
          <p:nvPr/>
        </p:nvPicPr>
        <p:blipFill>
          <a:blip r:embed="rId2"/>
          <a:stretch>
            <a:fillRect/>
          </a:stretch>
        </p:blipFill>
        <p:spPr>
          <a:xfrm>
            <a:off x="5034141" y="5145662"/>
            <a:ext cx="2123718" cy="3343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393362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7A21D-290F-BB1F-EFAE-AA0D0B4BC9E4}"/>
              </a:ext>
            </a:extLst>
          </p:cNvPr>
          <p:cNvSpPr>
            <a:spLocks noGrp="1"/>
          </p:cNvSpPr>
          <p:nvPr>
            <p:ph type="title"/>
          </p:nvPr>
        </p:nvSpPr>
        <p:spPr/>
        <p:txBody>
          <a:bodyPr/>
          <a:lstStyle/>
          <a:p>
            <a:r>
              <a:rPr lang="en-US" dirty="0"/>
              <a:t>Each Believer is a Necessary Part</a:t>
            </a:r>
          </a:p>
        </p:txBody>
      </p:sp>
      <p:sp>
        <p:nvSpPr>
          <p:cNvPr id="3" name="Content Placeholder 2">
            <a:extLst>
              <a:ext uri="{FF2B5EF4-FFF2-40B4-BE49-F238E27FC236}">
                <a16:creationId xmlns:a16="http://schemas.microsoft.com/office/drawing/2014/main" id="{6C4582D4-B0B2-C738-A25F-184F74C6B4E3}"/>
              </a:ext>
            </a:extLst>
          </p:cNvPr>
          <p:cNvSpPr>
            <a:spLocks noGrp="1"/>
          </p:cNvSpPr>
          <p:nvPr>
            <p:ph idx="1"/>
          </p:nvPr>
        </p:nvSpPr>
        <p:spPr/>
        <p:txBody>
          <a:bodyPr/>
          <a:lstStyle/>
          <a:p>
            <a:r>
              <a:rPr lang="en-US" dirty="0"/>
              <a:t>Why should members of the body of Christ not say to each other, "I don’t need you"? </a:t>
            </a:r>
          </a:p>
          <a:p>
            <a:r>
              <a:rPr lang="en-US" dirty="0"/>
              <a:t>Why do people often assume that certain duties in the church are more important?</a:t>
            </a:r>
          </a:p>
          <a:p>
            <a:endParaRPr lang="en-US" dirty="0"/>
          </a:p>
        </p:txBody>
      </p:sp>
    </p:spTree>
    <p:extLst>
      <p:ext uri="{BB962C8B-B14F-4D97-AF65-F5344CB8AC3E}">
        <p14:creationId xmlns:p14="http://schemas.microsoft.com/office/powerpoint/2010/main" val="311055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C6819-C11A-F848-FA66-EA84EB5AB644}"/>
              </a:ext>
            </a:extLst>
          </p:cNvPr>
          <p:cNvSpPr>
            <a:spLocks noGrp="1"/>
          </p:cNvSpPr>
          <p:nvPr>
            <p:ph type="title"/>
          </p:nvPr>
        </p:nvSpPr>
        <p:spPr/>
        <p:txBody>
          <a:bodyPr/>
          <a:lstStyle/>
          <a:p>
            <a:r>
              <a:rPr lang="en-US" dirty="0"/>
              <a:t>Each Believer is a Necessary Part</a:t>
            </a:r>
          </a:p>
        </p:txBody>
      </p:sp>
      <p:sp>
        <p:nvSpPr>
          <p:cNvPr id="3" name="Content Placeholder 2">
            <a:extLst>
              <a:ext uri="{FF2B5EF4-FFF2-40B4-BE49-F238E27FC236}">
                <a16:creationId xmlns:a16="http://schemas.microsoft.com/office/drawing/2014/main" id="{79AE8BF8-0A12-7070-4ACA-7F7BAE3B0BF8}"/>
              </a:ext>
            </a:extLst>
          </p:cNvPr>
          <p:cNvSpPr>
            <a:spLocks noGrp="1"/>
          </p:cNvSpPr>
          <p:nvPr>
            <p:ph idx="1"/>
          </p:nvPr>
        </p:nvSpPr>
        <p:spPr/>
        <p:txBody>
          <a:bodyPr/>
          <a:lstStyle/>
          <a:p>
            <a:r>
              <a:rPr lang="en-US" dirty="0"/>
              <a:t>Why should the “less honorable” parts be treated with special attention? </a:t>
            </a:r>
          </a:p>
          <a:p>
            <a:r>
              <a:rPr lang="en-US" dirty="0"/>
              <a:t>How can you honor the contributions of others in your church?</a:t>
            </a:r>
          </a:p>
          <a:p>
            <a:endParaRPr lang="en-US" dirty="0"/>
          </a:p>
        </p:txBody>
      </p:sp>
    </p:spTree>
    <p:extLst>
      <p:ext uri="{BB962C8B-B14F-4D97-AF65-F5344CB8AC3E}">
        <p14:creationId xmlns:p14="http://schemas.microsoft.com/office/powerpoint/2010/main" val="204469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700AC-BF79-C1B4-07CB-CD7BB891EACC}"/>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238FEF71-14B2-30C9-AA9C-8DCDE8F51482}"/>
              </a:ext>
            </a:extLst>
          </p:cNvPr>
          <p:cNvSpPr>
            <a:spLocks noGrp="1"/>
          </p:cNvSpPr>
          <p:nvPr>
            <p:ph idx="1"/>
          </p:nvPr>
        </p:nvSpPr>
        <p:spPr/>
        <p:txBody>
          <a:bodyPr>
            <a:normAutofit/>
          </a:bodyPr>
          <a:lstStyle/>
          <a:p>
            <a:r>
              <a:rPr lang="en-US" dirty="0"/>
              <a:t>Discover. </a:t>
            </a:r>
          </a:p>
          <a:p>
            <a:pPr lvl="1"/>
            <a:r>
              <a:rPr lang="en-US" dirty="0"/>
              <a:t>If you’re not sure where you can best serve in the church, ask for feedback from others. </a:t>
            </a:r>
          </a:p>
          <a:p>
            <a:pPr lvl="1"/>
            <a:r>
              <a:rPr lang="en-US" dirty="0"/>
              <a:t>Friends can often see your gifts and abilities before you do. </a:t>
            </a:r>
          </a:p>
          <a:p>
            <a:pPr lvl="1"/>
            <a:r>
              <a:rPr lang="en-US" dirty="0"/>
              <a:t>Take a spiritual gifts inventory to assist you in determining how the Holy Spirit has gifted you.   </a:t>
            </a:r>
            <a:r>
              <a:rPr lang="en-US" u="sng" dirty="0">
                <a:hlinkClick r:id="rId2"/>
              </a:rPr>
              <a:t>https://mintools.com/spiritual-gifts-test.htm</a:t>
            </a:r>
            <a:r>
              <a:rPr lang="en-US" dirty="0"/>
              <a:t> </a:t>
            </a:r>
          </a:p>
          <a:p>
            <a:endParaRPr lang="en-US" dirty="0"/>
          </a:p>
        </p:txBody>
      </p:sp>
    </p:spTree>
    <p:extLst>
      <p:ext uri="{BB962C8B-B14F-4D97-AF65-F5344CB8AC3E}">
        <p14:creationId xmlns:p14="http://schemas.microsoft.com/office/powerpoint/2010/main" val="3555433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4AB86-1FCD-5F70-3A74-073EB97D1D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B82BD7-A2E0-8201-ECE4-D31616EE78A7}"/>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1E855DF0-0ADC-7DBC-6714-A5131D39F984}"/>
              </a:ext>
            </a:extLst>
          </p:cNvPr>
          <p:cNvSpPr>
            <a:spLocks noGrp="1"/>
          </p:cNvSpPr>
          <p:nvPr>
            <p:ph idx="1"/>
          </p:nvPr>
        </p:nvSpPr>
        <p:spPr>
          <a:xfrm>
            <a:off x="838200" y="2013995"/>
            <a:ext cx="10515600" cy="4162968"/>
          </a:xfrm>
        </p:spPr>
        <p:txBody>
          <a:bodyPr/>
          <a:lstStyle/>
          <a:p>
            <a:r>
              <a:rPr lang="en-US" dirty="0"/>
              <a:t>Ask. </a:t>
            </a:r>
          </a:p>
          <a:p>
            <a:pPr lvl="1"/>
            <a:r>
              <a:rPr lang="en-US" sz="3600" dirty="0"/>
              <a:t>Discuss with church leaders specific ways you can serve. </a:t>
            </a:r>
          </a:p>
          <a:p>
            <a:pPr lvl="1"/>
            <a:r>
              <a:rPr lang="en-US" sz="3600" dirty="0"/>
              <a:t>They will know of opportunities to minister that might not be known or covered by others.</a:t>
            </a:r>
          </a:p>
          <a:p>
            <a:endParaRPr lang="en-US" dirty="0"/>
          </a:p>
        </p:txBody>
      </p:sp>
    </p:spTree>
    <p:extLst>
      <p:ext uri="{BB962C8B-B14F-4D97-AF65-F5344CB8AC3E}">
        <p14:creationId xmlns:p14="http://schemas.microsoft.com/office/powerpoint/2010/main" val="522225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459B8-1BD2-40B0-3554-4A50C3FF10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A47D5-A3A9-2084-A91D-B2CD38D9858F}"/>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32D2E05D-D7FB-A0F9-51E6-3B9CABF75DB4}"/>
              </a:ext>
            </a:extLst>
          </p:cNvPr>
          <p:cNvSpPr>
            <a:spLocks noGrp="1"/>
          </p:cNvSpPr>
          <p:nvPr>
            <p:ph idx="1"/>
          </p:nvPr>
        </p:nvSpPr>
        <p:spPr/>
        <p:txBody>
          <a:bodyPr/>
          <a:lstStyle/>
          <a:p>
            <a:r>
              <a:rPr lang="en-US" dirty="0"/>
              <a:t>Serve. </a:t>
            </a:r>
          </a:p>
          <a:p>
            <a:pPr lvl="1"/>
            <a:r>
              <a:rPr lang="en-US" sz="3600" dirty="0"/>
              <a:t>If you see a need, step in and serve. </a:t>
            </a:r>
          </a:p>
          <a:p>
            <a:pPr lvl="1"/>
            <a:r>
              <a:rPr lang="en-US" sz="3600" dirty="0"/>
              <a:t>Depending on the need and situation, you don’t always need an invitation. </a:t>
            </a:r>
          </a:p>
          <a:p>
            <a:pPr lvl="1"/>
            <a:r>
              <a:rPr lang="en-US" sz="3600" dirty="0"/>
              <a:t>That “tug on your heart” to step in could be the Holy Spirit’s way of nudging you to use the gifts He has given you. </a:t>
            </a:r>
          </a:p>
        </p:txBody>
      </p:sp>
    </p:spTree>
    <p:extLst>
      <p:ext uri="{BB962C8B-B14F-4D97-AF65-F5344CB8AC3E}">
        <p14:creationId xmlns:p14="http://schemas.microsoft.com/office/powerpoint/2010/main" val="2106179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E51A5A-37FD-E660-4075-018C3819E8B8}"/>
              </a:ext>
            </a:extLst>
          </p:cNvPr>
          <p:cNvSpPr>
            <a:spLocks noGrp="1"/>
          </p:cNvSpPr>
          <p:nvPr>
            <p:ph type="title"/>
          </p:nvPr>
        </p:nvSpPr>
        <p:spPr/>
        <p:txBody>
          <a:bodyPr/>
          <a:lstStyle/>
          <a:p>
            <a:r>
              <a:rPr lang="en-US" dirty="0"/>
              <a:t>Family Activities</a:t>
            </a:r>
          </a:p>
        </p:txBody>
      </p:sp>
      <p:grpSp>
        <p:nvGrpSpPr>
          <p:cNvPr id="10" name="Group 9">
            <a:extLst>
              <a:ext uri="{FF2B5EF4-FFF2-40B4-BE49-F238E27FC236}">
                <a16:creationId xmlns:a16="http://schemas.microsoft.com/office/drawing/2014/main" id="{68220B59-DDB9-BBE2-075C-14485B511B50}"/>
              </a:ext>
            </a:extLst>
          </p:cNvPr>
          <p:cNvGrpSpPr/>
          <p:nvPr/>
        </p:nvGrpSpPr>
        <p:grpSpPr>
          <a:xfrm>
            <a:off x="0" y="2115515"/>
            <a:ext cx="4686300" cy="3472834"/>
            <a:chOff x="969322" y="2210765"/>
            <a:chExt cx="4155727" cy="3472834"/>
          </a:xfrm>
          <a:scene3d>
            <a:camera prst="perspectiveContrastingRightFacing"/>
            <a:lightRig rig="threePt" dir="t"/>
          </a:scene3d>
        </p:grpSpPr>
        <p:pic>
          <p:nvPicPr>
            <p:cNvPr id="6" name="Picture 5">
              <a:extLst>
                <a:ext uri="{FF2B5EF4-FFF2-40B4-BE49-F238E27FC236}">
                  <a16:creationId xmlns:a16="http://schemas.microsoft.com/office/drawing/2014/main" id="{ECA0A5D5-03CB-6C3C-F6E7-CF04F296E4A9}"/>
                </a:ext>
              </a:extLst>
            </p:cNvPr>
            <p:cNvPicPr>
              <a:picLocks noChangeAspect="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969322" y="2210765"/>
              <a:ext cx="4155727" cy="3472834"/>
            </a:xfrm>
            <a:prstGeom prst="rect">
              <a:avLst/>
            </a:prstGeom>
            <a:ln>
              <a:noFill/>
            </a:ln>
            <a:effectLst>
              <a:outerShdw blurRad="292100" dist="139700" dir="2700000" algn="tl" rotWithShape="0">
                <a:srgbClr val="333333">
                  <a:alpha val="65000"/>
                </a:srgbClr>
              </a:outerShdw>
            </a:effectLst>
          </p:spPr>
        </p:pic>
        <p:sp>
          <p:nvSpPr>
            <p:cNvPr id="7" name="Rectangle: Rounded Corners 6">
              <a:extLst>
                <a:ext uri="{FF2B5EF4-FFF2-40B4-BE49-F238E27FC236}">
                  <a16:creationId xmlns:a16="http://schemas.microsoft.com/office/drawing/2014/main" id="{10590080-83A6-CD27-7BA1-7DA522E0EA02}"/>
                </a:ext>
              </a:extLst>
            </p:cNvPr>
            <p:cNvSpPr/>
            <p:nvPr/>
          </p:nvSpPr>
          <p:spPr>
            <a:xfrm>
              <a:off x="3646024" y="3205163"/>
              <a:ext cx="235413" cy="2095500"/>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 name="Straight Arrow Connector 11">
            <a:extLst>
              <a:ext uri="{FF2B5EF4-FFF2-40B4-BE49-F238E27FC236}">
                <a16:creationId xmlns:a16="http://schemas.microsoft.com/office/drawing/2014/main" id="{77C2F449-B13C-4B00-F50D-10B78D94F464}"/>
              </a:ext>
            </a:extLst>
          </p:cNvPr>
          <p:cNvCxnSpPr>
            <a:cxnSpLocks/>
          </p:cNvCxnSpPr>
          <p:nvPr/>
        </p:nvCxnSpPr>
        <p:spPr>
          <a:xfrm flipH="1" flipV="1">
            <a:off x="3114675" y="3119438"/>
            <a:ext cx="66675" cy="1700212"/>
          </a:xfrm>
          <a:prstGeom prst="straightConnector1">
            <a:avLst/>
          </a:prstGeom>
          <a:ln w="28575">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868630A6-9FAE-95F1-B49F-9F0A818BF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148156" y="2046763"/>
            <a:ext cx="3427949" cy="2764474"/>
          </a:xfrm>
          <a:prstGeom prst="rect">
            <a:avLst/>
          </a:prstGeom>
          <a:ln>
            <a:noFill/>
          </a:ln>
          <a:effectLst>
            <a:outerShdw blurRad="292100" dist="139700" dir="2700000" algn="tl" rotWithShape="0">
              <a:srgbClr val="333333">
                <a:alpha val="65000"/>
              </a:srgbClr>
            </a:outerShdw>
          </a:effectLst>
        </p:spPr>
      </p:pic>
      <p:pic>
        <p:nvPicPr>
          <p:cNvPr id="17" name="Picture 16" descr="Speech bubbles crayon">
            <a:extLst>
              <a:ext uri="{FF2B5EF4-FFF2-40B4-BE49-F238E27FC236}">
                <a16:creationId xmlns:a16="http://schemas.microsoft.com/office/drawing/2014/main" id="{2D333AB0-D21A-A4AB-51D4-CE2F211F0C93}"/>
              </a:ext>
            </a:extLst>
          </p:cNvPr>
          <p:cNvPicPr>
            <a:picLocks noChangeAspect="1"/>
          </p:cNvPicPr>
          <p:nvPr/>
        </p:nvPicPr>
        <p:blipFill>
          <a:blip r:embed="rId4"/>
          <a:stretch>
            <a:fillRect/>
          </a:stretch>
        </p:blipFill>
        <p:spPr>
          <a:xfrm rot="582267">
            <a:off x="4222729" y="1700572"/>
            <a:ext cx="5637935" cy="3873523"/>
          </a:xfrm>
          <a:prstGeom prst="rect">
            <a:avLst/>
          </a:prstGeom>
        </p:spPr>
      </p:pic>
      <p:sp>
        <p:nvSpPr>
          <p:cNvPr id="18" name="TextBox 17">
            <a:extLst>
              <a:ext uri="{FF2B5EF4-FFF2-40B4-BE49-F238E27FC236}">
                <a16:creationId xmlns:a16="http://schemas.microsoft.com/office/drawing/2014/main" id="{70B97003-5B3F-4275-F71B-823B77EB2645}"/>
              </a:ext>
            </a:extLst>
          </p:cNvPr>
          <p:cNvSpPr txBox="1"/>
          <p:nvPr/>
        </p:nvSpPr>
        <p:spPr>
          <a:xfrm>
            <a:off x="4874222" y="2115515"/>
            <a:ext cx="3251200" cy="2862322"/>
          </a:xfrm>
          <a:prstGeom prst="rect">
            <a:avLst/>
          </a:prstGeom>
          <a:noFill/>
        </p:spPr>
        <p:txBody>
          <a:bodyPr wrap="square" rtlCol="0">
            <a:spAutoFit/>
          </a:bodyPr>
          <a:lstStyle/>
          <a:p>
            <a:pPr algn="ctr"/>
            <a:r>
              <a:rPr lang="en-US" dirty="0">
                <a:latin typeface="Comic Sans MS" panose="030F0702030302020204" pitchFamily="66" charset="0"/>
              </a:rPr>
              <a:t>Ah, </a:t>
            </a:r>
            <a:r>
              <a:rPr lang="en-US" dirty="0" err="1">
                <a:latin typeface="Comic Sans MS" panose="030F0702030302020204" pitchFamily="66" charset="0"/>
              </a:rPr>
              <a:t>mon</a:t>
            </a:r>
            <a:r>
              <a:rPr lang="en-US" dirty="0">
                <a:latin typeface="Comic Sans MS" panose="030F0702030302020204" pitchFamily="66" charset="0"/>
              </a:rPr>
              <a:t> </a:t>
            </a:r>
            <a:r>
              <a:rPr lang="en-US" dirty="0" err="1">
                <a:latin typeface="Comic Sans MS" panose="030F0702030302020204" pitchFamily="66" charset="0"/>
              </a:rPr>
              <a:t>ami</a:t>
            </a:r>
            <a:r>
              <a:rPr lang="en-US" dirty="0">
                <a:latin typeface="Comic Sans MS" panose="030F0702030302020204" pitchFamily="66" charset="0"/>
              </a:rPr>
              <a:t>, it appears that Madame Wordsearch has exercised her little grey cells with great enthusiasm this week. She has constructed for you a puzzle most fiendish—words that twist and turn in every direction, even bottom up and on the diagonal! </a:t>
            </a:r>
          </a:p>
        </p:txBody>
      </p:sp>
      <p:sp>
        <p:nvSpPr>
          <p:cNvPr id="19" name="TextBox 18">
            <a:extLst>
              <a:ext uri="{FF2B5EF4-FFF2-40B4-BE49-F238E27FC236}">
                <a16:creationId xmlns:a16="http://schemas.microsoft.com/office/drawing/2014/main" id="{9AD605DC-D9CB-B7E4-674F-DF9659BEA05E}"/>
              </a:ext>
            </a:extLst>
          </p:cNvPr>
          <p:cNvSpPr txBox="1"/>
          <p:nvPr/>
        </p:nvSpPr>
        <p:spPr>
          <a:xfrm>
            <a:off x="4200464" y="5743956"/>
            <a:ext cx="5447013" cy="646331"/>
          </a:xfrm>
          <a:prstGeom prst="rect">
            <a:avLst/>
          </a:prstGeom>
          <a:noFill/>
        </p:spPr>
        <p:txBody>
          <a:bodyPr wrap="square" rtlCol="0">
            <a:spAutoFit/>
          </a:bodyPr>
          <a:lstStyle/>
          <a:p>
            <a:pPr algn="ctr"/>
            <a:r>
              <a:rPr lang="en-US" dirty="0">
                <a:latin typeface="Comic Sans MS" panose="030F0702030302020204" pitchFamily="66" charset="0"/>
              </a:rPr>
              <a:t>Help and other Fun Family Activities found at </a:t>
            </a:r>
            <a:r>
              <a:rPr lang="en-US" u="sng" dirty="0">
                <a:latin typeface="Comic Sans MS" panose="030F0702030302020204" pitchFamily="66" charset="0"/>
                <a:hlinkClick r:id="rId5"/>
              </a:rPr>
              <a:t>https://tinyurl.com/mpj4cehh</a:t>
            </a:r>
            <a:endParaRPr lang="en-US" dirty="0">
              <a:latin typeface="Comic Sans MS" panose="030F0702030302020204" pitchFamily="66" charset="0"/>
            </a:endParaRPr>
          </a:p>
        </p:txBody>
      </p:sp>
    </p:spTree>
    <p:extLst>
      <p:ext uri="{BB962C8B-B14F-4D97-AF65-F5344CB8AC3E}">
        <p14:creationId xmlns:p14="http://schemas.microsoft.com/office/powerpoint/2010/main" val="329617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indefinite"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113BA-5973-5C9E-D9E4-ABDCDEB2E471}"/>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AA35E299-45E3-842A-8417-67D8D0BB8FED}"/>
              </a:ext>
            </a:extLst>
          </p:cNvPr>
          <p:cNvGrpSpPr/>
          <p:nvPr/>
        </p:nvGrpSpPr>
        <p:grpSpPr>
          <a:xfrm>
            <a:off x="2849598" y="1591294"/>
            <a:ext cx="6492803" cy="4261076"/>
            <a:chOff x="2849598" y="1591294"/>
            <a:chExt cx="6492803" cy="4261076"/>
          </a:xfrm>
        </p:grpSpPr>
        <p:pic>
          <p:nvPicPr>
            <p:cNvPr id="4" name="Picture 3">
              <a:extLst>
                <a:ext uri="{FF2B5EF4-FFF2-40B4-BE49-F238E27FC236}">
                  <a16:creationId xmlns:a16="http://schemas.microsoft.com/office/drawing/2014/main" id="{4C730856-556D-25FA-32F2-323F7E3DA14E}"/>
                </a:ext>
              </a:extLst>
            </p:cNvPr>
            <p:cNvPicPr>
              <a:picLocks noChangeAspect="1"/>
            </p:cNvPicPr>
            <p:nvPr/>
          </p:nvPicPr>
          <p:blipFill>
            <a:blip r:embed="rId2"/>
            <a:stretch>
              <a:fillRect/>
            </a:stretch>
          </p:blipFill>
          <p:spPr>
            <a:xfrm>
              <a:off x="3238857" y="1857571"/>
              <a:ext cx="5714286" cy="3142857"/>
            </a:xfrm>
            <a:prstGeom prst="rect">
              <a:avLst/>
            </a:prstGeom>
          </p:spPr>
        </p:pic>
        <p:pic>
          <p:nvPicPr>
            <p:cNvPr id="6" name="Picture 5">
              <a:hlinkClick r:id="rId3"/>
              <a:extLst>
                <a:ext uri="{FF2B5EF4-FFF2-40B4-BE49-F238E27FC236}">
                  <a16:creationId xmlns:a16="http://schemas.microsoft.com/office/drawing/2014/main" id="{EF2DEC1E-0052-2A08-AED1-DC112E5184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598" y="1591294"/>
              <a:ext cx="6492803" cy="4261076"/>
            </a:xfrm>
            <a:prstGeom prst="rect">
              <a:avLst/>
            </a:prstGeom>
          </p:spPr>
        </p:pic>
      </p:grpSp>
      <p:sp>
        <p:nvSpPr>
          <p:cNvPr id="8" name="TextBox 7">
            <a:extLst>
              <a:ext uri="{FF2B5EF4-FFF2-40B4-BE49-F238E27FC236}">
                <a16:creationId xmlns:a16="http://schemas.microsoft.com/office/drawing/2014/main" id="{DA41B620-95BE-EED9-1C4C-AB577F0A7433}"/>
              </a:ext>
            </a:extLst>
          </p:cNvPr>
          <p:cNvSpPr txBox="1"/>
          <p:nvPr/>
        </p:nvSpPr>
        <p:spPr>
          <a:xfrm>
            <a:off x="3776352" y="5862590"/>
            <a:ext cx="4904509" cy="523220"/>
          </a:xfrm>
          <a:prstGeom prst="rect">
            <a:avLst/>
          </a:prstGeom>
          <a:noFill/>
        </p:spPr>
        <p:txBody>
          <a:bodyPr wrap="square" rtlCol="0">
            <a:spAutoFit/>
          </a:bodyPr>
          <a:lstStyle/>
          <a:p>
            <a:pPr algn="ctr"/>
            <a:r>
              <a:rPr lang="en-US" sz="2800" dirty="0">
                <a:hlinkClick r:id="rId3"/>
              </a:rPr>
              <a:t>View Video</a:t>
            </a:r>
            <a:endParaRPr lang="en-US" sz="2800" dirty="0"/>
          </a:p>
        </p:txBody>
      </p:sp>
    </p:spTree>
    <p:extLst>
      <p:ext uri="{BB962C8B-B14F-4D97-AF65-F5344CB8AC3E}">
        <p14:creationId xmlns:p14="http://schemas.microsoft.com/office/powerpoint/2010/main" val="2632349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E5602-AFD3-707B-51C9-D4928911A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354D5-31F1-C72D-07DE-19D38F49DF9C}"/>
              </a:ext>
            </a:extLst>
          </p:cNvPr>
          <p:cNvSpPr>
            <a:spLocks noGrp="1"/>
          </p:cNvSpPr>
          <p:nvPr>
            <p:ph type="ctrTitle"/>
          </p:nvPr>
        </p:nvSpPr>
        <p:spPr>
          <a:xfrm>
            <a:off x="1524000" y="1122363"/>
            <a:ext cx="9144000" cy="1983035"/>
          </a:xfrm>
        </p:spPr>
        <p:txBody>
          <a:bodyPr/>
          <a:lstStyle/>
          <a:p>
            <a:r>
              <a:rPr lang="en-US" dirty="0"/>
              <a:t>A Way to Serve</a:t>
            </a:r>
          </a:p>
        </p:txBody>
      </p:sp>
      <p:sp>
        <p:nvSpPr>
          <p:cNvPr id="3" name="Subtitle 2">
            <a:extLst>
              <a:ext uri="{FF2B5EF4-FFF2-40B4-BE49-F238E27FC236}">
                <a16:creationId xmlns:a16="http://schemas.microsoft.com/office/drawing/2014/main" id="{8FDE92E8-560D-06F6-0551-CF7847B1887E}"/>
              </a:ext>
            </a:extLst>
          </p:cNvPr>
          <p:cNvSpPr>
            <a:spLocks noGrp="1"/>
          </p:cNvSpPr>
          <p:nvPr>
            <p:ph type="subTitle" idx="1"/>
          </p:nvPr>
        </p:nvSpPr>
        <p:spPr>
          <a:xfrm>
            <a:off x="1524000" y="3752602"/>
            <a:ext cx="9144000" cy="1505197"/>
          </a:xfrm>
        </p:spPr>
        <p:txBody>
          <a:bodyPr/>
          <a:lstStyle/>
          <a:p>
            <a:r>
              <a:rPr lang="en-US" dirty="0"/>
              <a:t>August 23</a:t>
            </a:r>
          </a:p>
        </p:txBody>
      </p:sp>
    </p:spTree>
    <p:extLst>
      <p:ext uri="{BB962C8B-B14F-4D97-AF65-F5344CB8AC3E}">
        <p14:creationId xmlns:p14="http://schemas.microsoft.com/office/powerpoint/2010/main" val="409525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54435-9AE9-553C-D478-F06D245F8CCB}"/>
              </a:ext>
            </a:extLst>
          </p:cNvPr>
          <p:cNvSpPr>
            <a:spLocks noGrp="1"/>
          </p:cNvSpPr>
          <p:nvPr>
            <p:ph type="title"/>
          </p:nvPr>
        </p:nvSpPr>
        <p:spPr/>
        <p:txBody>
          <a:bodyPr/>
          <a:lstStyle/>
          <a:p>
            <a:r>
              <a:rPr lang="en-US" dirty="0"/>
              <a:t>Think about it …</a:t>
            </a:r>
          </a:p>
        </p:txBody>
      </p:sp>
      <p:sp>
        <p:nvSpPr>
          <p:cNvPr id="3" name="Content Placeholder 2">
            <a:extLst>
              <a:ext uri="{FF2B5EF4-FFF2-40B4-BE49-F238E27FC236}">
                <a16:creationId xmlns:a16="http://schemas.microsoft.com/office/drawing/2014/main" id="{FF8FF0CF-F0E8-68FA-C436-BF35F6CBCC6C}"/>
              </a:ext>
            </a:extLst>
          </p:cNvPr>
          <p:cNvSpPr>
            <a:spLocks noGrp="1"/>
          </p:cNvSpPr>
          <p:nvPr>
            <p:ph idx="1"/>
          </p:nvPr>
        </p:nvSpPr>
        <p:spPr/>
        <p:txBody>
          <a:bodyPr/>
          <a:lstStyle/>
          <a:p>
            <a:r>
              <a:rPr lang="en-US" dirty="0"/>
              <a:t>When has being part of a group really helped you succeed?</a:t>
            </a:r>
            <a:br>
              <a:rPr lang="en-US" dirty="0"/>
            </a:br>
            <a:endParaRPr lang="en-US" dirty="0"/>
          </a:p>
          <a:p>
            <a:r>
              <a:rPr lang="en-US" dirty="0">
                <a:solidFill>
                  <a:srgbClr val="C00000"/>
                </a:solidFill>
              </a:rPr>
              <a:t>God has empowered and equipped us to serve His church.</a:t>
            </a:r>
          </a:p>
          <a:p>
            <a:pPr lvl="1"/>
            <a:r>
              <a:rPr lang="en-US" dirty="0">
                <a:solidFill>
                  <a:srgbClr val="C00000"/>
                </a:solidFill>
              </a:rPr>
              <a:t>Today </a:t>
            </a:r>
            <a:r>
              <a:rPr lang="en-US" dirty="0">
                <a:solidFill>
                  <a:srgbClr val="C00000"/>
                </a:solidFill>
                <a:sym typeface="Wingdings" panose="05000000000000000000" pitchFamily="2" charset="2"/>
              </a:rPr>
              <a:t></a:t>
            </a:r>
            <a:r>
              <a:rPr lang="en-US" dirty="0">
                <a:solidFill>
                  <a:srgbClr val="C00000"/>
                </a:solidFill>
              </a:rPr>
              <a:t> we look at how we are interdependent </a:t>
            </a:r>
          </a:p>
          <a:p>
            <a:pPr lvl="1"/>
            <a:r>
              <a:rPr lang="en-US" dirty="0">
                <a:solidFill>
                  <a:srgbClr val="C00000"/>
                </a:solidFill>
              </a:rPr>
              <a:t>Everyone needs everyone else</a:t>
            </a:r>
          </a:p>
          <a:p>
            <a:endParaRPr lang="en-US" dirty="0"/>
          </a:p>
          <a:p>
            <a:endParaRPr lang="en-US" dirty="0"/>
          </a:p>
        </p:txBody>
      </p:sp>
      <p:grpSp>
        <p:nvGrpSpPr>
          <p:cNvPr id="8" name="Group 7">
            <a:extLst>
              <a:ext uri="{FF2B5EF4-FFF2-40B4-BE49-F238E27FC236}">
                <a16:creationId xmlns:a16="http://schemas.microsoft.com/office/drawing/2014/main" id="{81FC789F-3510-AB8F-F2B9-78DFD5EF6351}"/>
              </a:ext>
            </a:extLst>
          </p:cNvPr>
          <p:cNvGrpSpPr/>
          <p:nvPr/>
        </p:nvGrpSpPr>
        <p:grpSpPr>
          <a:xfrm>
            <a:off x="1155702" y="3078865"/>
            <a:ext cx="10062678" cy="2459307"/>
            <a:chOff x="1063105" y="3253839"/>
            <a:chExt cx="10062678" cy="2459307"/>
          </a:xfrm>
        </p:grpSpPr>
        <p:pic>
          <p:nvPicPr>
            <p:cNvPr id="5" name="Picture 4">
              <a:extLst>
                <a:ext uri="{FF2B5EF4-FFF2-40B4-BE49-F238E27FC236}">
                  <a16:creationId xmlns:a16="http://schemas.microsoft.com/office/drawing/2014/main" id="{38FAA97C-4E11-1E9A-F24C-7E14728C3800}"/>
                </a:ext>
              </a:extLst>
            </p:cNvPr>
            <p:cNvPicPr>
              <a:picLocks noChangeAspect="1"/>
            </p:cNvPicPr>
            <p:nvPr/>
          </p:nvPicPr>
          <p:blipFill>
            <a:blip r:embed="rId2"/>
            <a:stretch/>
          </p:blipFill>
          <p:spPr>
            <a:xfrm>
              <a:off x="4572000" y="3253839"/>
              <a:ext cx="3047999" cy="2033587"/>
            </a:xfrm>
            <a:prstGeom prst="rect">
              <a:avLst/>
            </a:prstGeom>
            <a:ln>
              <a:noFill/>
            </a:ln>
            <a:effectLst>
              <a:outerShdw blurRad="292100" dist="139700" dir="2700000" algn="tl" rotWithShape="0">
                <a:srgbClr val="333333">
                  <a:alpha val="65000"/>
                </a:srgbClr>
              </a:outerShdw>
            </a:effectLst>
          </p:spPr>
        </p:pic>
        <p:pic>
          <p:nvPicPr>
            <p:cNvPr id="6" name="Picture 5" descr="Rowing">
              <a:extLst>
                <a:ext uri="{FF2B5EF4-FFF2-40B4-BE49-F238E27FC236}">
                  <a16:creationId xmlns:a16="http://schemas.microsoft.com/office/drawing/2014/main" id="{7D090D9C-A3FD-5C72-4B55-CB7B1865AB63}"/>
                </a:ext>
              </a:extLst>
            </p:cNvPr>
            <p:cNvPicPr>
              <a:picLocks noChangeAspect="1"/>
            </p:cNvPicPr>
            <p:nvPr/>
          </p:nvPicPr>
          <p:blipFill>
            <a:blip r:embed="rId3"/>
            <a:stretch>
              <a:fillRect/>
            </a:stretch>
          </p:blipFill>
          <p:spPr>
            <a:xfrm>
              <a:off x="1063105" y="3253839"/>
              <a:ext cx="3283991" cy="2342409"/>
            </a:xfrm>
            <a:prstGeom prst="rect">
              <a:avLst/>
            </a:prstGeom>
            <a:ln>
              <a:noFill/>
            </a:ln>
            <a:effectLst>
              <a:outerShdw blurRad="292100" dist="139700" dir="2700000" algn="tl" rotWithShape="0">
                <a:srgbClr val="333333">
                  <a:alpha val="65000"/>
                </a:srgbClr>
              </a:outerShdw>
            </a:effectLst>
          </p:spPr>
        </p:pic>
        <p:pic>
          <p:nvPicPr>
            <p:cNvPr id="7" name="Picture 6" descr="Business Persons are Meeting">
              <a:extLst>
                <a:ext uri="{FF2B5EF4-FFF2-40B4-BE49-F238E27FC236}">
                  <a16:creationId xmlns:a16="http://schemas.microsoft.com/office/drawing/2014/main" id="{44845279-8537-8B57-4693-0F77758AE77D}"/>
                </a:ext>
              </a:extLst>
            </p:cNvPr>
            <p:cNvPicPr>
              <a:picLocks noChangeAspect="1"/>
            </p:cNvPicPr>
            <p:nvPr/>
          </p:nvPicPr>
          <p:blipFill>
            <a:blip r:embed="rId4"/>
            <a:stretch>
              <a:fillRect/>
            </a:stretch>
          </p:blipFill>
          <p:spPr>
            <a:xfrm>
              <a:off x="7982899" y="3253839"/>
              <a:ext cx="3142884" cy="2459307"/>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238142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57CB1-CF83-D646-9682-7EB5AF0E55D4}"/>
              </a:ext>
            </a:extLst>
          </p:cNvPr>
          <p:cNvSpPr>
            <a:spLocks noGrp="1"/>
          </p:cNvSpPr>
          <p:nvPr>
            <p:ph type="title"/>
          </p:nvPr>
        </p:nvSpPr>
        <p:spPr/>
        <p:txBody>
          <a:bodyPr/>
          <a:lstStyle/>
          <a:p>
            <a:pPr algn="l"/>
            <a:r>
              <a:rPr lang="en-US" dirty="0"/>
              <a:t>Listen for how the Church is One Body</a:t>
            </a:r>
          </a:p>
        </p:txBody>
      </p:sp>
      <p:sp>
        <p:nvSpPr>
          <p:cNvPr id="3" name="Content Placeholder 2">
            <a:extLst>
              <a:ext uri="{FF2B5EF4-FFF2-40B4-BE49-F238E27FC236}">
                <a16:creationId xmlns:a16="http://schemas.microsoft.com/office/drawing/2014/main" id="{4672ABA0-646E-BD49-6EF2-85BFD58208BC}"/>
              </a:ext>
            </a:extLst>
          </p:cNvPr>
          <p:cNvSpPr>
            <a:spLocks noGrp="1"/>
          </p:cNvSpPr>
          <p:nvPr>
            <p:ph idx="1"/>
          </p:nvPr>
        </p:nvSpPr>
        <p:spPr>
          <a:xfrm>
            <a:off x="1261641" y="1837199"/>
            <a:ext cx="9397678" cy="4351338"/>
          </a:xfrm>
        </p:spPr>
        <p:txBody>
          <a:bodyPr/>
          <a:lstStyle/>
          <a:p>
            <a:pPr marL="0" indent="0" algn="ctr">
              <a:buNone/>
            </a:pPr>
            <a:r>
              <a:rPr lang="en-US" dirty="0"/>
              <a:t>1 Corinthians 12:12-13 (NIV)  The body is a unit, though it is made up of many parts; and though all its parts are many, they form one body. So it is with Christ.  13  For we were all baptized by one Spirit into one body--whether Jews or Greeks, slave or free--and we were all given the one Spirit to drink.</a:t>
            </a:r>
          </a:p>
        </p:txBody>
      </p:sp>
      <p:pic>
        <p:nvPicPr>
          <p:cNvPr id="5" name="Picture 4">
            <a:extLst>
              <a:ext uri="{FF2B5EF4-FFF2-40B4-BE49-F238E27FC236}">
                <a16:creationId xmlns:a16="http://schemas.microsoft.com/office/drawing/2014/main" id="{0B1665A6-8E68-C341-AFA5-DCCA832347DB}"/>
              </a:ext>
            </a:extLst>
          </p:cNvPr>
          <p:cNvPicPr>
            <a:picLocks noChangeAspect="1"/>
          </p:cNvPicPr>
          <p:nvPr/>
        </p:nvPicPr>
        <p:blipFill>
          <a:blip r:embed="rId2"/>
          <a:stretch>
            <a:fillRect/>
          </a:stretch>
        </p:blipFill>
        <p:spPr>
          <a:xfrm>
            <a:off x="4896092" y="5706319"/>
            <a:ext cx="2123718" cy="3343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40826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706EE-18F9-316D-7039-85AF290F8631}"/>
              </a:ext>
            </a:extLst>
          </p:cNvPr>
          <p:cNvSpPr>
            <a:spLocks noGrp="1"/>
          </p:cNvSpPr>
          <p:nvPr>
            <p:ph type="title"/>
          </p:nvPr>
        </p:nvSpPr>
        <p:spPr/>
        <p:txBody>
          <a:bodyPr/>
          <a:lstStyle/>
          <a:p>
            <a:r>
              <a:rPr lang="en-US" dirty="0"/>
              <a:t>Work and Serve Together</a:t>
            </a:r>
          </a:p>
        </p:txBody>
      </p:sp>
      <p:sp>
        <p:nvSpPr>
          <p:cNvPr id="3" name="Content Placeholder 2">
            <a:extLst>
              <a:ext uri="{FF2B5EF4-FFF2-40B4-BE49-F238E27FC236}">
                <a16:creationId xmlns:a16="http://schemas.microsoft.com/office/drawing/2014/main" id="{4CA9A852-33AC-5777-3C02-1A30DC2F92AF}"/>
              </a:ext>
            </a:extLst>
          </p:cNvPr>
          <p:cNvSpPr>
            <a:spLocks noGrp="1"/>
          </p:cNvSpPr>
          <p:nvPr>
            <p:ph idx="1"/>
          </p:nvPr>
        </p:nvSpPr>
        <p:spPr/>
        <p:txBody>
          <a:bodyPr/>
          <a:lstStyle/>
          <a:p>
            <a:r>
              <a:rPr lang="en-US" dirty="0"/>
              <a:t>List the words and phrases Paul uses to compare Christians (the body of believers) like a </a:t>
            </a:r>
            <a:r>
              <a:rPr lang="en-US" i="1" dirty="0"/>
              <a:t>human</a:t>
            </a:r>
            <a:r>
              <a:rPr lang="en-US" dirty="0"/>
              <a:t> body?  </a:t>
            </a:r>
          </a:p>
          <a:p>
            <a:endParaRPr lang="en-US" dirty="0"/>
          </a:p>
        </p:txBody>
      </p:sp>
      <p:graphicFrame>
        <p:nvGraphicFramePr>
          <p:cNvPr id="4" name="Table 3">
            <a:extLst>
              <a:ext uri="{FF2B5EF4-FFF2-40B4-BE49-F238E27FC236}">
                <a16:creationId xmlns:a16="http://schemas.microsoft.com/office/drawing/2014/main" id="{B9740E54-C286-348A-3DCC-0BB205066E0A}"/>
              </a:ext>
            </a:extLst>
          </p:cNvPr>
          <p:cNvGraphicFramePr>
            <a:graphicFrameLocks noGrp="1"/>
          </p:cNvGraphicFramePr>
          <p:nvPr>
            <p:extLst>
              <p:ext uri="{D42A27DB-BD31-4B8C-83A1-F6EECF244321}">
                <p14:modId xmlns:p14="http://schemas.microsoft.com/office/powerpoint/2010/main" val="3028684635"/>
              </p:ext>
            </p:extLst>
          </p:nvPr>
        </p:nvGraphicFramePr>
        <p:xfrm>
          <a:off x="1064227" y="3429000"/>
          <a:ext cx="10063546" cy="2625717"/>
        </p:xfrm>
        <a:graphic>
          <a:graphicData uri="http://schemas.openxmlformats.org/drawingml/2006/table">
            <a:tbl>
              <a:tblPr firstRow="1" bandRow="1">
                <a:tableStyleId>{5C22544A-7EE6-4342-B048-85BDC9FD1C3A}</a:tableStyleId>
              </a:tblPr>
              <a:tblGrid>
                <a:gridCol w="5031773">
                  <a:extLst>
                    <a:ext uri="{9D8B030D-6E8A-4147-A177-3AD203B41FA5}">
                      <a16:colId xmlns:a16="http://schemas.microsoft.com/office/drawing/2014/main" val="1267667944"/>
                    </a:ext>
                  </a:extLst>
                </a:gridCol>
                <a:gridCol w="5031773">
                  <a:extLst>
                    <a:ext uri="{9D8B030D-6E8A-4147-A177-3AD203B41FA5}">
                      <a16:colId xmlns:a16="http://schemas.microsoft.com/office/drawing/2014/main" val="3180909712"/>
                    </a:ext>
                  </a:extLst>
                </a:gridCol>
              </a:tblGrid>
              <a:tr h="511269">
                <a:tc>
                  <a:txBody>
                    <a:bodyPr/>
                    <a:lstStyle/>
                    <a:p>
                      <a:pPr algn="ctr"/>
                      <a:r>
                        <a:rPr lang="en-US" sz="2400" dirty="0"/>
                        <a:t>The Human Body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t>The Body of Believers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4597049"/>
                  </a:ext>
                </a:extLst>
              </a:tr>
              <a:tr h="618556">
                <a:tc>
                  <a:txBody>
                    <a:bodyPr/>
                    <a:lstStyle/>
                    <a:p>
                      <a:pPr marL="285750" indent="-285750">
                        <a:buFont typeface="Arial" panose="020B0604020202020204" pitchFamily="34" charset="0"/>
                        <a:buChar char="•"/>
                      </a:pPr>
                      <a:r>
                        <a:rPr lang="en-US" sz="2400" dirty="0"/>
                        <a:t>The body is a unit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24644776"/>
                  </a:ext>
                </a:extLst>
              </a:tr>
              <a:tr h="672932">
                <a:tc>
                  <a:txBody>
                    <a:bodyPr/>
                    <a:lstStyle/>
                    <a:p>
                      <a:pPr marL="285750" indent="-285750">
                        <a:buFont typeface="Arial" panose="020B0604020202020204" pitchFamily="34" charset="0"/>
                        <a:buChar char="•"/>
                      </a:pPr>
                      <a:r>
                        <a:rPr lang="en-US" sz="2400" dirty="0"/>
                        <a:t>It is made up from many parts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24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95837137"/>
                  </a:ext>
                </a:extLst>
              </a:tr>
              <a:tr h="511269">
                <a:tc>
                  <a:txBody>
                    <a:bodyPr/>
                    <a:lstStyle/>
                    <a:p>
                      <a:pPr marL="285750" indent="-285750">
                        <a:buFont typeface="Arial" panose="020B0604020202020204" pitchFamily="34" charset="0"/>
                        <a:buChar char="•"/>
                      </a:pPr>
                      <a:r>
                        <a:rPr lang="en-US" sz="2400" dirty="0"/>
                        <a:t>Taken together, form one body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br>
                        <a:rPr lang="en-US" sz="2400" dirty="0"/>
                      </a:b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65600674"/>
                  </a:ext>
                </a:extLst>
              </a:tr>
            </a:tbl>
          </a:graphicData>
        </a:graphic>
      </p:graphicFrame>
    </p:spTree>
    <p:extLst>
      <p:ext uri="{BB962C8B-B14F-4D97-AF65-F5344CB8AC3E}">
        <p14:creationId xmlns:p14="http://schemas.microsoft.com/office/powerpoint/2010/main" val="610457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A907F-4A01-BBC9-273D-E3B67673ED26}"/>
              </a:ext>
            </a:extLst>
          </p:cNvPr>
          <p:cNvSpPr>
            <a:spLocks noGrp="1"/>
          </p:cNvSpPr>
          <p:nvPr>
            <p:ph type="title"/>
          </p:nvPr>
        </p:nvSpPr>
        <p:spPr>
          <a:xfrm>
            <a:off x="838200" y="365125"/>
            <a:ext cx="7958559" cy="1325563"/>
          </a:xfrm>
        </p:spPr>
        <p:txBody>
          <a:bodyPr/>
          <a:lstStyle/>
          <a:p>
            <a:r>
              <a:rPr lang="en-US" dirty="0"/>
              <a:t>Work and Serve Together</a:t>
            </a:r>
          </a:p>
        </p:txBody>
      </p:sp>
      <p:sp>
        <p:nvSpPr>
          <p:cNvPr id="3" name="Content Placeholder 2">
            <a:extLst>
              <a:ext uri="{FF2B5EF4-FFF2-40B4-BE49-F238E27FC236}">
                <a16:creationId xmlns:a16="http://schemas.microsoft.com/office/drawing/2014/main" id="{12B5F1A3-9D18-166F-5E06-5EC890290577}"/>
              </a:ext>
            </a:extLst>
          </p:cNvPr>
          <p:cNvSpPr>
            <a:spLocks noGrp="1"/>
          </p:cNvSpPr>
          <p:nvPr>
            <p:ph idx="1"/>
          </p:nvPr>
        </p:nvSpPr>
        <p:spPr>
          <a:xfrm>
            <a:off x="838200" y="1825624"/>
            <a:ext cx="10515600" cy="4540451"/>
          </a:xfrm>
        </p:spPr>
        <p:txBody>
          <a:bodyPr>
            <a:normAutofit/>
          </a:bodyPr>
          <a:lstStyle/>
          <a:p>
            <a:r>
              <a:rPr lang="en-US" dirty="0"/>
              <a:t>In what way was the human </a:t>
            </a:r>
            <a:br>
              <a:rPr lang="en-US" dirty="0"/>
            </a:br>
            <a:r>
              <a:rPr lang="en-US" dirty="0"/>
              <a:t>body an apt illustration? </a:t>
            </a:r>
          </a:p>
          <a:p>
            <a:r>
              <a:rPr lang="en-US" dirty="0"/>
              <a:t>In what ways are believers </a:t>
            </a:r>
            <a:br>
              <a:rPr lang="en-US" dirty="0"/>
            </a:br>
            <a:r>
              <a:rPr lang="en-US" dirty="0"/>
              <a:t>bound together as one?</a:t>
            </a:r>
          </a:p>
          <a:p>
            <a:r>
              <a:rPr lang="en-US" dirty="0"/>
              <a:t>What are the benefits of unity </a:t>
            </a:r>
            <a:br>
              <a:rPr lang="en-US" dirty="0"/>
            </a:br>
            <a:r>
              <a:rPr lang="en-US" dirty="0"/>
              <a:t>in the church? </a:t>
            </a:r>
          </a:p>
          <a:p>
            <a:r>
              <a:rPr lang="en-US" dirty="0"/>
              <a:t>What are some ways we can </a:t>
            </a:r>
            <a:br>
              <a:rPr lang="en-US" dirty="0"/>
            </a:br>
            <a:r>
              <a:rPr lang="en-US" dirty="0"/>
              <a:t>maintain unity in the church? </a:t>
            </a:r>
          </a:p>
          <a:p>
            <a:endParaRPr lang="en-US" dirty="0"/>
          </a:p>
        </p:txBody>
      </p:sp>
      <p:pic>
        <p:nvPicPr>
          <p:cNvPr id="4" name="Picture 3" descr="Outline-body-aura">
            <a:extLst>
              <a:ext uri="{FF2B5EF4-FFF2-40B4-BE49-F238E27FC236}">
                <a16:creationId xmlns:a16="http://schemas.microsoft.com/office/drawing/2014/main" id="{F8EFC32C-2040-DB32-10F2-5D2512F4ED10}"/>
              </a:ext>
            </a:extLst>
          </p:cNvPr>
          <p:cNvPicPr>
            <a:picLocks noChangeAspect="1"/>
          </p:cNvPicPr>
          <p:nvPr/>
        </p:nvPicPr>
        <p:blipFill>
          <a:blip r:embed="rId2">
            <a:duotone>
              <a:schemeClr val="accent2">
                <a:shade val="45000"/>
                <a:satMod val="135000"/>
              </a:schemeClr>
              <a:prstClr val="white"/>
            </a:duotone>
          </a:blip>
          <a:stretch>
            <a:fillRect/>
          </a:stretch>
        </p:blipFill>
        <p:spPr>
          <a:xfrm>
            <a:off x="7947765" y="1302457"/>
            <a:ext cx="3112222" cy="5190418"/>
          </a:xfrm>
          <a:prstGeom prst="rect">
            <a:avLst/>
          </a:prstGeom>
        </p:spPr>
      </p:pic>
    </p:spTree>
    <p:extLst>
      <p:ext uri="{BB962C8B-B14F-4D97-AF65-F5344CB8AC3E}">
        <p14:creationId xmlns:p14="http://schemas.microsoft.com/office/powerpoint/2010/main" val="69852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DEB89-C591-44A0-81BA-CF9C2513F163}"/>
              </a:ext>
            </a:extLst>
          </p:cNvPr>
          <p:cNvSpPr>
            <a:spLocks noGrp="1"/>
          </p:cNvSpPr>
          <p:nvPr>
            <p:ph type="title"/>
          </p:nvPr>
        </p:nvSpPr>
        <p:spPr/>
        <p:txBody>
          <a:bodyPr/>
          <a:lstStyle/>
          <a:p>
            <a:pPr algn="l"/>
            <a:r>
              <a:rPr lang="en-US" dirty="0"/>
              <a:t>Listen for talking body parts.</a:t>
            </a:r>
          </a:p>
        </p:txBody>
      </p:sp>
      <p:sp>
        <p:nvSpPr>
          <p:cNvPr id="3" name="Content Placeholder 2">
            <a:extLst>
              <a:ext uri="{FF2B5EF4-FFF2-40B4-BE49-F238E27FC236}">
                <a16:creationId xmlns:a16="http://schemas.microsoft.com/office/drawing/2014/main" id="{8EA44C62-8144-6DAE-C5EE-6465E4CC12C1}"/>
              </a:ext>
            </a:extLst>
          </p:cNvPr>
          <p:cNvSpPr>
            <a:spLocks noGrp="1"/>
          </p:cNvSpPr>
          <p:nvPr>
            <p:ph idx="1"/>
          </p:nvPr>
        </p:nvSpPr>
        <p:spPr>
          <a:xfrm>
            <a:off x="1501333" y="1825625"/>
            <a:ext cx="9189334" cy="4351338"/>
          </a:xfrm>
        </p:spPr>
        <p:txBody>
          <a:bodyPr/>
          <a:lstStyle/>
          <a:p>
            <a:pPr marL="0" indent="0" algn="ctr">
              <a:buNone/>
            </a:pPr>
            <a:r>
              <a:rPr lang="en-US" dirty="0"/>
              <a:t>1 Corinthians 12:14-18 (NIV)   Now the body is not made up of one part but of many. 15  If the foot should say, "Because I am not a hand, I do not belong to the body," it would not for that reason cease to be part of the body. 16  And if the ear should say, "Because I am not an eye, I do not </a:t>
            </a:r>
          </a:p>
        </p:txBody>
      </p:sp>
    </p:spTree>
    <p:extLst>
      <p:ext uri="{BB962C8B-B14F-4D97-AF65-F5344CB8AC3E}">
        <p14:creationId xmlns:p14="http://schemas.microsoft.com/office/powerpoint/2010/main" val="377414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374B8-83CD-04CC-B7D1-51F096D9F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041512-BEC9-756E-8D8B-7F849AF887A9}"/>
              </a:ext>
            </a:extLst>
          </p:cNvPr>
          <p:cNvSpPr>
            <a:spLocks noGrp="1"/>
          </p:cNvSpPr>
          <p:nvPr>
            <p:ph type="title"/>
          </p:nvPr>
        </p:nvSpPr>
        <p:spPr/>
        <p:txBody>
          <a:bodyPr/>
          <a:lstStyle/>
          <a:p>
            <a:pPr algn="l"/>
            <a:r>
              <a:rPr lang="en-US" dirty="0"/>
              <a:t>Listen for talking body parts.</a:t>
            </a:r>
          </a:p>
        </p:txBody>
      </p:sp>
      <p:sp>
        <p:nvSpPr>
          <p:cNvPr id="3" name="Content Placeholder 2">
            <a:extLst>
              <a:ext uri="{FF2B5EF4-FFF2-40B4-BE49-F238E27FC236}">
                <a16:creationId xmlns:a16="http://schemas.microsoft.com/office/drawing/2014/main" id="{C9C4203D-8DF4-BB6B-7415-6A3774B6BDFA}"/>
              </a:ext>
            </a:extLst>
          </p:cNvPr>
          <p:cNvSpPr>
            <a:spLocks noGrp="1"/>
          </p:cNvSpPr>
          <p:nvPr>
            <p:ph idx="1"/>
          </p:nvPr>
        </p:nvSpPr>
        <p:spPr>
          <a:xfrm>
            <a:off x="1501333" y="1690688"/>
            <a:ext cx="9189334" cy="4351338"/>
          </a:xfrm>
        </p:spPr>
        <p:txBody>
          <a:bodyPr/>
          <a:lstStyle/>
          <a:p>
            <a:pPr marL="0" indent="0" algn="ctr">
              <a:buNone/>
            </a:pPr>
            <a:r>
              <a:rPr lang="en-US" dirty="0"/>
              <a:t>belong to the body," it would not for that reason cease to be part of the body. 17  If the whole body were an eye, where would the sense of hearing be? If the whole body were an ear, where would the sense of smell be? 18  But in fact God has arranged the parts in the body, every one of them, just as he wanted them to be.</a:t>
            </a:r>
          </a:p>
        </p:txBody>
      </p:sp>
      <p:pic>
        <p:nvPicPr>
          <p:cNvPr id="4" name="Picture 3">
            <a:extLst>
              <a:ext uri="{FF2B5EF4-FFF2-40B4-BE49-F238E27FC236}">
                <a16:creationId xmlns:a16="http://schemas.microsoft.com/office/drawing/2014/main" id="{04671A89-A06A-53DD-BFC2-EA72BB70E07B}"/>
              </a:ext>
            </a:extLst>
          </p:cNvPr>
          <p:cNvPicPr>
            <a:picLocks noChangeAspect="1"/>
          </p:cNvPicPr>
          <p:nvPr/>
        </p:nvPicPr>
        <p:blipFill>
          <a:blip r:embed="rId2"/>
          <a:stretch>
            <a:fillRect/>
          </a:stretch>
        </p:blipFill>
        <p:spPr>
          <a:xfrm>
            <a:off x="4872943" y="5874867"/>
            <a:ext cx="2123718" cy="33431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53513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B7C0F-F0AE-354F-5F11-1A708A36279A}"/>
              </a:ext>
            </a:extLst>
          </p:cNvPr>
          <p:cNvSpPr>
            <a:spLocks noGrp="1"/>
          </p:cNvSpPr>
          <p:nvPr>
            <p:ph type="title"/>
          </p:nvPr>
        </p:nvSpPr>
        <p:spPr/>
        <p:txBody>
          <a:bodyPr/>
          <a:lstStyle/>
          <a:p>
            <a:r>
              <a:rPr lang="en-US" dirty="0"/>
              <a:t>Roles and Responsibilities</a:t>
            </a:r>
          </a:p>
        </p:txBody>
      </p:sp>
      <p:sp>
        <p:nvSpPr>
          <p:cNvPr id="3" name="Content Placeholder 2">
            <a:extLst>
              <a:ext uri="{FF2B5EF4-FFF2-40B4-BE49-F238E27FC236}">
                <a16:creationId xmlns:a16="http://schemas.microsoft.com/office/drawing/2014/main" id="{3A2F7A6A-AAC4-DDFC-E7FC-26E528EB5A25}"/>
              </a:ext>
            </a:extLst>
          </p:cNvPr>
          <p:cNvSpPr>
            <a:spLocks noGrp="1"/>
          </p:cNvSpPr>
          <p:nvPr>
            <p:ph idx="1"/>
          </p:nvPr>
        </p:nvSpPr>
        <p:spPr/>
        <p:txBody>
          <a:bodyPr/>
          <a:lstStyle/>
          <a:p>
            <a:r>
              <a:rPr lang="en-US" dirty="0"/>
              <a:t>Who arranged the parts of the body of Christ?   Why is that significant?</a:t>
            </a:r>
          </a:p>
          <a:p>
            <a:r>
              <a:rPr lang="en-US" dirty="0"/>
              <a:t>What body parts come to action when you receive an injury such as a cut?</a:t>
            </a:r>
          </a:p>
          <a:p>
            <a:r>
              <a:rPr lang="en-US" dirty="0"/>
              <a:t>What body parts come to action when you drive children to an event or activity?</a:t>
            </a:r>
          </a:p>
          <a:p>
            <a:endParaRPr lang="en-US" dirty="0"/>
          </a:p>
        </p:txBody>
      </p:sp>
    </p:spTree>
    <p:extLst>
      <p:ext uri="{BB962C8B-B14F-4D97-AF65-F5344CB8AC3E}">
        <p14:creationId xmlns:p14="http://schemas.microsoft.com/office/powerpoint/2010/main" val="2101961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54</TotalTime>
  <Words>967</Words>
  <Application>Microsoft Office PowerPoint</Application>
  <PresentationFormat>Widescreen</PresentationFormat>
  <Paragraphs>67</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Comic Sans MS</vt:lpstr>
      <vt:lpstr>Wingdings</vt:lpstr>
      <vt:lpstr>Office Theme</vt:lpstr>
      <vt:lpstr>A Way to Serve</vt:lpstr>
      <vt:lpstr>Video Introduction</vt:lpstr>
      <vt:lpstr>Think about it …</vt:lpstr>
      <vt:lpstr>Listen for how the Church is One Body</vt:lpstr>
      <vt:lpstr>Work and Serve Together</vt:lpstr>
      <vt:lpstr>Work and Serve Together</vt:lpstr>
      <vt:lpstr>Listen for talking body parts.</vt:lpstr>
      <vt:lpstr>Listen for talking body parts.</vt:lpstr>
      <vt:lpstr>Roles and Responsibilities</vt:lpstr>
      <vt:lpstr>Roles and Responsibilities</vt:lpstr>
      <vt:lpstr>Listen for more talking body parts.</vt:lpstr>
      <vt:lpstr>Listen for more talking body parts.</vt:lpstr>
      <vt:lpstr>Listen for more talking body parts.</vt:lpstr>
      <vt:lpstr>Each Believer is a Necessary Part</vt:lpstr>
      <vt:lpstr>Each Believer is a Necessary Part</vt:lpstr>
      <vt:lpstr>Application</vt:lpstr>
      <vt:lpstr>Application</vt:lpstr>
      <vt:lpstr>Application</vt:lpstr>
      <vt:lpstr>Family Activities</vt:lpstr>
      <vt:lpstr>A Way to Serve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2</cp:revision>
  <dcterms:created xsi:type="dcterms:W3CDTF">2026-08-06T13:50:40Z</dcterms:created>
  <dcterms:modified xsi:type="dcterms:W3CDTF">2026-08-06T14:45:09Z</dcterms:modified>
</cp:coreProperties>
</file>