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3" d="100"/>
          <a:sy n="83" d="100"/>
        </p:scale>
        <p:origin x="21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7D3EC0C-D973-4240-BF21-13D918BC7DA9}"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70359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03257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512064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832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D3EC0C-D973-4240-BF21-13D918BC7DA9}" type="datetimeFigureOut">
              <a:rPr lang="en-US" smtClean="0"/>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320791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D3EC0C-D973-4240-BF21-13D918BC7DA9}" type="datetimeFigureOut">
              <a:rPr lang="en-US" smtClean="0"/>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23122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D3EC0C-D973-4240-BF21-13D918BC7DA9}" type="datetimeFigureOut">
              <a:rPr lang="en-US" smtClean="0"/>
              <a:t>7/30/2026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1000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D3EC0C-D973-4240-BF21-13D918BC7DA9}" type="datetimeFigureOut">
              <a:rPr lang="en-US" smtClean="0"/>
              <a:t>7/30/2026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081506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D3EC0C-D973-4240-BF21-13D918BC7DA9}" type="datetimeFigureOut">
              <a:rPr lang="en-US" smtClean="0"/>
              <a:t>7/30/2026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972911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4194828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021861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83000" b="-83000"/>
          </a:stretch>
        </a:blipFill>
        <a:effectLst/>
      </p:bgPr>
    </p:bg>
    <p:spTree>
      <p:nvGrpSpPr>
        <p:cNvPr id="1" name=""/>
        <p:cNvGrpSpPr/>
        <p:nvPr/>
      </p:nvGrpSpPr>
      <p:grpSpPr>
        <a:xfrm>
          <a:off x="0" y="0"/>
          <a:ext cx="0" cy="0"/>
          <a:chOff x="0" y="0"/>
          <a:chExt cx="0" cy="0"/>
        </a:xfrm>
      </p:grpSpPr>
      <p:sp>
        <p:nvSpPr>
          <p:cNvPr id="7" name="Folded Corner 6"/>
          <p:cNvSpPr/>
          <p:nvPr userDrawn="1"/>
        </p:nvSpPr>
        <p:spPr>
          <a:xfrm>
            <a:off x="656216" y="249382"/>
            <a:ext cx="11015831" cy="6377329"/>
          </a:xfrm>
          <a:prstGeom prst="foldedCorner">
            <a:avLst/>
          </a:prstGeom>
          <a:gradFill>
            <a:gsLst>
              <a:gs pos="0">
                <a:schemeClr val="accent1">
                  <a:lumMod val="5000"/>
                  <a:lumOff val="95000"/>
                  <a:alpha val="91000"/>
                </a:schemeClr>
              </a:gs>
              <a:gs pos="64000">
                <a:schemeClr val="accent1">
                  <a:lumMod val="45000"/>
                  <a:lumOff val="55000"/>
                  <a:alpha val="90000"/>
                </a:schemeClr>
              </a:gs>
              <a:gs pos="83000">
                <a:schemeClr val="accent1">
                  <a:lumMod val="45000"/>
                  <a:lumOff val="55000"/>
                  <a:alpha val="90000"/>
                </a:schemeClr>
              </a:gs>
              <a:gs pos="100000">
                <a:schemeClr val="accent1">
                  <a:lumMod val="30000"/>
                  <a:lumOff val="70000"/>
                  <a:alpha val="91000"/>
                </a:schemeClr>
              </a:gs>
            </a:gsLst>
            <a:lin ang="3600000" scaled="0"/>
          </a:gradFill>
          <a:ln>
            <a:noFill/>
          </a:ln>
          <a:effectLst>
            <a:outerShdw blurRad="165100" dist="165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D3EC0C-D973-4240-BF21-13D918BC7DA9}" type="datetimeFigureOut">
              <a:rPr lang="en-US" smtClean="0"/>
              <a:t>7/30/2026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329984-D937-41E6-9E9F-EFD2EFD29535}" type="slidenum">
              <a:rPr lang="en-US" smtClean="0"/>
              <a:t>‹#›</a:t>
            </a:fld>
            <a:endParaRPr lang="en-US"/>
          </a:p>
        </p:txBody>
      </p:sp>
    </p:spTree>
    <p:extLst>
      <p:ext uri="{BB962C8B-B14F-4D97-AF65-F5344CB8AC3E}">
        <p14:creationId xmlns:p14="http://schemas.microsoft.com/office/powerpoint/2010/main" val="2162879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tinyurl.com/ycjbcpuv" TargetMode="External"/><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hyperlink" Target="https://tinyurl.com/yc47upjs"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3000" b="-8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An Outward Focus</a:t>
            </a:r>
          </a:p>
        </p:txBody>
      </p:sp>
      <p:sp>
        <p:nvSpPr>
          <p:cNvPr id="3" name="Subtitle 2"/>
          <p:cNvSpPr>
            <a:spLocks noGrp="1"/>
          </p:cNvSpPr>
          <p:nvPr>
            <p:ph type="subTitle" idx="1"/>
          </p:nvPr>
        </p:nvSpPr>
        <p:spPr>
          <a:xfrm>
            <a:off x="1524000" y="3954482"/>
            <a:ext cx="9144000" cy="1303317"/>
          </a:xfrm>
        </p:spPr>
        <p:txBody>
          <a:bodyPr/>
          <a:lstStyle/>
          <a:p>
            <a:r>
              <a:rPr lang="en-US" dirty="0"/>
              <a:t>August 16</a:t>
            </a:r>
          </a:p>
        </p:txBody>
      </p:sp>
    </p:spTree>
    <p:extLst>
      <p:ext uri="{BB962C8B-B14F-4D97-AF65-F5344CB8AC3E}">
        <p14:creationId xmlns:p14="http://schemas.microsoft.com/office/powerpoint/2010/main" val="2752842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0223E-2B04-8D77-677B-5F0DFB2A5C99}"/>
              </a:ext>
            </a:extLst>
          </p:cNvPr>
          <p:cNvSpPr>
            <a:spLocks noGrp="1"/>
          </p:cNvSpPr>
          <p:nvPr>
            <p:ph type="title"/>
          </p:nvPr>
        </p:nvSpPr>
        <p:spPr/>
        <p:txBody>
          <a:bodyPr/>
          <a:lstStyle/>
          <a:p>
            <a:pPr algn="l"/>
            <a:r>
              <a:rPr lang="en-US" dirty="0"/>
              <a:t>Listen for when not to offend unnecessarily</a:t>
            </a:r>
          </a:p>
        </p:txBody>
      </p:sp>
      <p:sp>
        <p:nvSpPr>
          <p:cNvPr id="3" name="Content Placeholder 2">
            <a:extLst>
              <a:ext uri="{FF2B5EF4-FFF2-40B4-BE49-F238E27FC236}">
                <a16:creationId xmlns:a16="http://schemas.microsoft.com/office/drawing/2014/main" id="{FA0C8AAF-1A76-ADD3-BE06-1A1E3A0FFCB7}"/>
              </a:ext>
            </a:extLst>
          </p:cNvPr>
          <p:cNvSpPr>
            <a:spLocks noGrp="1"/>
          </p:cNvSpPr>
          <p:nvPr>
            <p:ph idx="1"/>
          </p:nvPr>
        </p:nvSpPr>
        <p:spPr>
          <a:xfrm>
            <a:off x="1203766" y="1825625"/>
            <a:ext cx="10011137" cy="4351338"/>
          </a:xfrm>
        </p:spPr>
        <p:txBody>
          <a:bodyPr/>
          <a:lstStyle/>
          <a:p>
            <a:pPr marL="0" indent="0" algn="ctr">
              <a:buNone/>
            </a:pPr>
            <a:r>
              <a:rPr lang="en-US" dirty="0"/>
              <a:t>1 Corinthians 10:25 - 30 (NIV)   Eat anything sold in the meat market without raising questions of conscience, 26  for, "The earth is the Lord's, and everything in it." 27  If some unbeliever invites you to a meal and you want to go, eat whatever is put before you without raising questions of conscience. 28  But if anyone says to you, "This has been </a:t>
            </a:r>
          </a:p>
        </p:txBody>
      </p:sp>
    </p:spTree>
    <p:extLst>
      <p:ext uri="{BB962C8B-B14F-4D97-AF65-F5344CB8AC3E}">
        <p14:creationId xmlns:p14="http://schemas.microsoft.com/office/powerpoint/2010/main" val="203700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6AAD6-651E-F77E-E984-21EBA5A60D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875350-54FB-0013-7170-F18C40295E06}"/>
              </a:ext>
            </a:extLst>
          </p:cNvPr>
          <p:cNvSpPr>
            <a:spLocks noGrp="1"/>
          </p:cNvSpPr>
          <p:nvPr>
            <p:ph type="title"/>
          </p:nvPr>
        </p:nvSpPr>
        <p:spPr/>
        <p:txBody>
          <a:bodyPr/>
          <a:lstStyle/>
          <a:p>
            <a:pPr algn="l"/>
            <a:r>
              <a:rPr lang="en-US" dirty="0"/>
              <a:t>Listen for when not to offend unnecessarily</a:t>
            </a:r>
          </a:p>
        </p:txBody>
      </p:sp>
      <p:sp>
        <p:nvSpPr>
          <p:cNvPr id="3" name="Content Placeholder 2">
            <a:extLst>
              <a:ext uri="{FF2B5EF4-FFF2-40B4-BE49-F238E27FC236}">
                <a16:creationId xmlns:a16="http://schemas.microsoft.com/office/drawing/2014/main" id="{D7336162-1DEE-3DFF-275D-7FF69FC4389A}"/>
              </a:ext>
            </a:extLst>
          </p:cNvPr>
          <p:cNvSpPr>
            <a:spLocks noGrp="1"/>
          </p:cNvSpPr>
          <p:nvPr>
            <p:ph idx="1"/>
          </p:nvPr>
        </p:nvSpPr>
        <p:spPr>
          <a:xfrm>
            <a:off x="1481559" y="1802475"/>
            <a:ext cx="9420827" cy="4351338"/>
          </a:xfrm>
        </p:spPr>
        <p:txBody>
          <a:bodyPr/>
          <a:lstStyle/>
          <a:p>
            <a:pPr marL="0" indent="0" algn="ctr">
              <a:buNone/>
            </a:pPr>
            <a:r>
              <a:rPr lang="en-US" dirty="0"/>
              <a:t>offered in sacrifice," then do not eat it, both for the sake of the man who told you and for conscience' sake-- 29  the other man's conscience, I mean, not yours. For why should my freedom be judged by another's conscience? 30  If I take part in the meal with thankfulness, why am I denounced because of something I thank God for?</a:t>
            </a:r>
          </a:p>
        </p:txBody>
      </p:sp>
      <p:pic>
        <p:nvPicPr>
          <p:cNvPr id="4" name="Picture 3">
            <a:extLst>
              <a:ext uri="{FF2B5EF4-FFF2-40B4-BE49-F238E27FC236}">
                <a16:creationId xmlns:a16="http://schemas.microsoft.com/office/drawing/2014/main" id="{B40A3F4B-B0C1-2A48-A3DD-34692DEAB253}"/>
              </a:ext>
            </a:extLst>
          </p:cNvPr>
          <p:cNvPicPr>
            <a:picLocks noChangeAspect="1"/>
          </p:cNvPicPr>
          <p:nvPr/>
        </p:nvPicPr>
        <p:blipFill>
          <a:blip r:embed="rId2"/>
          <a:stretch>
            <a:fillRect/>
          </a:stretch>
        </p:blipFill>
        <p:spPr>
          <a:xfrm>
            <a:off x="4807434" y="6015718"/>
            <a:ext cx="2276190" cy="27619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963425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A27F1-A60F-FED7-B3D6-7025CD7C21BE}"/>
              </a:ext>
            </a:extLst>
          </p:cNvPr>
          <p:cNvSpPr>
            <a:spLocks noGrp="1"/>
          </p:cNvSpPr>
          <p:nvPr>
            <p:ph type="title"/>
          </p:nvPr>
        </p:nvSpPr>
        <p:spPr/>
        <p:txBody>
          <a:bodyPr/>
          <a:lstStyle/>
          <a:p>
            <a:r>
              <a:rPr lang="en-US" dirty="0"/>
              <a:t>Don’t Offend Unnecessarily</a:t>
            </a:r>
          </a:p>
        </p:txBody>
      </p:sp>
      <p:sp>
        <p:nvSpPr>
          <p:cNvPr id="3" name="Content Placeholder 2">
            <a:extLst>
              <a:ext uri="{FF2B5EF4-FFF2-40B4-BE49-F238E27FC236}">
                <a16:creationId xmlns:a16="http://schemas.microsoft.com/office/drawing/2014/main" id="{D1FE2FF8-B231-E10B-276F-39958072EFFF}"/>
              </a:ext>
            </a:extLst>
          </p:cNvPr>
          <p:cNvSpPr>
            <a:spLocks noGrp="1"/>
          </p:cNvSpPr>
          <p:nvPr>
            <p:ph idx="1"/>
          </p:nvPr>
        </p:nvSpPr>
        <p:spPr/>
        <p:txBody>
          <a:bodyPr/>
          <a:lstStyle/>
          <a:p>
            <a:r>
              <a:rPr lang="en-US" dirty="0"/>
              <a:t>Paul asks the question, “Why should my freedom be judged by another’s conscience?” What does it mean for your freedom to be “judged by another person’s conscience”? </a:t>
            </a:r>
          </a:p>
          <a:p>
            <a:r>
              <a:rPr lang="en-US" dirty="0"/>
              <a:t>Why would being considerate of others be more important than knowing and claiming you are theologically correct in the actions you choose?</a:t>
            </a:r>
          </a:p>
          <a:p>
            <a:endParaRPr lang="en-US" dirty="0"/>
          </a:p>
        </p:txBody>
      </p:sp>
    </p:spTree>
    <p:extLst>
      <p:ext uri="{BB962C8B-B14F-4D97-AF65-F5344CB8AC3E}">
        <p14:creationId xmlns:p14="http://schemas.microsoft.com/office/powerpoint/2010/main" val="1025098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AF2A6-80FD-4BDE-AC36-E547F6608D3E}"/>
              </a:ext>
            </a:extLst>
          </p:cNvPr>
          <p:cNvSpPr>
            <a:spLocks noGrp="1"/>
          </p:cNvSpPr>
          <p:nvPr>
            <p:ph type="title"/>
          </p:nvPr>
        </p:nvSpPr>
        <p:spPr/>
        <p:txBody>
          <a:bodyPr/>
          <a:lstStyle/>
          <a:p>
            <a:r>
              <a:rPr lang="en-US" dirty="0"/>
              <a:t>Don’t Offend Unnecessarily</a:t>
            </a:r>
          </a:p>
        </p:txBody>
      </p:sp>
      <p:sp>
        <p:nvSpPr>
          <p:cNvPr id="3" name="Content Placeholder 2">
            <a:extLst>
              <a:ext uri="{FF2B5EF4-FFF2-40B4-BE49-F238E27FC236}">
                <a16:creationId xmlns:a16="http://schemas.microsoft.com/office/drawing/2014/main" id="{0A8AB49C-8F84-428F-2D1B-87C396DCD75D}"/>
              </a:ext>
            </a:extLst>
          </p:cNvPr>
          <p:cNvSpPr>
            <a:spLocks noGrp="1"/>
          </p:cNvSpPr>
          <p:nvPr>
            <p:ph idx="1"/>
          </p:nvPr>
        </p:nvSpPr>
        <p:spPr/>
        <p:txBody>
          <a:bodyPr/>
          <a:lstStyle/>
          <a:p>
            <a:r>
              <a:rPr lang="en-US" dirty="0"/>
              <a:t>How did Paul counsel the Corinthians to regard food sacrificed to idols? </a:t>
            </a:r>
          </a:p>
          <a:p>
            <a:r>
              <a:rPr lang="en-US" dirty="0"/>
              <a:t>How could weaker believers be hurt by seeing more mature Christians do something the weaker believers considered wrong?</a:t>
            </a:r>
          </a:p>
          <a:p>
            <a:endParaRPr lang="en-US" dirty="0"/>
          </a:p>
        </p:txBody>
      </p:sp>
    </p:spTree>
    <p:extLst>
      <p:ext uri="{BB962C8B-B14F-4D97-AF65-F5344CB8AC3E}">
        <p14:creationId xmlns:p14="http://schemas.microsoft.com/office/powerpoint/2010/main" val="99699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F166E-40E1-1813-909C-9590B1893167}"/>
              </a:ext>
            </a:extLst>
          </p:cNvPr>
          <p:cNvSpPr>
            <a:spLocks noGrp="1"/>
          </p:cNvSpPr>
          <p:nvPr>
            <p:ph type="title"/>
          </p:nvPr>
        </p:nvSpPr>
        <p:spPr/>
        <p:txBody>
          <a:bodyPr/>
          <a:lstStyle/>
          <a:p>
            <a:r>
              <a:rPr lang="en-US" dirty="0"/>
              <a:t>Don’t Offend Unnecessarily</a:t>
            </a:r>
          </a:p>
        </p:txBody>
      </p:sp>
      <p:sp>
        <p:nvSpPr>
          <p:cNvPr id="3" name="Content Placeholder 2">
            <a:extLst>
              <a:ext uri="{FF2B5EF4-FFF2-40B4-BE49-F238E27FC236}">
                <a16:creationId xmlns:a16="http://schemas.microsoft.com/office/drawing/2014/main" id="{875743B3-6AF8-9A47-AF56-1DF6FF8637F2}"/>
              </a:ext>
            </a:extLst>
          </p:cNvPr>
          <p:cNvSpPr>
            <a:spLocks noGrp="1"/>
          </p:cNvSpPr>
          <p:nvPr>
            <p:ph idx="1"/>
          </p:nvPr>
        </p:nvSpPr>
        <p:spPr/>
        <p:txBody>
          <a:bodyPr/>
          <a:lstStyle/>
          <a:p>
            <a:r>
              <a:rPr lang="en-US" dirty="0"/>
              <a:t>How should we limit our freedom out of sensitivity to weaker Christians?</a:t>
            </a:r>
          </a:p>
          <a:p>
            <a:r>
              <a:rPr lang="en-US" dirty="0"/>
              <a:t>How should we demonstrate loving our neighbor by limiting our freedom out of sensitivity to weaker Christians?</a:t>
            </a:r>
          </a:p>
          <a:p>
            <a:endParaRPr lang="en-US" dirty="0"/>
          </a:p>
        </p:txBody>
      </p:sp>
    </p:spTree>
    <p:extLst>
      <p:ext uri="{BB962C8B-B14F-4D97-AF65-F5344CB8AC3E}">
        <p14:creationId xmlns:p14="http://schemas.microsoft.com/office/powerpoint/2010/main" val="38655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36493-4F46-6A99-F32C-8B81D4CCA7BD}"/>
              </a:ext>
            </a:extLst>
          </p:cNvPr>
          <p:cNvSpPr>
            <a:spLocks noGrp="1"/>
          </p:cNvSpPr>
          <p:nvPr>
            <p:ph type="title"/>
          </p:nvPr>
        </p:nvSpPr>
        <p:spPr/>
        <p:txBody>
          <a:bodyPr/>
          <a:lstStyle/>
          <a:p>
            <a:pPr algn="l"/>
            <a:r>
              <a:rPr lang="en-US" dirty="0"/>
              <a:t>Listen for another reminder how to act.</a:t>
            </a:r>
          </a:p>
        </p:txBody>
      </p:sp>
      <p:sp>
        <p:nvSpPr>
          <p:cNvPr id="3" name="Content Placeholder 2">
            <a:extLst>
              <a:ext uri="{FF2B5EF4-FFF2-40B4-BE49-F238E27FC236}">
                <a16:creationId xmlns:a16="http://schemas.microsoft.com/office/drawing/2014/main" id="{9945322B-0262-A34A-44BD-CEACDACC47ED}"/>
              </a:ext>
            </a:extLst>
          </p:cNvPr>
          <p:cNvSpPr>
            <a:spLocks noGrp="1"/>
          </p:cNvSpPr>
          <p:nvPr>
            <p:ph idx="1"/>
          </p:nvPr>
        </p:nvSpPr>
        <p:spPr>
          <a:xfrm>
            <a:off x="986259" y="1860349"/>
            <a:ext cx="10219481" cy="4351338"/>
          </a:xfrm>
        </p:spPr>
        <p:txBody>
          <a:bodyPr/>
          <a:lstStyle/>
          <a:p>
            <a:pPr marL="0" indent="0" algn="ctr">
              <a:buNone/>
            </a:pPr>
            <a:r>
              <a:rPr lang="en-US" dirty="0"/>
              <a:t>1 Corinthians 10:31 - 33 (NIV)  So whether you eat or drink or whatever you do, do it all for the glory of God. 32  Do not cause anyone to stumble, whether Jews, Greeks or the church of God-- 33  even as I try to please everybody in every way. For I am not seeking my own good but the good of many, so that they may be saved.</a:t>
            </a:r>
          </a:p>
          <a:p>
            <a:pPr marL="0" indent="0" algn="ctr">
              <a:buNone/>
            </a:pPr>
            <a:endParaRPr lang="en-US" dirty="0"/>
          </a:p>
        </p:txBody>
      </p:sp>
      <p:pic>
        <p:nvPicPr>
          <p:cNvPr id="5" name="Picture 4">
            <a:extLst>
              <a:ext uri="{FF2B5EF4-FFF2-40B4-BE49-F238E27FC236}">
                <a16:creationId xmlns:a16="http://schemas.microsoft.com/office/drawing/2014/main" id="{9CC495BC-7D26-A70E-2420-2B2E37E3B244}"/>
              </a:ext>
            </a:extLst>
          </p:cNvPr>
          <p:cNvPicPr>
            <a:picLocks noChangeAspect="1"/>
          </p:cNvPicPr>
          <p:nvPr/>
        </p:nvPicPr>
        <p:blipFill>
          <a:blip r:embed="rId2"/>
          <a:stretch>
            <a:fillRect/>
          </a:stretch>
        </p:blipFill>
        <p:spPr>
          <a:xfrm>
            <a:off x="4819009" y="5726351"/>
            <a:ext cx="2276190" cy="27619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2855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91568-7A4F-F70D-AEF7-E57CAD748277}"/>
              </a:ext>
            </a:extLst>
          </p:cNvPr>
          <p:cNvSpPr>
            <a:spLocks noGrp="1"/>
          </p:cNvSpPr>
          <p:nvPr>
            <p:ph type="title"/>
          </p:nvPr>
        </p:nvSpPr>
        <p:spPr/>
        <p:txBody>
          <a:bodyPr/>
          <a:lstStyle/>
          <a:p>
            <a:r>
              <a:rPr lang="en-US" dirty="0"/>
              <a:t>Glorify God, Benefit Others</a:t>
            </a:r>
          </a:p>
        </p:txBody>
      </p:sp>
      <p:sp>
        <p:nvSpPr>
          <p:cNvPr id="3" name="Content Placeholder 2">
            <a:extLst>
              <a:ext uri="{FF2B5EF4-FFF2-40B4-BE49-F238E27FC236}">
                <a16:creationId xmlns:a16="http://schemas.microsoft.com/office/drawing/2014/main" id="{8E709ECD-F780-4358-CD09-D2D8B9C2DD75}"/>
              </a:ext>
            </a:extLst>
          </p:cNvPr>
          <p:cNvSpPr>
            <a:spLocks noGrp="1"/>
          </p:cNvSpPr>
          <p:nvPr>
            <p:ph idx="1"/>
          </p:nvPr>
        </p:nvSpPr>
        <p:spPr/>
        <p:txBody>
          <a:bodyPr>
            <a:normAutofit fontScale="85000" lnSpcReduction="20000"/>
          </a:bodyPr>
          <a:lstStyle/>
          <a:p>
            <a:r>
              <a:rPr lang="en-US" dirty="0">
                <a:solidFill>
                  <a:srgbClr val="C00000"/>
                </a:solidFill>
              </a:rPr>
              <a:t>In Contrast to Vs. 24</a:t>
            </a:r>
          </a:p>
          <a:p>
            <a:pPr lvl="1"/>
            <a:r>
              <a:rPr lang="en-US" i="1" dirty="0">
                <a:solidFill>
                  <a:srgbClr val="C00000"/>
                </a:solidFill>
              </a:rPr>
              <a:t>Nobody should seek his own good, but the good of others.</a:t>
            </a:r>
            <a:r>
              <a:rPr lang="en-US" dirty="0">
                <a:solidFill>
                  <a:srgbClr val="C00000"/>
                </a:solidFill>
              </a:rPr>
              <a:t> </a:t>
            </a:r>
          </a:p>
          <a:p>
            <a:pPr lvl="1"/>
            <a:r>
              <a:rPr lang="en-US" dirty="0">
                <a:solidFill>
                  <a:srgbClr val="C00000"/>
                </a:solidFill>
              </a:rPr>
              <a:t>Consider the believer’s motivation</a:t>
            </a:r>
          </a:p>
          <a:p>
            <a:pPr lvl="0"/>
            <a:r>
              <a:rPr lang="en-US" dirty="0">
                <a:solidFill>
                  <a:srgbClr val="C00000"/>
                </a:solidFill>
              </a:rPr>
              <a:t>Verse 24 speaks of actions done with other people in mind</a:t>
            </a:r>
            <a:endParaRPr lang="en-US" sz="3200" dirty="0">
              <a:solidFill>
                <a:srgbClr val="C00000"/>
              </a:solidFill>
            </a:endParaRPr>
          </a:p>
          <a:p>
            <a:pPr lvl="0"/>
            <a:r>
              <a:rPr lang="en-US" dirty="0">
                <a:solidFill>
                  <a:srgbClr val="C00000"/>
                </a:solidFill>
              </a:rPr>
              <a:t>Do things for their good</a:t>
            </a:r>
            <a:endParaRPr lang="en-US" sz="3200" dirty="0">
              <a:solidFill>
                <a:srgbClr val="C00000"/>
              </a:solidFill>
            </a:endParaRPr>
          </a:p>
          <a:p>
            <a:pPr lvl="0"/>
            <a:r>
              <a:rPr lang="en-US" dirty="0">
                <a:solidFill>
                  <a:srgbClr val="C00000"/>
                </a:solidFill>
              </a:rPr>
              <a:t>Glorifying God as being the </a:t>
            </a:r>
            <a:r>
              <a:rPr lang="en-US" b="1" dirty="0">
                <a:solidFill>
                  <a:srgbClr val="C00000"/>
                </a:solidFill>
              </a:rPr>
              <a:t>motivating</a:t>
            </a:r>
            <a:r>
              <a:rPr lang="en-US" dirty="0">
                <a:solidFill>
                  <a:srgbClr val="C00000"/>
                </a:solidFill>
              </a:rPr>
              <a:t> factor</a:t>
            </a:r>
            <a:endParaRPr lang="en-US" sz="3200" dirty="0">
              <a:solidFill>
                <a:srgbClr val="C00000"/>
              </a:solidFill>
            </a:endParaRPr>
          </a:p>
          <a:p>
            <a:pPr lvl="0"/>
            <a:r>
              <a:rPr lang="en-US" dirty="0">
                <a:solidFill>
                  <a:srgbClr val="C00000"/>
                </a:solidFill>
              </a:rPr>
              <a:t>It is the </a:t>
            </a:r>
            <a:r>
              <a:rPr lang="en-US" b="1" dirty="0">
                <a:solidFill>
                  <a:srgbClr val="C00000"/>
                </a:solidFill>
              </a:rPr>
              <a:t>overriding</a:t>
            </a:r>
            <a:r>
              <a:rPr lang="en-US" dirty="0">
                <a:solidFill>
                  <a:srgbClr val="C00000"/>
                </a:solidFill>
              </a:rPr>
              <a:t> factor</a:t>
            </a:r>
            <a:endParaRPr lang="en-US" sz="3200" dirty="0">
              <a:solidFill>
                <a:srgbClr val="C00000"/>
              </a:solidFill>
            </a:endParaRPr>
          </a:p>
          <a:p>
            <a:r>
              <a:rPr lang="en-US" dirty="0">
                <a:solidFill>
                  <a:srgbClr val="C00000"/>
                </a:solidFill>
              </a:rPr>
              <a:t>Seek the good of others over yourself harmful to you? </a:t>
            </a:r>
          </a:p>
          <a:p>
            <a:pPr lvl="1"/>
            <a:r>
              <a:rPr lang="en-US" dirty="0">
                <a:solidFill>
                  <a:srgbClr val="C00000"/>
                </a:solidFill>
              </a:rPr>
              <a:t>Thus, not glorifying to God</a:t>
            </a:r>
            <a:endParaRPr lang="en-US" sz="2800" dirty="0">
              <a:solidFill>
                <a:srgbClr val="C00000"/>
              </a:solidFill>
            </a:endParaRPr>
          </a:p>
          <a:p>
            <a:pPr lvl="1"/>
            <a:endParaRPr lang="en-US" dirty="0"/>
          </a:p>
          <a:p>
            <a:endParaRPr lang="en-US" dirty="0"/>
          </a:p>
        </p:txBody>
      </p:sp>
    </p:spTree>
    <p:extLst>
      <p:ext uri="{BB962C8B-B14F-4D97-AF65-F5344CB8AC3E}">
        <p14:creationId xmlns:p14="http://schemas.microsoft.com/office/powerpoint/2010/main" val="151775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863E7-5516-4A8B-161F-55E5DE21E666}"/>
              </a:ext>
            </a:extLst>
          </p:cNvPr>
          <p:cNvSpPr>
            <a:spLocks noGrp="1"/>
          </p:cNvSpPr>
          <p:nvPr>
            <p:ph type="title"/>
          </p:nvPr>
        </p:nvSpPr>
        <p:spPr/>
        <p:txBody>
          <a:bodyPr/>
          <a:lstStyle/>
          <a:p>
            <a:r>
              <a:rPr lang="en-US" dirty="0"/>
              <a:t>Glorify God, Benefit Others</a:t>
            </a:r>
          </a:p>
        </p:txBody>
      </p:sp>
      <p:sp>
        <p:nvSpPr>
          <p:cNvPr id="3" name="Content Placeholder 2">
            <a:extLst>
              <a:ext uri="{FF2B5EF4-FFF2-40B4-BE49-F238E27FC236}">
                <a16:creationId xmlns:a16="http://schemas.microsoft.com/office/drawing/2014/main" id="{38CA5104-3A2F-066E-B7DE-B6EDACE01778}"/>
              </a:ext>
            </a:extLst>
          </p:cNvPr>
          <p:cNvSpPr>
            <a:spLocks noGrp="1"/>
          </p:cNvSpPr>
          <p:nvPr>
            <p:ph idx="1"/>
          </p:nvPr>
        </p:nvSpPr>
        <p:spPr/>
        <p:txBody>
          <a:bodyPr/>
          <a:lstStyle/>
          <a:p>
            <a:r>
              <a:rPr lang="en-US" dirty="0"/>
              <a:t>Paul said, “</a:t>
            </a:r>
            <a:r>
              <a:rPr lang="en-US" i="1" dirty="0"/>
              <a:t>I try to please everybody in every way.</a:t>
            </a:r>
            <a:r>
              <a:rPr lang="en-US" dirty="0"/>
              <a:t>”  So was he just a people pleaser, a politician?</a:t>
            </a:r>
          </a:p>
          <a:p>
            <a:r>
              <a:rPr lang="en-US" dirty="0"/>
              <a:t>As believers, whom are we trying to influence? </a:t>
            </a:r>
          </a:p>
          <a:p>
            <a:r>
              <a:rPr lang="en-US" dirty="0"/>
              <a:t>How can we know whether something we’re considering will bring God glory?</a:t>
            </a:r>
          </a:p>
          <a:p>
            <a:r>
              <a:rPr lang="en-US" dirty="0"/>
              <a:t>So what would be the right way to please people?</a:t>
            </a:r>
          </a:p>
          <a:p>
            <a:endParaRPr lang="en-US" dirty="0"/>
          </a:p>
        </p:txBody>
      </p:sp>
    </p:spTree>
    <p:extLst>
      <p:ext uri="{BB962C8B-B14F-4D97-AF65-F5344CB8AC3E}">
        <p14:creationId xmlns:p14="http://schemas.microsoft.com/office/powerpoint/2010/main" val="2396601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969696"/>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EEEA6-350A-7379-5FEC-22EB1A349C6C}"/>
              </a:ext>
            </a:extLst>
          </p:cNvPr>
          <p:cNvSpPr>
            <a:spLocks noGrp="1"/>
          </p:cNvSpPr>
          <p:nvPr>
            <p:ph type="title"/>
          </p:nvPr>
        </p:nvSpPr>
        <p:spPr/>
        <p:txBody>
          <a:bodyPr/>
          <a:lstStyle/>
          <a:p>
            <a:r>
              <a:rPr lang="en-US" dirty="0"/>
              <a:t>Application</a:t>
            </a:r>
          </a:p>
        </p:txBody>
      </p:sp>
      <p:sp>
        <p:nvSpPr>
          <p:cNvPr id="3" name="Content Placeholder 2">
            <a:extLst>
              <a:ext uri="{FF2B5EF4-FFF2-40B4-BE49-F238E27FC236}">
                <a16:creationId xmlns:a16="http://schemas.microsoft.com/office/drawing/2014/main" id="{57121849-ED8E-9F05-0FDD-5F0F35D45A31}"/>
              </a:ext>
            </a:extLst>
          </p:cNvPr>
          <p:cNvSpPr>
            <a:spLocks noGrp="1"/>
          </p:cNvSpPr>
          <p:nvPr>
            <p:ph idx="1"/>
          </p:nvPr>
        </p:nvSpPr>
        <p:spPr/>
        <p:txBody>
          <a:bodyPr/>
          <a:lstStyle/>
          <a:p>
            <a:r>
              <a:rPr lang="en-US" dirty="0"/>
              <a:t>Examine. </a:t>
            </a:r>
          </a:p>
          <a:p>
            <a:pPr lvl="1"/>
            <a:r>
              <a:rPr lang="en-US" sz="3600" dirty="0"/>
              <a:t>Evaluate your views on church, politics, and other areas where you hold strong beliefs and opinions. </a:t>
            </a:r>
          </a:p>
          <a:p>
            <a:pPr lvl="1"/>
            <a:r>
              <a:rPr lang="en-US" sz="3600" dirty="0"/>
              <a:t>If you identify areas where you are “pushy” or insistent on your rights or views, seek God’s forgiveness.</a:t>
            </a:r>
          </a:p>
          <a:p>
            <a:endParaRPr lang="en-US" dirty="0"/>
          </a:p>
        </p:txBody>
      </p:sp>
    </p:spTree>
    <p:extLst>
      <p:ext uri="{BB962C8B-B14F-4D97-AF65-F5344CB8AC3E}">
        <p14:creationId xmlns:p14="http://schemas.microsoft.com/office/powerpoint/2010/main" val="2116780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BC51C-5010-97AF-C80D-B13CCEDE55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98D502-335B-1087-BDA2-25BE37EFD587}"/>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17B66707-6219-5A42-AED1-2DE67D92FC64}"/>
              </a:ext>
            </a:extLst>
          </p:cNvPr>
          <p:cNvSpPr>
            <a:spLocks noGrp="1"/>
          </p:cNvSpPr>
          <p:nvPr>
            <p:ph idx="1"/>
          </p:nvPr>
        </p:nvSpPr>
        <p:spPr>
          <a:xfrm>
            <a:off x="838200" y="2233913"/>
            <a:ext cx="10515600" cy="3943049"/>
          </a:xfrm>
        </p:spPr>
        <p:txBody>
          <a:bodyPr/>
          <a:lstStyle/>
          <a:p>
            <a:r>
              <a:rPr lang="en-US" dirty="0"/>
              <a:t>Glorify. </a:t>
            </a:r>
          </a:p>
          <a:p>
            <a:pPr lvl="1"/>
            <a:r>
              <a:rPr lang="en-US" sz="3600" dirty="0"/>
              <a:t>Live your life on mission, </a:t>
            </a:r>
          </a:p>
          <a:p>
            <a:pPr lvl="1"/>
            <a:r>
              <a:rPr lang="en-US" sz="3600" dirty="0"/>
              <a:t>Living in such a way that you are intentional in giving God the glory in all aspects of your life.</a:t>
            </a:r>
          </a:p>
          <a:p>
            <a:endParaRPr lang="en-US" dirty="0"/>
          </a:p>
        </p:txBody>
      </p:sp>
    </p:spTree>
    <p:extLst>
      <p:ext uri="{BB962C8B-B14F-4D97-AF65-F5344CB8AC3E}">
        <p14:creationId xmlns:p14="http://schemas.microsoft.com/office/powerpoint/2010/main" val="3811705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91D23-7C09-9EC2-3D77-DFB6D7A2C48C}"/>
              </a:ext>
            </a:extLst>
          </p:cNvPr>
          <p:cNvSpPr>
            <a:spLocks noGrp="1"/>
          </p:cNvSpPr>
          <p:nvPr>
            <p:ph type="title"/>
          </p:nvPr>
        </p:nvSpPr>
        <p:spPr/>
        <p:txBody>
          <a:bodyPr/>
          <a:lstStyle/>
          <a:p>
            <a:r>
              <a:rPr lang="en-US" dirty="0"/>
              <a:t>Introduction Video</a:t>
            </a:r>
          </a:p>
        </p:txBody>
      </p:sp>
      <p:grpSp>
        <p:nvGrpSpPr>
          <p:cNvPr id="7" name="Group 6">
            <a:extLst>
              <a:ext uri="{FF2B5EF4-FFF2-40B4-BE49-F238E27FC236}">
                <a16:creationId xmlns:a16="http://schemas.microsoft.com/office/drawing/2014/main" id="{6924DEB5-4E29-4F10-4D55-4BD4035B68E5}"/>
              </a:ext>
            </a:extLst>
          </p:cNvPr>
          <p:cNvGrpSpPr/>
          <p:nvPr/>
        </p:nvGrpSpPr>
        <p:grpSpPr>
          <a:xfrm>
            <a:off x="2849598" y="1690688"/>
            <a:ext cx="6492803" cy="4161682"/>
            <a:chOff x="2849598" y="1690688"/>
            <a:chExt cx="6492803" cy="4161682"/>
          </a:xfrm>
        </p:grpSpPr>
        <p:pic>
          <p:nvPicPr>
            <p:cNvPr id="4" name="Picture 3">
              <a:extLst>
                <a:ext uri="{FF2B5EF4-FFF2-40B4-BE49-F238E27FC236}">
                  <a16:creationId xmlns:a16="http://schemas.microsoft.com/office/drawing/2014/main" id="{39F7F3B9-A525-7F81-B336-DBEC44440A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857" y="1843285"/>
              <a:ext cx="5714286" cy="3171429"/>
            </a:xfrm>
            <a:prstGeom prst="rect">
              <a:avLst/>
            </a:prstGeom>
          </p:spPr>
        </p:pic>
        <p:pic>
          <p:nvPicPr>
            <p:cNvPr id="6" name="Picture 5">
              <a:hlinkClick r:id="rId3"/>
              <a:extLst>
                <a:ext uri="{FF2B5EF4-FFF2-40B4-BE49-F238E27FC236}">
                  <a16:creationId xmlns:a16="http://schemas.microsoft.com/office/drawing/2014/main" id="{D1B6CBE4-BBE5-BC0A-006A-13E838609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9598" y="1690688"/>
              <a:ext cx="6492803" cy="4161682"/>
            </a:xfrm>
            <a:prstGeom prst="rect">
              <a:avLst/>
            </a:prstGeom>
          </p:spPr>
        </p:pic>
      </p:grpSp>
      <p:sp>
        <p:nvSpPr>
          <p:cNvPr id="8" name="TextBox 7">
            <a:extLst>
              <a:ext uri="{FF2B5EF4-FFF2-40B4-BE49-F238E27FC236}">
                <a16:creationId xmlns:a16="http://schemas.microsoft.com/office/drawing/2014/main" id="{2E5C0DB3-C3B4-D0E4-6B82-268F85AD130C}"/>
              </a:ext>
            </a:extLst>
          </p:cNvPr>
          <p:cNvSpPr txBox="1"/>
          <p:nvPr/>
        </p:nvSpPr>
        <p:spPr>
          <a:xfrm>
            <a:off x="4738255" y="5852370"/>
            <a:ext cx="2838202" cy="523220"/>
          </a:xfrm>
          <a:prstGeom prst="rect">
            <a:avLst/>
          </a:prstGeom>
          <a:noFill/>
        </p:spPr>
        <p:txBody>
          <a:bodyPr wrap="square" rtlCol="0">
            <a:spAutoFit/>
          </a:bodyPr>
          <a:lstStyle/>
          <a:p>
            <a:pPr algn="ctr"/>
            <a:r>
              <a:rPr lang="en-US" sz="2800" dirty="0">
                <a:hlinkClick r:id="rId3"/>
              </a:rPr>
              <a:t>View Video</a:t>
            </a:r>
            <a:endParaRPr lang="en-US" sz="2800" dirty="0"/>
          </a:p>
        </p:txBody>
      </p:sp>
    </p:spTree>
    <p:extLst>
      <p:ext uri="{BB962C8B-B14F-4D97-AF65-F5344CB8AC3E}">
        <p14:creationId xmlns:p14="http://schemas.microsoft.com/office/powerpoint/2010/main" val="2747990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D0F2C-B8E4-6C17-DBF6-3084ECEB19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D88FEF-5590-4414-CAA0-E6F0110FEF8A}"/>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090481A9-7634-8D95-0CFC-114359215371}"/>
              </a:ext>
            </a:extLst>
          </p:cNvPr>
          <p:cNvSpPr>
            <a:spLocks noGrp="1"/>
          </p:cNvSpPr>
          <p:nvPr>
            <p:ph idx="1"/>
          </p:nvPr>
        </p:nvSpPr>
        <p:spPr/>
        <p:txBody>
          <a:bodyPr/>
          <a:lstStyle/>
          <a:p>
            <a:r>
              <a:rPr lang="en-US" dirty="0"/>
              <a:t>Engage. </a:t>
            </a:r>
          </a:p>
          <a:p>
            <a:pPr lvl="1"/>
            <a:r>
              <a:rPr lang="en-US" sz="3600" dirty="0"/>
              <a:t>Connect with your neighbor or coworker, engaging him or her in a spiritual conversation. </a:t>
            </a:r>
          </a:p>
          <a:p>
            <a:pPr lvl="1"/>
            <a:r>
              <a:rPr lang="en-US" sz="3600" dirty="0"/>
              <a:t>Invite the person to have coffee or lunch. </a:t>
            </a:r>
          </a:p>
          <a:p>
            <a:pPr lvl="1"/>
            <a:r>
              <a:rPr lang="en-US" sz="3600" dirty="0"/>
              <a:t>Steward the relationship in such a way that you can paint an accurate picture of Jesus. </a:t>
            </a:r>
          </a:p>
          <a:p>
            <a:endParaRPr lang="en-US" dirty="0"/>
          </a:p>
        </p:txBody>
      </p:sp>
    </p:spTree>
    <p:extLst>
      <p:ext uri="{BB962C8B-B14F-4D97-AF65-F5344CB8AC3E}">
        <p14:creationId xmlns:p14="http://schemas.microsoft.com/office/powerpoint/2010/main" val="4090256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E3554-0D58-4C2A-75EF-FCCCDDCB942A}"/>
              </a:ext>
            </a:extLst>
          </p:cNvPr>
          <p:cNvSpPr>
            <a:spLocks noGrp="1"/>
          </p:cNvSpPr>
          <p:nvPr>
            <p:ph type="title"/>
          </p:nvPr>
        </p:nvSpPr>
        <p:spPr/>
        <p:txBody>
          <a:bodyPr/>
          <a:lstStyle/>
          <a:p>
            <a:r>
              <a:rPr lang="en-US" dirty="0"/>
              <a:t>Family Activities</a:t>
            </a:r>
          </a:p>
        </p:txBody>
      </p:sp>
      <p:pic>
        <p:nvPicPr>
          <p:cNvPr id="4" name="Picture 3">
            <a:extLst>
              <a:ext uri="{FF2B5EF4-FFF2-40B4-BE49-F238E27FC236}">
                <a16:creationId xmlns:a16="http://schemas.microsoft.com/office/drawing/2014/main" id="{7241287B-1EE0-3BA8-D8F4-1C9088334D5C}"/>
              </a:ext>
            </a:extLst>
          </p:cNvPr>
          <p:cNvPicPr>
            <a:picLocks noChangeAspect="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21510" y="1565476"/>
            <a:ext cx="4051996" cy="4322881"/>
          </a:xfrm>
          <a:prstGeom prst="rect">
            <a:avLst/>
          </a:prstGeom>
          <a:ln>
            <a:noFill/>
          </a:ln>
          <a:effectLst>
            <a:outerShdw blurRad="292100" dist="139700" dir="2700000" algn="tl" rotWithShape="0">
              <a:srgbClr val="333333">
                <a:alpha val="65000"/>
              </a:srgbClr>
            </a:outerShdw>
          </a:effectLst>
          <a:scene3d>
            <a:camera prst="perspectiveContrastingRightFacing"/>
            <a:lightRig rig="threePt" dir="t"/>
          </a:scene3d>
        </p:spPr>
      </p:pic>
      <p:pic>
        <p:nvPicPr>
          <p:cNvPr id="6" name="Picture 5">
            <a:extLst>
              <a:ext uri="{FF2B5EF4-FFF2-40B4-BE49-F238E27FC236}">
                <a16:creationId xmlns:a16="http://schemas.microsoft.com/office/drawing/2014/main" id="{F9D5B9C2-0875-D4E5-1AC3-E9857A40CD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451677" y="1882983"/>
            <a:ext cx="3428216" cy="3756949"/>
          </a:xfrm>
          <a:prstGeom prst="rect">
            <a:avLst/>
          </a:prstGeom>
          <a:ln>
            <a:noFill/>
          </a:ln>
          <a:effectLst>
            <a:outerShdw blurRad="292100" dist="139700" dir="2700000" algn="tl" rotWithShape="0">
              <a:srgbClr val="333333">
                <a:alpha val="65000"/>
              </a:srgbClr>
            </a:outerShdw>
          </a:effectLst>
        </p:spPr>
      </p:pic>
      <p:sp>
        <p:nvSpPr>
          <p:cNvPr id="7" name="Speech Bubble: Rectangle with Corners Rounded 6">
            <a:extLst>
              <a:ext uri="{FF2B5EF4-FFF2-40B4-BE49-F238E27FC236}">
                <a16:creationId xmlns:a16="http://schemas.microsoft.com/office/drawing/2014/main" id="{0B8AE26D-C360-B1BF-FC04-C1F32D62208A}"/>
              </a:ext>
            </a:extLst>
          </p:cNvPr>
          <p:cNvSpPr/>
          <p:nvPr/>
        </p:nvSpPr>
        <p:spPr>
          <a:xfrm>
            <a:off x="3815004" y="1565476"/>
            <a:ext cx="1636673" cy="1952173"/>
          </a:xfrm>
          <a:prstGeom prst="wedgeRoundRectCallout">
            <a:avLst>
              <a:gd name="adj1" fmla="val 80891"/>
              <a:gd name="adj2" fmla="val 27572"/>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latin typeface="Comic Sans MS" panose="030F0702030302020204" pitchFamily="66" charset="0"/>
              </a:rPr>
              <a:t>I bet we need to unscramble these words, Rocky.</a:t>
            </a:r>
          </a:p>
        </p:txBody>
      </p:sp>
      <p:sp>
        <p:nvSpPr>
          <p:cNvPr id="9" name="Speech Bubble: Rectangle with Corners Rounded 8">
            <a:extLst>
              <a:ext uri="{FF2B5EF4-FFF2-40B4-BE49-F238E27FC236}">
                <a16:creationId xmlns:a16="http://schemas.microsoft.com/office/drawing/2014/main" id="{69239343-8C9E-D5B9-7D99-64193DE870D5}"/>
              </a:ext>
            </a:extLst>
          </p:cNvPr>
          <p:cNvSpPr/>
          <p:nvPr/>
        </p:nvSpPr>
        <p:spPr>
          <a:xfrm>
            <a:off x="8428481" y="1628082"/>
            <a:ext cx="3597615" cy="1889567"/>
          </a:xfrm>
          <a:prstGeom prst="wedgeRoundRectCallout">
            <a:avLst>
              <a:gd name="adj1" fmla="val -53374"/>
              <a:gd name="adj2" fmla="val 80100"/>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latin typeface="Comic Sans MS" panose="030F0702030302020204" pitchFamily="66" charset="0"/>
              </a:rPr>
              <a:t>Right, Bullwinkle.  Then use the numbers to decode the message.  And tell that other class the color page is at </a:t>
            </a:r>
            <a:r>
              <a:rPr lang="en-US" dirty="0">
                <a:latin typeface="Comic Sans MS" panose="030F0702030302020204" pitchFamily="66" charset="0"/>
                <a:hlinkClick r:id="rId4"/>
              </a:rPr>
              <a:t>https://tinyurl.com/yc47upjs</a:t>
            </a:r>
            <a:r>
              <a:rPr lang="en-US" dirty="0">
                <a:latin typeface="Comic Sans MS" panose="030F0702030302020204" pitchFamily="66" charset="0"/>
              </a:rPr>
              <a:t>  </a:t>
            </a:r>
          </a:p>
        </p:txBody>
      </p:sp>
    </p:spTree>
    <p:extLst>
      <p:ext uri="{BB962C8B-B14F-4D97-AF65-F5344CB8AC3E}">
        <p14:creationId xmlns:p14="http://schemas.microsoft.com/office/powerpoint/2010/main" val="1309453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3000" b="-83000"/>
          </a:stretch>
        </a:blipFill>
        <a:effectLst/>
      </p:bgPr>
    </p:bg>
    <p:spTree>
      <p:nvGrpSpPr>
        <p:cNvPr id="1" name="">
          <a:extLst>
            <a:ext uri="{FF2B5EF4-FFF2-40B4-BE49-F238E27FC236}">
              <a16:creationId xmlns:a16="http://schemas.microsoft.com/office/drawing/2014/main" id="{10B5B47F-8F4C-2F64-9246-7E64CBEFA7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E78F26-B9C3-EC75-492E-DC26D484721A}"/>
              </a:ext>
            </a:extLst>
          </p:cNvPr>
          <p:cNvSpPr>
            <a:spLocks noGrp="1"/>
          </p:cNvSpPr>
          <p:nvPr>
            <p:ph type="ctrTitle"/>
          </p:nvPr>
        </p:nvSpPr>
        <p:spPr/>
        <p:txBody>
          <a:bodyPr/>
          <a:lstStyle/>
          <a:p>
            <a:r>
              <a:rPr lang="en-US" dirty="0"/>
              <a:t>An Outward Focus</a:t>
            </a:r>
          </a:p>
        </p:txBody>
      </p:sp>
      <p:sp>
        <p:nvSpPr>
          <p:cNvPr id="3" name="Subtitle 2">
            <a:extLst>
              <a:ext uri="{FF2B5EF4-FFF2-40B4-BE49-F238E27FC236}">
                <a16:creationId xmlns:a16="http://schemas.microsoft.com/office/drawing/2014/main" id="{63962CAC-8BF1-3A81-3E85-242FCFDF6742}"/>
              </a:ext>
            </a:extLst>
          </p:cNvPr>
          <p:cNvSpPr>
            <a:spLocks noGrp="1"/>
          </p:cNvSpPr>
          <p:nvPr>
            <p:ph type="subTitle" idx="1"/>
          </p:nvPr>
        </p:nvSpPr>
        <p:spPr>
          <a:xfrm>
            <a:off x="1524000" y="3954482"/>
            <a:ext cx="9144000" cy="1303317"/>
          </a:xfrm>
        </p:spPr>
        <p:txBody>
          <a:bodyPr/>
          <a:lstStyle/>
          <a:p>
            <a:r>
              <a:rPr lang="en-US" dirty="0"/>
              <a:t>August 16</a:t>
            </a:r>
          </a:p>
        </p:txBody>
      </p:sp>
    </p:spTree>
    <p:extLst>
      <p:ext uri="{BB962C8B-B14F-4D97-AF65-F5344CB8AC3E}">
        <p14:creationId xmlns:p14="http://schemas.microsoft.com/office/powerpoint/2010/main" val="3310551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D6F608-83CA-F340-2779-03400D13AF10}"/>
              </a:ext>
            </a:extLst>
          </p:cNvPr>
          <p:cNvSpPr>
            <a:spLocks noGrp="1"/>
          </p:cNvSpPr>
          <p:nvPr>
            <p:ph type="title"/>
          </p:nvPr>
        </p:nvSpPr>
        <p:spPr/>
        <p:txBody>
          <a:bodyPr/>
          <a:lstStyle/>
          <a:p>
            <a:r>
              <a:rPr lang="en-US" dirty="0"/>
              <a:t>Proud to say it …</a:t>
            </a:r>
          </a:p>
        </p:txBody>
      </p:sp>
      <p:sp>
        <p:nvSpPr>
          <p:cNvPr id="5" name="Content Placeholder 4">
            <a:extLst>
              <a:ext uri="{FF2B5EF4-FFF2-40B4-BE49-F238E27FC236}">
                <a16:creationId xmlns:a16="http://schemas.microsoft.com/office/drawing/2014/main" id="{059923EC-41D7-E5E9-1E92-3B936AA4B992}"/>
              </a:ext>
            </a:extLst>
          </p:cNvPr>
          <p:cNvSpPr>
            <a:spLocks noGrp="1"/>
          </p:cNvSpPr>
          <p:nvPr>
            <p:ph idx="1"/>
          </p:nvPr>
        </p:nvSpPr>
        <p:spPr/>
        <p:txBody>
          <a:bodyPr/>
          <a:lstStyle/>
          <a:p>
            <a:r>
              <a:rPr lang="en-US" dirty="0"/>
              <a:t>What are some rights or freedoms as a citizen of the country you call home?</a:t>
            </a:r>
          </a:p>
          <a:p>
            <a:endParaRPr lang="en-US" dirty="0"/>
          </a:p>
        </p:txBody>
      </p:sp>
      <p:pic>
        <p:nvPicPr>
          <p:cNvPr id="6" name="Picture 5" descr="Person speaking">
            <a:extLst>
              <a:ext uri="{FF2B5EF4-FFF2-40B4-BE49-F238E27FC236}">
                <a16:creationId xmlns:a16="http://schemas.microsoft.com/office/drawing/2014/main" id="{187315A8-881E-61FF-3BA0-A17EFD059643}"/>
              </a:ext>
            </a:extLst>
          </p:cNvPr>
          <p:cNvPicPr>
            <a:picLocks noChangeAspect="1"/>
          </p:cNvPicPr>
          <p:nvPr/>
        </p:nvPicPr>
        <p:blipFill>
          <a:blip r:embed="rId2"/>
          <a:stretch>
            <a:fillRect/>
          </a:stretch>
        </p:blipFill>
        <p:spPr>
          <a:xfrm>
            <a:off x="8798025" y="2980166"/>
            <a:ext cx="1919127" cy="3010395"/>
          </a:xfrm>
          <a:prstGeom prst="rect">
            <a:avLst/>
          </a:prstGeom>
        </p:spPr>
      </p:pic>
      <p:pic>
        <p:nvPicPr>
          <p:cNvPr id="7" name="Picture 6" descr="Newspaper">
            <a:extLst>
              <a:ext uri="{FF2B5EF4-FFF2-40B4-BE49-F238E27FC236}">
                <a16:creationId xmlns:a16="http://schemas.microsoft.com/office/drawing/2014/main" id="{6702B817-3C08-BF88-7FD7-11239A08D86C}"/>
              </a:ext>
            </a:extLst>
          </p:cNvPr>
          <p:cNvPicPr>
            <a:picLocks noChangeAspect="1"/>
          </p:cNvPicPr>
          <p:nvPr/>
        </p:nvPicPr>
        <p:blipFill>
          <a:blip r:embed="rId3"/>
          <a:stretch>
            <a:fillRect/>
          </a:stretch>
        </p:blipFill>
        <p:spPr>
          <a:xfrm>
            <a:off x="7079207" y="4422631"/>
            <a:ext cx="2164339" cy="1661131"/>
          </a:xfrm>
          <a:prstGeom prst="rect">
            <a:avLst/>
          </a:prstGeom>
        </p:spPr>
      </p:pic>
      <p:pic>
        <p:nvPicPr>
          <p:cNvPr id="8" name="Picture 7" descr="Election day">
            <a:extLst>
              <a:ext uri="{FF2B5EF4-FFF2-40B4-BE49-F238E27FC236}">
                <a16:creationId xmlns:a16="http://schemas.microsoft.com/office/drawing/2014/main" id="{72E75BE2-D669-BA65-B7B7-3B38517CC5D4}"/>
              </a:ext>
            </a:extLst>
          </p:cNvPr>
          <p:cNvPicPr>
            <a:picLocks noChangeAspect="1"/>
          </p:cNvPicPr>
          <p:nvPr/>
        </p:nvPicPr>
        <p:blipFill>
          <a:blip r:embed="rId4"/>
          <a:stretch>
            <a:fillRect/>
          </a:stretch>
        </p:blipFill>
        <p:spPr>
          <a:xfrm>
            <a:off x="4603870" y="3560453"/>
            <a:ext cx="2003461" cy="2484913"/>
          </a:xfrm>
          <a:prstGeom prst="rect">
            <a:avLst/>
          </a:prstGeom>
        </p:spPr>
      </p:pic>
      <p:pic>
        <p:nvPicPr>
          <p:cNvPr id="9" name="Picture 8" descr="Church">
            <a:extLst>
              <a:ext uri="{FF2B5EF4-FFF2-40B4-BE49-F238E27FC236}">
                <a16:creationId xmlns:a16="http://schemas.microsoft.com/office/drawing/2014/main" id="{E0231783-A46B-4FCC-B27E-C0D8F59827B2}"/>
              </a:ext>
            </a:extLst>
          </p:cNvPr>
          <p:cNvPicPr>
            <a:picLocks noChangeAspect="1"/>
          </p:cNvPicPr>
          <p:nvPr/>
        </p:nvPicPr>
        <p:blipFill>
          <a:blip r:embed="rId5"/>
          <a:stretch>
            <a:fillRect/>
          </a:stretch>
        </p:blipFill>
        <p:spPr>
          <a:xfrm>
            <a:off x="1073995" y="2776413"/>
            <a:ext cx="2893227" cy="3292435"/>
          </a:xfrm>
          <a:prstGeom prst="rect">
            <a:avLst/>
          </a:prstGeom>
        </p:spPr>
      </p:pic>
    </p:spTree>
    <p:extLst>
      <p:ext uri="{BB962C8B-B14F-4D97-AF65-F5344CB8AC3E}">
        <p14:creationId xmlns:p14="http://schemas.microsoft.com/office/powerpoint/2010/main" val="3522748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4E13F-E828-2DA0-6447-707F2523686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EF28517-12C5-C4AD-7E60-F2765063768A}"/>
              </a:ext>
            </a:extLst>
          </p:cNvPr>
          <p:cNvSpPr>
            <a:spLocks noGrp="1"/>
          </p:cNvSpPr>
          <p:nvPr>
            <p:ph type="title"/>
          </p:nvPr>
        </p:nvSpPr>
        <p:spPr/>
        <p:txBody>
          <a:bodyPr/>
          <a:lstStyle/>
          <a:p>
            <a:r>
              <a:rPr lang="en-US" dirty="0"/>
              <a:t>Proud to say it …</a:t>
            </a:r>
          </a:p>
        </p:txBody>
      </p:sp>
      <p:sp>
        <p:nvSpPr>
          <p:cNvPr id="5" name="Content Placeholder 4">
            <a:extLst>
              <a:ext uri="{FF2B5EF4-FFF2-40B4-BE49-F238E27FC236}">
                <a16:creationId xmlns:a16="http://schemas.microsoft.com/office/drawing/2014/main" id="{389395DD-6585-DCA3-9818-97693CE6E92E}"/>
              </a:ext>
            </a:extLst>
          </p:cNvPr>
          <p:cNvSpPr>
            <a:spLocks noGrp="1"/>
          </p:cNvSpPr>
          <p:nvPr>
            <p:ph idx="1"/>
          </p:nvPr>
        </p:nvSpPr>
        <p:spPr/>
        <p:txBody>
          <a:bodyPr/>
          <a:lstStyle/>
          <a:p>
            <a:r>
              <a:rPr lang="en-US" dirty="0">
                <a:solidFill>
                  <a:schemeClr val="bg2">
                    <a:lumMod val="75000"/>
                  </a:schemeClr>
                </a:solidFill>
              </a:rPr>
              <a:t>What are some rights or freedoms as a citizen of the country you call home?</a:t>
            </a:r>
          </a:p>
          <a:p>
            <a:r>
              <a:rPr lang="en-US" dirty="0"/>
              <a:t>Which of these rights (if any) would  you be willing to give up if you believed that exercising it might harm someone else?</a:t>
            </a:r>
          </a:p>
          <a:p>
            <a:endParaRPr lang="en-US" dirty="0"/>
          </a:p>
        </p:txBody>
      </p:sp>
    </p:spTree>
    <p:extLst>
      <p:ext uri="{BB962C8B-B14F-4D97-AF65-F5344CB8AC3E}">
        <p14:creationId xmlns:p14="http://schemas.microsoft.com/office/powerpoint/2010/main" val="3713866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BF886-2159-1B25-D546-E9D876DA8643}"/>
              </a:ext>
            </a:extLst>
          </p:cNvPr>
          <p:cNvSpPr>
            <a:spLocks noGrp="1"/>
          </p:cNvSpPr>
          <p:nvPr>
            <p:ph type="title"/>
          </p:nvPr>
        </p:nvSpPr>
        <p:spPr/>
        <p:txBody>
          <a:bodyPr/>
          <a:lstStyle/>
          <a:p>
            <a:r>
              <a:rPr lang="en-US" dirty="0"/>
              <a:t>Proud to say it …</a:t>
            </a:r>
          </a:p>
        </p:txBody>
      </p:sp>
      <p:sp>
        <p:nvSpPr>
          <p:cNvPr id="3" name="Content Placeholder 2">
            <a:extLst>
              <a:ext uri="{FF2B5EF4-FFF2-40B4-BE49-F238E27FC236}">
                <a16:creationId xmlns:a16="http://schemas.microsoft.com/office/drawing/2014/main" id="{9D4B9571-D76F-1515-A7A3-EFED4E9CA3C3}"/>
              </a:ext>
            </a:extLst>
          </p:cNvPr>
          <p:cNvSpPr>
            <a:spLocks noGrp="1"/>
          </p:cNvSpPr>
          <p:nvPr>
            <p:ph idx="1"/>
          </p:nvPr>
        </p:nvSpPr>
        <p:spPr>
          <a:xfrm>
            <a:off x="838200" y="1995055"/>
            <a:ext cx="10515600" cy="4181908"/>
          </a:xfrm>
        </p:spPr>
        <p:txBody>
          <a:bodyPr/>
          <a:lstStyle/>
          <a:p>
            <a:r>
              <a:rPr lang="en-US" dirty="0">
                <a:solidFill>
                  <a:srgbClr val="C00000"/>
                </a:solidFill>
              </a:rPr>
              <a:t>Personal freedom is a big deal in our culture</a:t>
            </a:r>
          </a:p>
          <a:p>
            <a:pPr lvl="1"/>
            <a:r>
              <a:rPr lang="en-US" sz="3600" dirty="0">
                <a:solidFill>
                  <a:srgbClr val="C00000"/>
                </a:solidFill>
              </a:rPr>
              <a:t>Today we  consider what we have the right to do</a:t>
            </a:r>
          </a:p>
          <a:p>
            <a:pPr lvl="1"/>
            <a:r>
              <a:rPr lang="en-US" sz="3600" dirty="0">
                <a:solidFill>
                  <a:srgbClr val="C00000"/>
                </a:solidFill>
              </a:rPr>
              <a:t>AND how our actions in doing these things will impact others</a:t>
            </a:r>
          </a:p>
          <a:p>
            <a:pPr lvl="1"/>
            <a:r>
              <a:rPr lang="en-US" sz="3600" dirty="0">
                <a:solidFill>
                  <a:srgbClr val="C00000"/>
                </a:solidFill>
              </a:rPr>
              <a:t>Let your responsibility to others drive how you exercise your rights. </a:t>
            </a:r>
          </a:p>
        </p:txBody>
      </p:sp>
    </p:spTree>
    <p:extLst>
      <p:ext uri="{BB962C8B-B14F-4D97-AF65-F5344CB8AC3E}">
        <p14:creationId xmlns:p14="http://schemas.microsoft.com/office/powerpoint/2010/main" val="3200392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5A18F-275E-D5A9-AA1A-0D220AA1CD93}"/>
              </a:ext>
            </a:extLst>
          </p:cNvPr>
          <p:cNvSpPr>
            <a:spLocks noGrp="1"/>
          </p:cNvSpPr>
          <p:nvPr>
            <p:ph type="title"/>
          </p:nvPr>
        </p:nvSpPr>
        <p:spPr/>
        <p:txBody>
          <a:bodyPr/>
          <a:lstStyle/>
          <a:p>
            <a:pPr algn="l"/>
            <a:r>
              <a:rPr lang="en-US" dirty="0"/>
              <a:t>Listen for a qualifying statement.</a:t>
            </a:r>
          </a:p>
        </p:txBody>
      </p:sp>
      <p:sp>
        <p:nvSpPr>
          <p:cNvPr id="3" name="Content Placeholder 2">
            <a:extLst>
              <a:ext uri="{FF2B5EF4-FFF2-40B4-BE49-F238E27FC236}">
                <a16:creationId xmlns:a16="http://schemas.microsoft.com/office/drawing/2014/main" id="{5E237547-DC9F-C3CC-2404-DB7C0BC3E0EF}"/>
              </a:ext>
            </a:extLst>
          </p:cNvPr>
          <p:cNvSpPr>
            <a:spLocks noGrp="1"/>
          </p:cNvSpPr>
          <p:nvPr>
            <p:ph idx="1"/>
          </p:nvPr>
        </p:nvSpPr>
        <p:spPr>
          <a:xfrm>
            <a:off x="1820388" y="1966926"/>
            <a:ext cx="8551223" cy="4351338"/>
          </a:xfrm>
        </p:spPr>
        <p:txBody>
          <a:bodyPr/>
          <a:lstStyle/>
          <a:p>
            <a:pPr marL="0" indent="0" algn="ctr">
              <a:buNone/>
            </a:pPr>
            <a:r>
              <a:rPr lang="en-US" dirty="0"/>
              <a:t>1 Corinthians 10:23-34 (NIV)   "Everything is permissible"--but not everything is beneficial. "Everything is permissible"--but not everything is constructive. 24  Nobody should seek his own good, but the good of others. </a:t>
            </a:r>
          </a:p>
          <a:p>
            <a:pPr marL="0" indent="0" algn="ctr">
              <a:buNone/>
            </a:pPr>
            <a:endParaRPr lang="en-US" dirty="0"/>
          </a:p>
        </p:txBody>
      </p:sp>
      <p:pic>
        <p:nvPicPr>
          <p:cNvPr id="5" name="Picture 4">
            <a:extLst>
              <a:ext uri="{FF2B5EF4-FFF2-40B4-BE49-F238E27FC236}">
                <a16:creationId xmlns:a16="http://schemas.microsoft.com/office/drawing/2014/main" id="{9788D64D-7280-FE33-96A4-56BEDE6ECF13}"/>
              </a:ext>
            </a:extLst>
          </p:cNvPr>
          <p:cNvPicPr>
            <a:picLocks noChangeAspect="1"/>
          </p:cNvPicPr>
          <p:nvPr/>
        </p:nvPicPr>
        <p:blipFill>
          <a:blip r:embed="rId2"/>
          <a:stretch>
            <a:fillRect/>
          </a:stretch>
        </p:blipFill>
        <p:spPr>
          <a:xfrm>
            <a:off x="4830583" y="5455371"/>
            <a:ext cx="2276190" cy="27619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68835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21054-6B7F-0D6D-1C39-3492F989682C}"/>
              </a:ext>
            </a:extLst>
          </p:cNvPr>
          <p:cNvSpPr>
            <a:spLocks noGrp="1"/>
          </p:cNvSpPr>
          <p:nvPr>
            <p:ph type="title"/>
          </p:nvPr>
        </p:nvSpPr>
        <p:spPr/>
        <p:txBody>
          <a:bodyPr/>
          <a:lstStyle/>
          <a:p>
            <a:r>
              <a:rPr lang="en-US" dirty="0"/>
              <a:t>Beneficial to Others</a:t>
            </a:r>
          </a:p>
        </p:txBody>
      </p:sp>
      <p:sp>
        <p:nvSpPr>
          <p:cNvPr id="3" name="Content Placeholder 2">
            <a:extLst>
              <a:ext uri="{FF2B5EF4-FFF2-40B4-BE49-F238E27FC236}">
                <a16:creationId xmlns:a16="http://schemas.microsoft.com/office/drawing/2014/main" id="{FF42352B-DFCD-7BB8-6D2D-0F8FF6388E17}"/>
              </a:ext>
            </a:extLst>
          </p:cNvPr>
          <p:cNvSpPr>
            <a:spLocks noGrp="1"/>
          </p:cNvSpPr>
          <p:nvPr>
            <p:ph idx="1"/>
          </p:nvPr>
        </p:nvSpPr>
        <p:spPr/>
        <p:txBody>
          <a:bodyPr/>
          <a:lstStyle/>
          <a:p>
            <a:r>
              <a:rPr lang="en-US" dirty="0"/>
              <a:t>In what way is Paul’s opening statement in verse 23 true? </a:t>
            </a:r>
          </a:p>
          <a:p>
            <a:r>
              <a:rPr lang="en-US" dirty="0"/>
              <a:t>So, how did he qualify it? </a:t>
            </a:r>
          </a:p>
          <a:p>
            <a:r>
              <a:rPr lang="en-US" dirty="0"/>
              <a:t>Why might the statement need such qualifying or balance when applied to the life of a believer? </a:t>
            </a:r>
          </a:p>
          <a:p>
            <a:endParaRPr lang="en-US" dirty="0"/>
          </a:p>
        </p:txBody>
      </p:sp>
    </p:spTree>
    <p:extLst>
      <p:ext uri="{BB962C8B-B14F-4D97-AF65-F5344CB8AC3E}">
        <p14:creationId xmlns:p14="http://schemas.microsoft.com/office/powerpoint/2010/main" val="870691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77375-182A-089F-47A4-2857F9C42916}"/>
              </a:ext>
            </a:extLst>
          </p:cNvPr>
          <p:cNvSpPr>
            <a:spLocks noGrp="1"/>
          </p:cNvSpPr>
          <p:nvPr>
            <p:ph type="title"/>
          </p:nvPr>
        </p:nvSpPr>
        <p:spPr/>
        <p:txBody>
          <a:bodyPr/>
          <a:lstStyle/>
          <a:p>
            <a:r>
              <a:rPr lang="en-US" dirty="0"/>
              <a:t>Beneficial to Others</a:t>
            </a:r>
          </a:p>
        </p:txBody>
      </p:sp>
      <p:sp>
        <p:nvSpPr>
          <p:cNvPr id="3" name="Content Placeholder 2">
            <a:extLst>
              <a:ext uri="{FF2B5EF4-FFF2-40B4-BE49-F238E27FC236}">
                <a16:creationId xmlns:a16="http://schemas.microsoft.com/office/drawing/2014/main" id="{BAF66F7B-4102-2D2B-BE4F-BFFE75FCF4AA}"/>
              </a:ext>
            </a:extLst>
          </p:cNvPr>
          <p:cNvSpPr>
            <a:spLocks noGrp="1"/>
          </p:cNvSpPr>
          <p:nvPr>
            <p:ph idx="1"/>
          </p:nvPr>
        </p:nvSpPr>
        <p:spPr/>
        <p:txBody>
          <a:bodyPr/>
          <a:lstStyle/>
          <a:p>
            <a:r>
              <a:rPr lang="en-US" dirty="0"/>
              <a:t>When is it hard to seek the good of others over yourself in your daily life?</a:t>
            </a:r>
          </a:p>
          <a:p>
            <a:r>
              <a:rPr lang="en-US" dirty="0"/>
              <a:t>How does focus on the Kingdom of God change the way we see our rights?</a:t>
            </a:r>
          </a:p>
          <a:p>
            <a:endParaRPr lang="en-US" dirty="0"/>
          </a:p>
        </p:txBody>
      </p:sp>
    </p:spTree>
    <p:extLst>
      <p:ext uri="{BB962C8B-B14F-4D97-AF65-F5344CB8AC3E}">
        <p14:creationId xmlns:p14="http://schemas.microsoft.com/office/powerpoint/2010/main" val="1322650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AEDD2-0C4B-D608-B62A-69642E35D84E}"/>
              </a:ext>
            </a:extLst>
          </p:cNvPr>
          <p:cNvSpPr>
            <a:spLocks noGrp="1"/>
          </p:cNvSpPr>
          <p:nvPr>
            <p:ph type="title"/>
          </p:nvPr>
        </p:nvSpPr>
        <p:spPr/>
        <p:txBody>
          <a:bodyPr/>
          <a:lstStyle/>
          <a:p>
            <a:r>
              <a:rPr lang="en-US" dirty="0"/>
              <a:t>Beneficial to Others</a:t>
            </a:r>
          </a:p>
        </p:txBody>
      </p:sp>
      <p:sp>
        <p:nvSpPr>
          <p:cNvPr id="3" name="Content Placeholder 2">
            <a:extLst>
              <a:ext uri="{FF2B5EF4-FFF2-40B4-BE49-F238E27FC236}">
                <a16:creationId xmlns:a16="http://schemas.microsoft.com/office/drawing/2014/main" id="{27490F22-A49F-2D1C-995F-B1C29B2B56B7}"/>
              </a:ext>
            </a:extLst>
          </p:cNvPr>
          <p:cNvSpPr>
            <a:spLocks noGrp="1"/>
          </p:cNvSpPr>
          <p:nvPr>
            <p:ph idx="1"/>
          </p:nvPr>
        </p:nvSpPr>
        <p:spPr/>
        <p:txBody>
          <a:bodyPr/>
          <a:lstStyle/>
          <a:p>
            <a:r>
              <a:rPr lang="en-US" dirty="0"/>
              <a:t>How does Christian use of freedom contrast with our society’s idea of freedom?</a:t>
            </a:r>
          </a:p>
          <a:p>
            <a:endParaRPr lang="en-US" dirty="0"/>
          </a:p>
        </p:txBody>
      </p:sp>
      <p:graphicFrame>
        <p:nvGraphicFramePr>
          <p:cNvPr id="5" name="Table 4">
            <a:extLst>
              <a:ext uri="{FF2B5EF4-FFF2-40B4-BE49-F238E27FC236}">
                <a16:creationId xmlns:a16="http://schemas.microsoft.com/office/drawing/2014/main" id="{9389E3E2-5A13-E362-D634-0C759937E373}"/>
              </a:ext>
            </a:extLst>
          </p:cNvPr>
          <p:cNvGraphicFramePr>
            <a:graphicFrameLocks noGrp="1"/>
          </p:cNvGraphicFramePr>
          <p:nvPr>
            <p:extLst>
              <p:ext uri="{D42A27DB-BD31-4B8C-83A1-F6EECF244321}">
                <p14:modId xmlns:p14="http://schemas.microsoft.com/office/powerpoint/2010/main" val="3941105168"/>
              </p:ext>
            </p:extLst>
          </p:nvPr>
        </p:nvGraphicFramePr>
        <p:xfrm>
          <a:off x="1187048" y="3543889"/>
          <a:ext cx="10051970" cy="1645920"/>
        </p:xfrm>
        <a:graphic>
          <a:graphicData uri="http://schemas.openxmlformats.org/drawingml/2006/table">
            <a:tbl>
              <a:tblPr firstRow="1" bandRow="1">
                <a:tableStyleId>{5C22544A-7EE6-4342-B048-85BDC9FD1C3A}</a:tableStyleId>
              </a:tblPr>
              <a:tblGrid>
                <a:gridCol w="5025985">
                  <a:extLst>
                    <a:ext uri="{9D8B030D-6E8A-4147-A177-3AD203B41FA5}">
                      <a16:colId xmlns:a16="http://schemas.microsoft.com/office/drawing/2014/main" val="3271716023"/>
                    </a:ext>
                  </a:extLst>
                </a:gridCol>
                <a:gridCol w="5025985">
                  <a:extLst>
                    <a:ext uri="{9D8B030D-6E8A-4147-A177-3AD203B41FA5}">
                      <a16:colId xmlns:a16="http://schemas.microsoft.com/office/drawing/2014/main" val="3766133599"/>
                    </a:ext>
                  </a:extLst>
                </a:gridCol>
              </a:tblGrid>
              <a:tr h="370840">
                <a:tc>
                  <a:txBody>
                    <a:bodyPr/>
                    <a:lstStyle/>
                    <a:p>
                      <a:pPr algn="ctr"/>
                      <a:r>
                        <a:rPr lang="en-US" sz="2400" dirty="0"/>
                        <a:t>Society’s Concept of Freedom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a:t>The Believer’s Concept of Freedom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640901"/>
                  </a:ext>
                </a:extLst>
              </a:tr>
              <a:tr h="370840">
                <a:tc>
                  <a:txBody>
                    <a:bodyPr/>
                    <a:lstStyle/>
                    <a:p>
                      <a:endParaRPr lang="en-US" sz="2400" dirty="0"/>
                    </a:p>
                    <a:p>
                      <a:endParaRPr lang="en-US" sz="2400" dirty="0"/>
                    </a:p>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3316947"/>
                  </a:ext>
                </a:extLst>
              </a:tr>
            </a:tbl>
          </a:graphicData>
        </a:graphic>
      </p:graphicFrame>
    </p:spTree>
    <p:extLst>
      <p:ext uri="{BB962C8B-B14F-4D97-AF65-F5344CB8AC3E}">
        <p14:creationId xmlns:p14="http://schemas.microsoft.com/office/powerpoint/2010/main" val="30624031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E5AA1F7-6FBE-4C82-8877-B892F7286642}" vid="{58E30FAA-7D03-45B4-AB81-753AF28EFCA9}"/>
    </a:ext>
  </a:extLst>
</a:theme>
</file>

<file path=docProps/app.xml><?xml version="1.0" encoding="utf-8"?>
<Properties xmlns="http://schemas.openxmlformats.org/officeDocument/2006/extended-properties" xmlns:vt="http://schemas.openxmlformats.org/officeDocument/2006/docPropsVTypes">
  <Template>ss4</Template>
  <TotalTime>141</TotalTime>
  <Words>953</Words>
  <Application>Microsoft Office PowerPoint</Application>
  <PresentationFormat>Widescreen</PresentationFormat>
  <Paragraphs>76</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Comic Sans MS</vt:lpstr>
      <vt:lpstr>Office Theme</vt:lpstr>
      <vt:lpstr>An Outward Focus</vt:lpstr>
      <vt:lpstr>Introduction Video</vt:lpstr>
      <vt:lpstr>Proud to say it …</vt:lpstr>
      <vt:lpstr>Proud to say it …</vt:lpstr>
      <vt:lpstr>Proud to say it …</vt:lpstr>
      <vt:lpstr>Listen for a qualifying statement.</vt:lpstr>
      <vt:lpstr>Beneficial to Others</vt:lpstr>
      <vt:lpstr>Beneficial to Others</vt:lpstr>
      <vt:lpstr>Beneficial to Others</vt:lpstr>
      <vt:lpstr>Listen for when not to offend unnecessarily</vt:lpstr>
      <vt:lpstr>Listen for when not to offend unnecessarily</vt:lpstr>
      <vt:lpstr>Don’t Offend Unnecessarily</vt:lpstr>
      <vt:lpstr>Don’t Offend Unnecessarily</vt:lpstr>
      <vt:lpstr>Don’t Offend Unnecessarily</vt:lpstr>
      <vt:lpstr>Listen for another reminder how to act.</vt:lpstr>
      <vt:lpstr>Glorify God, Benefit Others</vt:lpstr>
      <vt:lpstr>Glorify God, Benefit Others</vt:lpstr>
      <vt:lpstr>Application</vt:lpstr>
      <vt:lpstr>Application</vt:lpstr>
      <vt:lpstr>Application</vt:lpstr>
      <vt:lpstr>Family Activities</vt:lpstr>
      <vt:lpstr>An Outward Focus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Armstrong</dc:creator>
  <cp:lastModifiedBy>Steve Armstrong</cp:lastModifiedBy>
  <cp:revision>2</cp:revision>
  <dcterms:created xsi:type="dcterms:W3CDTF">2026-07-30T15:41:40Z</dcterms:created>
  <dcterms:modified xsi:type="dcterms:W3CDTF">2026-07-30T18:03:31Z</dcterms:modified>
</cp:coreProperties>
</file>