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80" d="100"/>
          <a:sy n="80" d="100"/>
        </p:scale>
        <p:origin x="12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56dxut35"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3r9c5suh"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Barak</a:t>
            </a:r>
          </a:p>
        </p:txBody>
      </p:sp>
      <p:sp>
        <p:nvSpPr>
          <p:cNvPr id="3" name="Subtitle 2"/>
          <p:cNvSpPr>
            <a:spLocks noGrp="1"/>
          </p:cNvSpPr>
          <p:nvPr>
            <p:ph type="subTitle" idx="1"/>
          </p:nvPr>
        </p:nvSpPr>
        <p:spPr>
          <a:xfrm>
            <a:off x="1524000" y="3924300"/>
            <a:ext cx="9144000" cy="1333500"/>
          </a:xfrm>
        </p:spPr>
        <p:txBody>
          <a:bodyPr/>
          <a:lstStyle/>
          <a:p>
            <a:r>
              <a:rPr lang="en-US" dirty="0"/>
              <a:t>July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838-F912-FE85-55B2-A361CF561A74}"/>
              </a:ext>
            </a:extLst>
          </p:cNvPr>
          <p:cNvSpPr>
            <a:spLocks noGrp="1"/>
          </p:cNvSpPr>
          <p:nvPr>
            <p:ph type="title"/>
          </p:nvPr>
        </p:nvSpPr>
        <p:spPr/>
        <p:txBody>
          <a:bodyPr/>
          <a:lstStyle/>
          <a:p>
            <a:pPr algn="l"/>
            <a:r>
              <a:rPr lang="en-US" dirty="0"/>
              <a:t>Listen for who to trust.</a:t>
            </a:r>
          </a:p>
        </p:txBody>
      </p:sp>
      <p:sp>
        <p:nvSpPr>
          <p:cNvPr id="3" name="Content Placeholder 2">
            <a:extLst>
              <a:ext uri="{FF2B5EF4-FFF2-40B4-BE49-F238E27FC236}">
                <a16:creationId xmlns:a16="http://schemas.microsoft.com/office/drawing/2014/main" id="{252507A2-3283-6909-30EB-352C5F79E41B}"/>
              </a:ext>
            </a:extLst>
          </p:cNvPr>
          <p:cNvSpPr>
            <a:spLocks noGrp="1"/>
          </p:cNvSpPr>
          <p:nvPr>
            <p:ph idx="1"/>
          </p:nvPr>
        </p:nvSpPr>
        <p:spPr>
          <a:xfrm>
            <a:off x="1411705" y="1813593"/>
            <a:ext cx="9368589" cy="4351338"/>
          </a:xfrm>
        </p:spPr>
        <p:txBody>
          <a:bodyPr/>
          <a:lstStyle/>
          <a:p>
            <a:pPr marL="0" indent="0" algn="ctr">
              <a:buNone/>
            </a:pPr>
            <a:r>
              <a:rPr lang="en-US" dirty="0"/>
              <a:t>Judges 4:12-16 (NIV) When they told Sisera that Barak son of </a:t>
            </a:r>
            <a:r>
              <a:rPr lang="en-US" dirty="0" err="1"/>
              <a:t>Abinoam</a:t>
            </a:r>
            <a:r>
              <a:rPr lang="en-US" dirty="0"/>
              <a:t> had gone up to Mount Tabor, 13  Sisera gathered together his nine hundred iron chariots and all the men with him, from </a:t>
            </a:r>
            <a:r>
              <a:rPr lang="en-US" dirty="0" err="1"/>
              <a:t>Harosheth</a:t>
            </a:r>
            <a:r>
              <a:rPr lang="en-US" dirty="0"/>
              <a:t> </a:t>
            </a:r>
            <a:r>
              <a:rPr lang="en-US" dirty="0" err="1"/>
              <a:t>Haggoyim</a:t>
            </a:r>
            <a:r>
              <a:rPr lang="en-US" dirty="0"/>
              <a:t> to the Kishon River. 14  Then Deborah </a:t>
            </a:r>
          </a:p>
        </p:txBody>
      </p:sp>
    </p:spTree>
    <p:extLst>
      <p:ext uri="{BB962C8B-B14F-4D97-AF65-F5344CB8AC3E}">
        <p14:creationId xmlns:p14="http://schemas.microsoft.com/office/powerpoint/2010/main" val="17801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838-F912-FE85-55B2-A361CF561A74}"/>
              </a:ext>
            </a:extLst>
          </p:cNvPr>
          <p:cNvSpPr>
            <a:spLocks noGrp="1"/>
          </p:cNvSpPr>
          <p:nvPr>
            <p:ph type="title"/>
          </p:nvPr>
        </p:nvSpPr>
        <p:spPr/>
        <p:txBody>
          <a:bodyPr/>
          <a:lstStyle/>
          <a:p>
            <a:pPr algn="l"/>
            <a:r>
              <a:rPr lang="en-US" dirty="0"/>
              <a:t>Listen for who to trust.</a:t>
            </a:r>
          </a:p>
        </p:txBody>
      </p:sp>
      <p:sp>
        <p:nvSpPr>
          <p:cNvPr id="3" name="Content Placeholder 2">
            <a:extLst>
              <a:ext uri="{FF2B5EF4-FFF2-40B4-BE49-F238E27FC236}">
                <a16:creationId xmlns:a16="http://schemas.microsoft.com/office/drawing/2014/main" id="{252507A2-3283-6909-30EB-352C5F79E41B}"/>
              </a:ext>
            </a:extLst>
          </p:cNvPr>
          <p:cNvSpPr>
            <a:spLocks noGrp="1"/>
          </p:cNvSpPr>
          <p:nvPr>
            <p:ph idx="1"/>
          </p:nvPr>
        </p:nvSpPr>
        <p:spPr>
          <a:xfrm>
            <a:off x="1646321" y="1813593"/>
            <a:ext cx="8899358" cy="4351338"/>
          </a:xfrm>
        </p:spPr>
        <p:txBody>
          <a:bodyPr/>
          <a:lstStyle/>
          <a:p>
            <a:pPr marL="0" indent="0" algn="ctr">
              <a:buNone/>
            </a:pPr>
            <a:r>
              <a:rPr lang="en-US" dirty="0"/>
              <a:t>said to Barak, "Go! This is the day the LORD has given Sisera into your hands. Has not the LORD gone ahead of you?" So Barak went down Mount Tabor, followed by ten thousand men. 15  At Barak's advance, the LORD routed</a:t>
            </a:r>
          </a:p>
        </p:txBody>
      </p:sp>
    </p:spTree>
    <p:extLst>
      <p:ext uri="{BB962C8B-B14F-4D97-AF65-F5344CB8AC3E}">
        <p14:creationId xmlns:p14="http://schemas.microsoft.com/office/powerpoint/2010/main" val="399052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838-F912-FE85-55B2-A361CF561A74}"/>
              </a:ext>
            </a:extLst>
          </p:cNvPr>
          <p:cNvSpPr>
            <a:spLocks noGrp="1"/>
          </p:cNvSpPr>
          <p:nvPr>
            <p:ph type="title"/>
          </p:nvPr>
        </p:nvSpPr>
        <p:spPr/>
        <p:txBody>
          <a:bodyPr/>
          <a:lstStyle/>
          <a:p>
            <a:pPr algn="l"/>
            <a:r>
              <a:rPr lang="en-US" dirty="0"/>
              <a:t>Listen for who to trust.</a:t>
            </a:r>
          </a:p>
        </p:txBody>
      </p:sp>
      <p:sp>
        <p:nvSpPr>
          <p:cNvPr id="3" name="Content Placeholder 2">
            <a:extLst>
              <a:ext uri="{FF2B5EF4-FFF2-40B4-BE49-F238E27FC236}">
                <a16:creationId xmlns:a16="http://schemas.microsoft.com/office/drawing/2014/main" id="{252507A2-3283-6909-30EB-352C5F79E41B}"/>
              </a:ext>
            </a:extLst>
          </p:cNvPr>
          <p:cNvSpPr>
            <a:spLocks noGrp="1"/>
          </p:cNvSpPr>
          <p:nvPr>
            <p:ph idx="1"/>
          </p:nvPr>
        </p:nvSpPr>
        <p:spPr>
          <a:xfrm>
            <a:off x="1646321" y="1813593"/>
            <a:ext cx="8899358" cy="4351338"/>
          </a:xfrm>
        </p:spPr>
        <p:txBody>
          <a:bodyPr/>
          <a:lstStyle/>
          <a:p>
            <a:pPr marL="0" indent="0" algn="ctr">
              <a:buNone/>
            </a:pPr>
            <a:r>
              <a:rPr lang="en-US" dirty="0"/>
              <a:t>Sisera and all his chariots and army by the sword, and Sisera abandoned his chariot and fled on foot. 16  But Barak pursued the chariots and army as far as </a:t>
            </a:r>
            <a:r>
              <a:rPr lang="en-US" dirty="0" err="1"/>
              <a:t>Harosheth</a:t>
            </a:r>
            <a:r>
              <a:rPr lang="en-US" dirty="0"/>
              <a:t> </a:t>
            </a:r>
            <a:r>
              <a:rPr lang="en-US" dirty="0" err="1"/>
              <a:t>Haggoyim</a:t>
            </a:r>
            <a:r>
              <a:rPr lang="en-US" dirty="0"/>
              <a:t>. All the troops of Sisera fell by the sword; not a man was left.</a:t>
            </a:r>
          </a:p>
        </p:txBody>
      </p:sp>
      <p:pic>
        <p:nvPicPr>
          <p:cNvPr id="4" name="Picture 3">
            <a:extLst>
              <a:ext uri="{FF2B5EF4-FFF2-40B4-BE49-F238E27FC236}">
                <a16:creationId xmlns:a16="http://schemas.microsoft.com/office/drawing/2014/main" id="{4547B5A0-064E-81E6-3B3C-832CCE4DD34C}"/>
              </a:ext>
            </a:extLst>
          </p:cNvPr>
          <p:cNvPicPr>
            <a:picLocks noChangeAspect="1"/>
          </p:cNvPicPr>
          <p:nvPr/>
        </p:nvPicPr>
        <p:blipFill>
          <a:blip r:embed="rId2"/>
          <a:stretch>
            <a:fillRect/>
          </a:stretch>
        </p:blipFill>
        <p:spPr>
          <a:xfrm>
            <a:off x="4934152" y="5449330"/>
            <a:ext cx="2323695" cy="320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145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D2D5-8ED6-ED88-E30E-E4E760DE74D0}"/>
              </a:ext>
            </a:extLst>
          </p:cNvPr>
          <p:cNvSpPr>
            <a:spLocks noGrp="1"/>
          </p:cNvSpPr>
          <p:nvPr>
            <p:ph type="title"/>
          </p:nvPr>
        </p:nvSpPr>
        <p:spPr/>
        <p:txBody>
          <a:bodyPr/>
          <a:lstStyle/>
          <a:p>
            <a:r>
              <a:rPr lang="en-US" dirty="0"/>
              <a:t>Do What You Are Called to Do</a:t>
            </a:r>
          </a:p>
        </p:txBody>
      </p:sp>
      <p:sp>
        <p:nvSpPr>
          <p:cNvPr id="3" name="Content Placeholder 2">
            <a:extLst>
              <a:ext uri="{FF2B5EF4-FFF2-40B4-BE49-F238E27FC236}">
                <a16:creationId xmlns:a16="http://schemas.microsoft.com/office/drawing/2014/main" id="{9CA2E607-6411-8202-BABA-AE8968E81B5A}"/>
              </a:ext>
            </a:extLst>
          </p:cNvPr>
          <p:cNvSpPr>
            <a:spLocks noGrp="1"/>
          </p:cNvSpPr>
          <p:nvPr>
            <p:ph idx="1"/>
          </p:nvPr>
        </p:nvSpPr>
        <p:spPr/>
        <p:txBody>
          <a:bodyPr/>
          <a:lstStyle/>
          <a:p>
            <a:r>
              <a:rPr lang="en-US" dirty="0"/>
              <a:t>According to Deborah, why could Barak move forward with confidence? </a:t>
            </a:r>
          </a:p>
          <a:p>
            <a:r>
              <a:rPr lang="en-US" dirty="0"/>
              <a:t>How effective was Barak in carrying out what he had been set aside to do? </a:t>
            </a:r>
          </a:p>
          <a:p>
            <a:r>
              <a:rPr lang="en-US" dirty="0"/>
              <a:t>How can we discern when God is calling us to a task?</a:t>
            </a:r>
          </a:p>
        </p:txBody>
      </p:sp>
    </p:spTree>
    <p:extLst>
      <p:ext uri="{BB962C8B-B14F-4D97-AF65-F5344CB8AC3E}">
        <p14:creationId xmlns:p14="http://schemas.microsoft.com/office/powerpoint/2010/main" val="2427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3659-1D90-7E8F-7B96-E4F0D415ACCD}"/>
              </a:ext>
            </a:extLst>
          </p:cNvPr>
          <p:cNvSpPr>
            <a:spLocks noGrp="1"/>
          </p:cNvSpPr>
          <p:nvPr>
            <p:ph type="title"/>
          </p:nvPr>
        </p:nvSpPr>
        <p:spPr/>
        <p:txBody>
          <a:bodyPr/>
          <a:lstStyle/>
          <a:p>
            <a:r>
              <a:rPr lang="en-US" dirty="0"/>
              <a:t>Do What You Are Called to Do</a:t>
            </a:r>
          </a:p>
        </p:txBody>
      </p:sp>
      <p:sp>
        <p:nvSpPr>
          <p:cNvPr id="3" name="Content Placeholder 2">
            <a:extLst>
              <a:ext uri="{FF2B5EF4-FFF2-40B4-BE49-F238E27FC236}">
                <a16:creationId xmlns:a16="http://schemas.microsoft.com/office/drawing/2014/main" id="{90F96DEB-46B7-456F-E985-AA9D50ADBE1F}"/>
              </a:ext>
            </a:extLst>
          </p:cNvPr>
          <p:cNvSpPr>
            <a:spLocks noGrp="1"/>
          </p:cNvSpPr>
          <p:nvPr>
            <p:ph idx="1"/>
          </p:nvPr>
        </p:nvSpPr>
        <p:spPr/>
        <p:txBody>
          <a:bodyPr/>
          <a:lstStyle/>
          <a:p>
            <a:r>
              <a:rPr lang="en-US" dirty="0"/>
              <a:t>How can we encourage others to walk in obedience even under difficult circumstances? </a:t>
            </a:r>
          </a:p>
        </p:txBody>
      </p:sp>
      <p:pic>
        <p:nvPicPr>
          <p:cNvPr id="3074" name="Picture 2" descr="Mother Praises Her Daughter">
            <a:extLst>
              <a:ext uri="{FF2B5EF4-FFF2-40B4-BE49-F238E27FC236}">
                <a16:creationId xmlns:a16="http://schemas.microsoft.com/office/drawing/2014/main" id="{19E14F08-7890-9451-A516-387FAA9650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463" y="3385897"/>
            <a:ext cx="3796673" cy="2702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3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C6C3-3DCF-7345-C2DB-793CB9B29F04}"/>
              </a:ext>
            </a:extLst>
          </p:cNvPr>
          <p:cNvSpPr>
            <a:spLocks noGrp="1"/>
          </p:cNvSpPr>
          <p:nvPr>
            <p:ph type="title"/>
          </p:nvPr>
        </p:nvSpPr>
        <p:spPr/>
        <p:txBody>
          <a:bodyPr/>
          <a:lstStyle/>
          <a:p>
            <a:pPr algn="l"/>
            <a:r>
              <a:rPr lang="en-US" dirty="0"/>
              <a:t>Listen for who gets the credit for victory.</a:t>
            </a:r>
          </a:p>
        </p:txBody>
      </p:sp>
      <p:sp>
        <p:nvSpPr>
          <p:cNvPr id="3" name="Content Placeholder 2">
            <a:extLst>
              <a:ext uri="{FF2B5EF4-FFF2-40B4-BE49-F238E27FC236}">
                <a16:creationId xmlns:a16="http://schemas.microsoft.com/office/drawing/2014/main" id="{C275C305-024C-5EFA-9829-8833875CB36E}"/>
              </a:ext>
            </a:extLst>
          </p:cNvPr>
          <p:cNvSpPr>
            <a:spLocks noGrp="1"/>
          </p:cNvSpPr>
          <p:nvPr>
            <p:ph idx="1"/>
          </p:nvPr>
        </p:nvSpPr>
        <p:spPr>
          <a:xfrm>
            <a:off x="1792704" y="1909846"/>
            <a:ext cx="9139989" cy="4351338"/>
          </a:xfrm>
        </p:spPr>
        <p:txBody>
          <a:bodyPr/>
          <a:lstStyle/>
          <a:p>
            <a:pPr marL="0" indent="0" algn="ctr">
              <a:buNone/>
            </a:pPr>
            <a:r>
              <a:rPr lang="en-US" dirty="0"/>
              <a:t>Judges 5:1-5 (NIV)  On that day Deborah and Barak son of </a:t>
            </a:r>
            <a:r>
              <a:rPr lang="en-US" dirty="0" err="1"/>
              <a:t>Abinoam</a:t>
            </a:r>
            <a:r>
              <a:rPr lang="en-US" dirty="0"/>
              <a:t> sang this song: 2  "When the princes in Israel take the lead, when the people willingly offer themselves-- praise the LORD! 3  "Hear this, you kings! Listen, you rulers! I will sing to the LORD, I will sing; I will </a:t>
            </a:r>
          </a:p>
        </p:txBody>
      </p:sp>
    </p:spTree>
    <p:extLst>
      <p:ext uri="{BB962C8B-B14F-4D97-AF65-F5344CB8AC3E}">
        <p14:creationId xmlns:p14="http://schemas.microsoft.com/office/powerpoint/2010/main" val="13877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C6C3-3DCF-7345-C2DB-793CB9B29F04}"/>
              </a:ext>
            </a:extLst>
          </p:cNvPr>
          <p:cNvSpPr>
            <a:spLocks noGrp="1"/>
          </p:cNvSpPr>
          <p:nvPr>
            <p:ph type="title"/>
          </p:nvPr>
        </p:nvSpPr>
        <p:spPr/>
        <p:txBody>
          <a:bodyPr/>
          <a:lstStyle/>
          <a:p>
            <a:pPr algn="l"/>
            <a:r>
              <a:rPr lang="en-US" dirty="0"/>
              <a:t>Listen for who gets the credit for victory.</a:t>
            </a:r>
          </a:p>
        </p:txBody>
      </p:sp>
      <p:sp>
        <p:nvSpPr>
          <p:cNvPr id="3" name="Content Placeholder 2">
            <a:extLst>
              <a:ext uri="{FF2B5EF4-FFF2-40B4-BE49-F238E27FC236}">
                <a16:creationId xmlns:a16="http://schemas.microsoft.com/office/drawing/2014/main" id="{C275C305-024C-5EFA-9829-8833875CB36E}"/>
              </a:ext>
            </a:extLst>
          </p:cNvPr>
          <p:cNvSpPr>
            <a:spLocks noGrp="1"/>
          </p:cNvSpPr>
          <p:nvPr>
            <p:ph idx="1"/>
          </p:nvPr>
        </p:nvSpPr>
        <p:spPr>
          <a:xfrm>
            <a:off x="1267327" y="1801562"/>
            <a:ext cx="9657346" cy="4351338"/>
          </a:xfrm>
        </p:spPr>
        <p:txBody>
          <a:bodyPr/>
          <a:lstStyle/>
          <a:p>
            <a:pPr marL="0" indent="0" algn="ctr">
              <a:buNone/>
            </a:pPr>
            <a:r>
              <a:rPr lang="en-US" dirty="0"/>
              <a:t>make music to the LORD, the God of Israel. 4  "O LORD, when you went out from Seir, when you marched from the land of Edom, the earth shook, the heavens poured, the clouds poured down water. 5  The mountains quaked before the LORD, the One of Sinai, before the LORD, the God of Israel.</a:t>
            </a:r>
          </a:p>
        </p:txBody>
      </p:sp>
      <p:pic>
        <p:nvPicPr>
          <p:cNvPr id="4" name="Picture 3">
            <a:extLst>
              <a:ext uri="{FF2B5EF4-FFF2-40B4-BE49-F238E27FC236}">
                <a16:creationId xmlns:a16="http://schemas.microsoft.com/office/drawing/2014/main" id="{FB9C63CC-F40F-15A3-4024-AF4A6249CBC1}"/>
              </a:ext>
            </a:extLst>
          </p:cNvPr>
          <p:cNvPicPr>
            <a:picLocks noChangeAspect="1"/>
          </p:cNvPicPr>
          <p:nvPr/>
        </p:nvPicPr>
        <p:blipFill>
          <a:blip r:embed="rId2"/>
          <a:stretch>
            <a:fillRect/>
          </a:stretch>
        </p:blipFill>
        <p:spPr>
          <a:xfrm>
            <a:off x="4934152" y="5689961"/>
            <a:ext cx="2323695" cy="320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515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84A0-4BE7-55FA-8F44-22218ED8D1CC}"/>
              </a:ext>
            </a:extLst>
          </p:cNvPr>
          <p:cNvSpPr>
            <a:spLocks noGrp="1"/>
          </p:cNvSpPr>
          <p:nvPr>
            <p:ph type="title"/>
          </p:nvPr>
        </p:nvSpPr>
        <p:spPr/>
        <p:txBody>
          <a:bodyPr/>
          <a:lstStyle/>
          <a:p>
            <a:r>
              <a:rPr lang="en-US" dirty="0"/>
              <a:t>Give God Honor and Praise</a:t>
            </a:r>
          </a:p>
        </p:txBody>
      </p:sp>
      <p:sp>
        <p:nvSpPr>
          <p:cNvPr id="3" name="Content Placeholder 2">
            <a:extLst>
              <a:ext uri="{FF2B5EF4-FFF2-40B4-BE49-F238E27FC236}">
                <a16:creationId xmlns:a16="http://schemas.microsoft.com/office/drawing/2014/main" id="{DB616E61-209B-5FC5-0841-5F9122FF18B8}"/>
              </a:ext>
            </a:extLst>
          </p:cNvPr>
          <p:cNvSpPr>
            <a:spLocks noGrp="1"/>
          </p:cNvSpPr>
          <p:nvPr>
            <p:ph idx="1"/>
          </p:nvPr>
        </p:nvSpPr>
        <p:spPr/>
        <p:txBody>
          <a:bodyPr/>
          <a:lstStyle/>
          <a:p>
            <a:r>
              <a:rPr lang="en-US" dirty="0"/>
              <a:t>For what does Deborah praise the Lord? </a:t>
            </a:r>
          </a:p>
          <a:p>
            <a:r>
              <a:rPr lang="en-US" dirty="0"/>
              <a:t>What imagery suggests that the Lord goes before His people?  How does He demonstrate His power?</a:t>
            </a:r>
          </a:p>
          <a:p>
            <a:r>
              <a:rPr lang="en-US" dirty="0"/>
              <a:t>If you wrote a song about God’s work in your life, what would be its theme?  What kinds of victories (should) cause us to praise the Lord? </a:t>
            </a:r>
          </a:p>
        </p:txBody>
      </p:sp>
    </p:spTree>
    <p:extLst>
      <p:ext uri="{BB962C8B-B14F-4D97-AF65-F5344CB8AC3E}">
        <p14:creationId xmlns:p14="http://schemas.microsoft.com/office/powerpoint/2010/main" val="10870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B04B-6F98-1837-50EE-36D03CD68A27}"/>
              </a:ext>
            </a:extLst>
          </p:cNvPr>
          <p:cNvSpPr>
            <a:spLocks noGrp="1"/>
          </p:cNvSpPr>
          <p:nvPr>
            <p:ph type="title"/>
          </p:nvPr>
        </p:nvSpPr>
        <p:spPr/>
        <p:txBody>
          <a:bodyPr/>
          <a:lstStyle/>
          <a:p>
            <a:r>
              <a:rPr lang="en-US" dirty="0"/>
              <a:t>Give God Honor and Praise</a:t>
            </a:r>
          </a:p>
        </p:txBody>
      </p:sp>
      <p:sp>
        <p:nvSpPr>
          <p:cNvPr id="3" name="Content Placeholder 2">
            <a:extLst>
              <a:ext uri="{FF2B5EF4-FFF2-40B4-BE49-F238E27FC236}">
                <a16:creationId xmlns:a16="http://schemas.microsoft.com/office/drawing/2014/main" id="{6518BFB2-413B-13A7-66F4-3A81BF7CA142}"/>
              </a:ext>
            </a:extLst>
          </p:cNvPr>
          <p:cNvSpPr>
            <a:spLocks noGrp="1"/>
          </p:cNvSpPr>
          <p:nvPr>
            <p:ph idx="1"/>
          </p:nvPr>
        </p:nvSpPr>
        <p:spPr/>
        <p:txBody>
          <a:bodyPr/>
          <a:lstStyle/>
          <a:p>
            <a:r>
              <a:rPr lang="en-US" dirty="0"/>
              <a:t>What could you do this week to praise the Lord for His faithfulness in your life?</a:t>
            </a:r>
          </a:p>
          <a:p>
            <a:r>
              <a:rPr lang="en-US" dirty="0"/>
              <a:t>How does praising God affect our view of victory? What are the benefits of celebrating what God has done?</a:t>
            </a:r>
          </a:p>
        </p:txBody>
      </p:sp>
    </p:spTree>
    <p:extLst>
      <p:ext uri="{BB962C8B-B14F-4D97-AF65-F5344CB8AC3E}">
        <p14:creationId xmlns:p14="http://schemas.microsoft.com/office/powerpoint/2010/main" val="33892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CF62-9082-62BA-B19D-9C9F605C920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6BB93DC-C150-8C98-EB68-AA12B0BCCF5B}"/>
              </a:ext>
            </a:extLst>
          </p:cNvPr>
          <p:cNvSpPr>
            <a:spLocks noGrp="1"/>
          </p:cNvSpPr>
          <p:nvPr>
            <p:ph idx="1"/>
          </p:nvPr>
        </p:nvSpPr>
        <p:spPr/>
        <p:txBody>
          <a:bodyPr>
            <a:normAutofit/>
          </a:bodyPr>
          <a:lstStyle/>
          <a:p>
            <a:r>
              <a:rPr lang="en-US" dirty="0"/>
              <a:t>Identify obstacles. </a:t>
            </a:r>
          </a:p>
          <a:p>
            <a:pPr lvl="1"/>
            <a:r>
              <a:rPr lang="en-US" dirty="0"/>
              <a:t>Say “yes” to whatever God is asking of you, regardless of the odds against you. </a:t>
            </a:r>
          </a:p>
          <a:p>
            <a:pPr lvl="1"/>
            <a:r>
              <a:rPr lang="en-US" dirty="0"/>
              <a:t>What obstacles are you facing? </a:t>
            </a:r>
          </a:p>
          <a:p>
            <a:pPr lvl="1"/>
            <a:r>
              <a:rPr lang="en-US" dirty="0"/>
              <a:t>What iron wall is standing between you and what God wants you to do? God will give you what you need to be victorious. </a:t>
            </a:r>
          </a:p>
          <a:p>
            <a:pPr lvl="1"/>
            <a:r>
              <a:rPr lang="en-US" dirty="0"/>
              <a:t>Be willing to step out on faith, even when you can’t “see” it.</a:t>
            </a:r>
          </a:p>
          <a:p>
            <a:endParaRPr lang="en-US" dirty="0"/>
          </a:p>
        </p:txBody>
      </p:sp>
    </p:spTree>
    <p:extLst>
      <p:ext uri="{BB962C8B-B14F-4D97-AF65-F5344CB8AC3E}">
        <p14:creationId xmlns:p14="http://schemas.microsoft.com/office/powerpoint/2010/main" val="370614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024B-1F2A-3F25-5A3A-352093B4B32E}"/>
              </a:ext>
            </a:extLst>
          </p:cNvPr>
          <p:cNvSpPr>
            <a:spLocks noGrp="1"/>
          </p:cNvSpPr>
          <p:nvPr>
            <p:ph type="title"/>
          </p:nvPr>
        </p:nvSpPr>
        <p:spPr/>
        <p:txBody>
          <a:bodyPr/>
          <a:lstStyle/>
          <a:p>
            <a:r>
              <a:rPr lang="en-US" dirty="0"/>
              <a:t>Video Introduction</a:t>
            </a:r>
          </a:p>
        </p:txBody>
      </p:sp>
      <p:pic>
        <p:nvPicPr>
          <p:cNvPr id="4" name="Picture 3" descr="A video of a mountain with a video player&#10;&#10;Description automatically generated">
            <a:extLst>
              <a:ext uri="{FF2B5EF4-FFF2-40B4-BE49-F238E27FC236}">
                <a16:creationId xmlns:a16="http://schemas.microsoft.com/office/drawing/2014/main" id="{ACE9C032-B0EC-B79C-9E09-C16A63B2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2612"/>
            <a:ext cx="5715000" cy="315277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50F7EF9E-7E0A-7619-25E8-46302A425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87500"/>
            <a:ext cx="6492803" cy="426487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DCA4F2E-715A-D85C-C7EC-7B5F971AD188}"/>
              </a:ext>
            </a:extLst>
          </p:cNvPr>
          <p:cNvSpPr txBox="1"/>
          <p:nvPr/>
        </p:nvSpPr>
        <p:spPr>
          <a:xfrm>
            <a:off x="4432299" y="5852370"/>
            <a:ext cx="3327400" cy="400110"/>
          </a:xfrm>
          <a:prstGeom prst="rect">
            <a:avLst/>
          </a:prstGeom>
          <a:noFill/>
        </p:spPr>
        <p:txBody>
          <a:bodyPr wrap="square" rtlCol="0">
            <a:spAutoFit/>
          </a:bodyPr>
          <a:lstStyle/>
          <a:p>
            <a:pPr algn="ctr"/>
            <a:r>
              <a:rPr lang="en-US" sz="2000" dirty="0">
                <a:hlinkClick r:id="rId3"/>
              </a:rPr>
              <a:t>View Video</a:t>
            </a:r>
            <a:endParaRPr lang="en-US" sz="2000" dirty="0"/>
          </a:p>
        </p:txBody>
      </p:sp>
    </p:spTree>
    <p:extLst>
      <p:ext uri="{BB962C8B-B14F-4D97-AF65-F5344CB8AC3E}">
        <p14:creationId xmlns:p14="http://schemas.microsoft.com/office/powerpoint/2010/main" val="404442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CF62-9082-62BA-B19D-9C9F605C920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6BB93DC-C150-8C98-EB68-AA12B0BCCF5B}"/>
              </a:ext>
            </a:extLst>
          </p:cNvPr>
          <p:cNvSpPr>
            <a:spLocks noGrp="1"/>
          </p:cNvSpPr>
          <p:nvPr>
            <p:ph idx="1"/>
          </p:nvPr>
        </p:nvSpPr>
        <p:spPr/>
        <p:txBody>
          <a:bodyPr/>
          <a:lstStyle/>
          <a:p>
            <a:r>
              <a:rPr lang="en-US" dirty="0"/>
              <a:t>Worship God. </a:t>
            </a:r>
          </a:p>
          <a:p>
            <a:pPr lvl="1"/>
            <a:r>
              <a:rPr lang="en-US" dirty="0"/>
              <a:t>Worship Him even through the tough times, in the wins and losses of life. </a:t>
            </a:r>
          </a:p>
          <a:p>
            <a:pPr lvl="1"/>
            <a:r>
              <a:rPr lang="en-US" dirty="0"/>
              <a:t>God uses us to accomplish His will but remember that all the credit belongs to Him. </a:t>
            </a:r>
          </a:p>
          <a:p>
            <a:pPr lvl="1"/>
            <a:r>
              <a:rPr lang="en-US" dirty="0"/>
              <a:t>Plan a time each day this week to spend time with the Lord.</a:t>
            </a:r>
          </a:p>
          <a:p>
            <a:endParaRPr lang="en-US" dirty="0"/>
          </a:p>
        </p:txBody>
      </p:sp>
    </p:spTree>
    <p:extLst>
      <p:ext uri="{BB962C8B-B14F-4D97-AF65-F5344CB8AC3E}">
        <p14:creationId xmlns:p14="http://schemas.microsoft.com/office/powerpoint/2010/main" val="188764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CF62-9082-62BA-B19D-9C9F605C920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6BB93DC-C150-8C98-EB68-AA12B0BCCF5B}"/>
              </a:ext>
            </a:extLst>
          </p:cNvPr>
          <p:cNvSpPr>
            <a:spLocks noGrp="1"/>
          </p:cNvSpPr>
          <p:nvPr>
            <p:ph idx="1"/>
          </p:nvPr>
        </p:nvSpPr>
        <p:spPr/>
        <p:txBody>
          <a:bodyPr/>
          <a:lstStyle/>
          <a:p>
            <a:r>
              <a:rPr lang="en-US" dirty="0"/>
              <a:t>Work together. </a:t>
            </a:r>
          </a:p>
          <a:p>
            <a:pPr lvl="1"/>
            <a:r>
              <a:rPr lang="en-US" dirty="0"/>
              <a:t>What project has God asked you to lead or participate in? </a:t>
            </a:r>
          </a:p>
          <a:p>
            <a:pPr lvl="1"/>
            <a:r>
              <a:rPr lang="en-US" dirty="0"/>
              <a:t>Be a team player knowing that when you work as team, when the team wins, everyone wins. </a:t>
            </a:r>
          </a:p>
          <a:p>
            <a:pPr lvl="1"/>
            <a:r>
              <a:rPr lang="en-US" dirty="0"/>
              <a:t>Most importantly, God is glorified. </a:t>
            </a:r>
          </a:p>
          <a:p>
            <a:endParaRPr lang="en-US" dirty="0"/>
          </a:p>
        </p:txBody>
      </p:sp>
    </p:spTree>
    <p:extLst>
      <p:ext uri="{BB962C8B-B14F-4D97-AF65-F5344CB8AC3E}">
        <p14:creationId xmlns:p14="http://schemas.microsoft.com/office/powerpoint/2010/main" val="427984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B7EF6A-E775-6AE5-CCFD-101A0E6ACBA4}"/>
              </a:ext>
            </a:extLst>
          </p:cNvPr>
          <p:cNvSpPr>
            <a:spLocks noGrp="1"/>
          </p:cNvSpPr>
          <p:nvPr>
            <p:ph type="title"/>
          </p:nvPr>
        </p:nvSpPr>
        <p:spPr/>
        <p:txBody>
          <a:bodyPr/>
          <a:lstStyle/>
          <a:p>
            <a:r>
              <a:rPr lang="en-US" dirty="0"/>
              <a:t>Family Activities</a:t>
            </a:r>
          </a:p>
        </p:txBody>
      </p:sp>
      <p:pic>
        <p:nvPicPr>
          <p:cNvPr id="6" name="Picture 5" descr="A close up of a word&#10;&#10;Description automatically generated">
            <a:extLst>
              <a:ext uri="{FF2B5EF4-FFF2-40B4-BE49-F238E27FC236}">
                <a16:creationId xmlns:a16="http://schemas.microsoft.com/office/drawing/2014/main" id="{EDB37D2A-5250-929C-73E4-CD30694AEBBD}"/>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690688"/>
            <a:ext cx="5245768" cy="456573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Cartoon duck sitting at a desk&#10;&#10;Description automatically generated">
            <a:extLst>
              <a:ext uri="{FF2B5EF4-FFF2-40B4-BE49-F238E27FC236}">
                <a16:creationId xmlns:a16="http://schemas.microsoft.com/office/drawing/2014/main" id="{57080F83-BBB7-C7E1-C0C2-0EC898449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54016" y="1690688"/>
            <a:ext cx="5245768" cy="393432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F995999F-5909-371C-E6BF-9CFB5338B2B1}"/>
              </a:ext>
            </a:extLst>
          </p:cNvPr>
          <p:cNvSpPr/>
          <p:nvPr/>
        </p:nvSpPr>
        <p:spPr>
          <a:xfrm>
            <a:off x="8109283" y="1576137"/>
            <a:ext cx="3862137" cy="3934326"/>
          </a:xfrm>
          <a:prstGeom prst="wedgeRoundRectCallout">
            <a:avLst>
              <a:gd name="adj1" fmla="val -79908"/>
              <a:gd name="adj2" fmla="val -234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Can’t understand what a “GLEERSAC” is.  Is that even a word?  Well, I can see lots of others there.  The Word Search Lady says they all go left to right, down, or diagonal.  But no backwards words.  Can you find more than that other class does? Get help and more fun stuff at </a:t>
            </a:r>
            <a:r>
              <a:rPr lang="en-US" dirty="0">
                <a:latin typeface="Comic Sans MS" panose="030F0702030302020204" pitchFamily="66" charset="0"/>
                <a:hlinkClick r:id="rId4"/>
              </a:rPr>
              <a:t>https://tinyurl.com/3r9c5suh</a:t>
            </a:r>
            <a:r>
              <a:rPr lang="en-US" dirty="0">
                <a:latin typeface="Comic Sans MS" panose="030F0702030302020204" pitchFamily="66" charset="0"/>
              </a:rPr>
              <a:t> </a:t>
            </a:r>
          </a:p>
        </p:txBody>
      </p:sp>
      <p:cxnSp>
        <p:nvCxnSpPr>
          <p:cNvPr id="11" name="Straight Connector 10">
            <a:extLst>
              <a:ext uri="{FF2B5EF4-FFF2-40B4-BE49-F238E27FC236}">
                <a16:creationId xmlns:a16="http://schemas.microsoft.com/office/drawing/2014/main" id="{1EB216FA-4561-101A-D1F6-F68552E211FB}"/>
              </a:ext>
            </a:extLst>
          </p:cNvPr>
          <p:cNvCxnSpPr/>
          <p:nvPr/>
        </p:nvCxnSpPr>
        <p:spPr>
          <a:xfrm flipV="1">
            <a:off x="1407695" y="2033337"/>
            <a:ext cx="1299410" cy="144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958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Barak</a:t>
            </a:r>
          </a:p>
        </p:txBody>
      </p:sp>
      <p:sp>
        <p:nvSpPr>
          <p:cNvPr id="3" name="Subtitle 2"/>
          <p:cNvSpPr>
            <a:spLocks noGrp="1"/>
          </p:cNvSpPr>
          <p:nvPr>
            <p:ph type="subTitle" idx="1"/>
          </p:nvPr>
        </p:nvSpPr>
        <p:spPr>
          <a:xfrm>
            <a:off x="1524000" y="3924300"/>
            <a:ext cx="9144000" cy="1333500"/>
          </a:xfrm>
        </p:spPr>
        <p:txBody>
          <a:bodyPr/>
          <a:lstStyle/>
          <a:p>
            <a:r>
              <a:rPr lang="en-US" dirty="0"/>
              <a:t>July 28</a:t>
            </a:r>
          </a:p>
        </p:txBody>
      </p:sp>
    </p:spTree>
    <p:extLst>
      <p:ext uri="{BB962C8B-B14F-4D97-AF65-F5344CB8AC3E}">
        <p14:creationId xmlns:p14="http://schemas.microsoft.com/office/powerpoint/2010/main" val="284429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9501-5619-9E8C-9E87-795B28263054}"/>
              </a:ext>
            </a:extLst>
          </p:cNvPr>
          <p:cNvSpPr>
            <a:spLocks noGrp="1"/>
          </p:cNvSpPr>
          <p:nvPr>
            <p:ph type="title"/>
          </p:nvPr>
        </p:nvSpPr>
        <p:spPr/>
        <p:txBody>
          <a:bodyPr/>
          <a:lstStyle/>
          <a:p>
            <a:r>
              <a:rPr lang="en-US" dirty="0"/>
              <a:t>Cannot imagine …</a:t>
            </a:r>
          </a:p>
        </p:txBody>
      </p:sp>
      <p:sp>
        <p:nvSpPr>
          <p:cNvPr id="3" name="Content Placeholder 2">
            <a:extLst>
              <a:ext uri="{FF2B5EF4-FFF2-40B4-BE49-F238E27FC236}">
                <a16:creationId xmlns:a16="http://schemas.microsoft.com/office/drawing/2014/main" id="{9D00A2A4-A917-6241-BCF8-B6CDFD8752F3}"/>
              </a:ext>
            </a:extLst>
          </p:cNvPr>
          <p:cNvSpPr>
            <a:spLocks noGrp="1"/>
          </p:cNvSpPr>
          <p:nvPr>
            <p:ph idx="1"/>
          </p:nvPr>
        </p:nvSpPr>
        <p:spPr/>
        <p:txBody>
          <a:bodyPr>
            <a:normAutofit/>
          </a:bodyPr>
          <a:lstStyle/>
          <a:p>
            <a:r>
              <a:rPr lang="en-US" dirty="0"/>
              <a:t>What is an invention you cannot imagine living without?</a:t>
            </a:r>
          </a:p>
          <a:p>
            <a:endParaRPr lang="en-US" dirty="0"/>
          </a:p>
          <a:p>
            <a:r>
              <a:rPr lang="en-US" dirty="0">
                <a:solidFill>
                  <a:srgbClr val="C00000"/>
                </a:solidFill>
              </a:rPr>
              <a:t>There are many items that are very valuable to us.</a:t>
            </a:r>
          </a:p>
          <a:p>
            <a:pPr lvl="1"/>
            <a:r>
              <a:rPr lang="en-US" dirty="0">
                <a:solidFill>
                  <a:srgbClr val="C00000"/>
                </a:solidFill>
              </a:rPr>
              <a:t>Today we consider what God values.</a:t>
            </a:r>
          </a:p>
          <a:p>
            <a:pPr lvl="1"/>
            <a:r>
              <a:rPr lang="en-US" dirty="0">
                <a:solidFill>
                  <a:srgbClr val="C00000"/>
                </a:solidFill>
              </a:rPr>
              <a:t>Your service to God is valuable, no matter who gets the credit.</a:t>
            </a:r>
          </a:p>
          <a:p>
            <a:endParaRPr lang="en-US" dirty="0"/>
          </a:p>
        </p:txBody>
      </p:sp>
      <p:grpSp>
        <p:nvGrpSpPr>
          <p:cNvPr id="8" name="Group 7">
            <a:extLst>
              <a:ext uri="{FF2B5EF4-FFF2-40B4-BE49-F238E27FC236}">
                <a16:creationId xmlns:a16="http://schemas.microsoft.com/office/drawing/2014/main" id="{D57A7E62-2AE0-EF1D-FCB3-97343C255759}"/>
              </a:ext>
            </a:extLst>
          </p:cNvPr>
          <p:cNvGrpSpPr/>
          <p:nvPr/>
        </p:nvGrpSpPr>
        <p:grpSpPr>
          <a:xfrm>
            <a:off x="1607430" y="3244250"/>
            <a:ext cx="8804146" cy="2092325"/>
            <a:chOff x="1511300" y="3429000"/>
            <a:chExt cx="8804146" cy="2092325"/>
          </a:xfrm>
        </p:grpSpPr>
        <p:pic>
          <p:nvPicPr>
            <p:cNvPr id="1026" name="Picture 2" descr="Laundry room">
              <a:extLst>
                <a:ext uri="{FF2B5EF4-FFF2-40B4-BE49-F238E27FC236}">
                  <a16:creationId xmlns:a16="http://schemas.microsoft.com/office/drawing/2014/main" id="{912E7F13-D17E-4E43-6488-4BBF7545D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396" y="3429000"/>
              <a:ext cx="2513303"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ir Conditioner - Colour">
              <a:extLst>
                <a:ext uri="{FF2B5EF4-FFF2-40B4-BE49-F238E27FC236}">
                  <a16:creationId xmlns:a16="http://schemas.microsoft.com/office/drawing/2014/main" id="{6EAED534-40E1-7ED4-04F9-BDDE9D06F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300" y="3644552"/>
              <a:ext cx="2401657" cy="1384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martphone mobile phone">
              <a:extLst>
                <a:ext uri="{FF2B5EF4-FFF2-40B4-BE49-F238E27FC236}">
                  <a16:creationId xmlns:a16="http://schemas.microsoft.com/office/drawing/2014/main" id="{0BA9DA30-05B8-93C5-3A1D-8262D9A823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6951">
              <a:off x="9067800" y="3429000"/>
              <a:ext cx="1247646" cy="209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06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8283-6FC7-640A-8DF5-531328B525D6}"/>
              </a:ext>
            </a:extLst>
          </p:cNvPr>
          <p:cNvSpPr>
            <a:spLocks noGrp="1"/>
          </p:cNvSpPr>
          <p:nvPr>
            <p:ph type="title"/>
          </p:nvPr>
        </p:nvSpPr>
        <p:spPr/>
        <p:txBody>
          <a:bodyPr/>
          <a:lstStyle/>
          <a:p>
            <a:pPr algn="l"/>
            <a:r>
              <a:rPr lang="en-US" dirty="0"/>
              <a:t>Listen for a challenge and a response.</a:t>
            </a:r>
          </a:p>
        </p:txBody>
      </p:sp>
      <p:sp>
        <p:nvSpPr>
          <p:cNvPr id="3" name="Content Placeholder 2">
            <a:extLst>
              <a:ext uri="{FF2B5EF4-FFF2-40B4-BE49-F238E27FC236}">
                <a16:creationId xmlns:a16="http://schemas.microsoft.com/office/drawing/2014/main" id="{32828850-D974-21C9-0A1A-CA0F63DBD1FA}"/>
              </a:ext>
            </a:extLst>
          </p:cNvPr>
          <p:cNvSpPr>
            <a:spLocks noGrp="1"/>
          </p:cNvSpPr>
          <p:nvPr>
            <p:ph idx="1"/>
          </p:nvPr>
        </p:nvSpPr>
        <p:spPr>
          <a:xfrm>
            <a:off x="1457067" y="1875052"/>
            <a:ext cx="9277865" cy="4351338"/>
          </a:xfrm>
        </p:spPr>
        <p:txBody>
          <a:bodyPr/>
          <a:lstStyle/>
          <a:p>
            <a:pPr marL="0" indent="0" algn="ctr">
              <a:buNone/>
            </a:pPr>
            <a:r>
              <a:rPr lang="en-US" dirty="0"/>
              <a:t>Judges 4:4-8 (NIV)  Deborah, a prophetess, the wife of </a:t>
            </a:r>
            <a:r>
              <a:rPr lang="en-US" dirty="0" err="1"/>
              <a:t>Lappidoth</a:t>
            </a:r>
            <a:r>
              <a:rPr lang="en-US" dirty="0"/>
              <a:t>, was leading Israel at that time. 5  She held court under the Palm of Deborah between Ramah and Bethel in the hill country of Ephraim, and the Israelites came to her to have</a:t>
            </a:r>
          </a:p>
        </p:txBody>
      </p:sp>
    </p:spTree>
    <p:extLst>
      <p:ext uri="{BB962C8B-B14F-4D97-AF65-F5344CB8AC3E}">
        <p14:creationId xmlns:p14="http://schemas.microsoft.com/office/powerpoint/2010/main" val="39166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8283-6FC7-640A-8DF5-531328B525D6}"/>
              </a:ext>
            </a:extLst>
          </p:cNvPr>
          <p:cNvSpPr>
            <a:spLocks noGrp="1"/>
          </p:cNvSpPr>
          <p:nvPr>
            <p:ph type="title"/>
          </p:nvPr>
        </p:nvSpPr>
        <p:spPr/>
        <p:txBody>
          <a:bodyPr/>
          <a:lstStyle/>
          <a:p>
            <a:pPr algn="l"/>
            <a:r>
              <a:rPr lang="en-US" dirty="0"/>
              <a:t>Listen for a challenge and a response.</a:t>
            </a:r>
          </a:p>
        </p:txBody>
      </p:sp>
      <p:sp>
        <p:nvSpPr>
          <p:cNvPr id="3" name="Content Placeholder 2">
            <a:extLst>
              <a:ext uri="{FF2B5EF4-FFF2-40B4-BE49-F238E27FC236}">
                <a16:creationId xmlns:a16="http://schemas.microsoft.com/office/drawing/2014/main" id="{32828850-D974-21C9-0A1A-CA0F63DBD1FA}"/>
              </a:ext>
            </a:extLst>
          </p:cNvPr>
          <p:cNvSpPr>
            <a:spLocks noGrp="1"/>
          </p:cNvSpPr>
          <p:nvPr>
            <p:ph idx="1"/>
          </p:nvPr>
        </p:nvSpPr>
        <p:spPr>
          <a:xfrm>
            <a:off x="1624399" y="1875052"/>
            <a:ext cx="8943202" cy="4351338"/>
          </a:xfrm>
        </p:spPr>
        <p:txBody>
          <a:bodyPr/>
          <a:lstStyle/>
          <a:p>
            <a:pPr marL="0" indent="0" algn="ctr">
              <a:buNone/>
            </a:pPr>
            <a:r>
              <a:rPr lang="en-US" dirty="0"/>
              <a:t>their disputes decided. 6  She sent for Barak son of </a:t>
            </a:r>
            <a:r>
              <a:rPr lang="en-US" dirty="0" err="1"/>
              <a:t>Abinoam</a:t>
            </a:r>
            <a:r>
              <a:rPr lang="en-US" dirty="0"/>
              <a:t> from </a:t>
            </a:r>
            <a:r>
              <a:rPr lang="en-US" dirty="0" err="1"/>
              <a:t>Kedesh</a:t>
            </a:r>
            <a:r>
              <a:rPr lang="en-US" dirty="0"/>
              <a:t> in Naphtali and said to him, "The LORD, the God of Israel, commands you: 'Go, take with you ten thousand men of Naphtali and Zebulun and lead the way to</a:t>
            </a:r>
          </a:p>
        </p:txBody>
      </p:sp>
    </p:spTree>
    <p:extLst>
      <p:ext uri="{BB962C8B-B14F-4D97-AF65-F5344CB8AC3E}">
        <p14:creationId xmlns:p14="http://schemas.microsoft.com/office/powerpoint/2010/main" val="25774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8283-6FC7-640A-8DF5-531328B525D6}"/>
              </a:ext>
            </a:extLst>
          </p:cNvPr>
          <p:cNvSpPr>
            <a:spLocks noGrp="1"/>
          </p:cNvSpPr>
          <p:nvPr>
            <p:ph type="title"/>
          </p:nvPr>
        </p:nvSpPr>
        <p:spPr/>
        <p:txBody>
          <a:bodyPr/>
          <a:lstStyle/>
          <a:p>
            <a:pPr algn="l"/>
            <a:r>
              <a:rPr lang="en-US" dirty="0"/>
              <a:t>Listen for a challenge and a response.</a:t>
            </a:r>
          </a:p>
        </p:txBody>
      </p:sp>
      <p:sp>
        <p:nvSpPr>
          <p:cNvPr id="3" name="Content Placeholder 2">
            <a:extLst>
              <a:ext uri="{FF2B5EF4-FFF2-40B4-BE49-F238E27FC236}">
                <a16:creationId xmlns:a16="http://schemas.microsoft.com/office/drawing/2014/main" id="{32828850-D974-21C9-0A1A-CA0F63DBD1FA}"/>
              </a:ext>
            </a:extLst>
          </p:cNvPr>
          <p:cNvSpPr>
            <a:spLocks noGrp="1"/>
          </p:cNvSpPr>
          <p:nvPr>
            <p:ph idx="1"/>
          </p:nvPr>
        </p:nvSpPr>
        <p:spPr>
          <a:xfrm>
            <a:off x="1457067" y="1875052"/>
            <a:ext cx="9277865" cy="4351338"/>
          </a:xfrm>
        </p:spPr>
        <p:txBody>
          <a:bodyPr/>
          <a:lstStyle/>
          <a:p>
            <a:pPr marL="0" indent="0" algn="ctr">
              <a:buNone/>
            </a:pPr>
            <a:r>
              <a:rPr lang="en-US" dirty="0"/>
              <a:t>Mount Tabor. 7  I will lure Sisera, the commander of </a:t>
            </a:r>
            <a:r>
              <a:rPr lang="en-US" dirty="0" err="1"/>
              <a:t>Jabin's</a:t>
            </a:r>
            <a:r>
              <a:rPr lang="en-US" dirty="0"/>
              <a:t> army, with his chariots and his troops to the Kishon River and give him into your hands.'" 8  Barak said to her, "If you go with me, I will go; but if you don't go with me, I won't go."</a:t>
            </a:r>
          </a:p>
        </p:txBody>
      </p:sp>
      <p:pic>
        <p:nvPicPr>
          <p:cNvPr id="5" name="Picture 4">
            <a:extLst>
              <a:ext uri="{FF2B5EF4-FFF2-40B4-BE49-F238E27FC236}">
                <a16:creationId xmlns:a16="http://schemas.microsoft.com/office/drawing/2014/main" id="{0F3A8409-50C9-AF70-81AA-B154CD82B5AB}"/>
              </a:ext>
            </a:extLst>
          </p:cNvPr>
          <p:cNvPicPr>
            <a:picLocks noChangeAspect="1"/>
          </p:cNvPicPr>
          <p:nvPr/>
        </p:nvPicPr>
        <p:blipFill>
          <a:blip r:embed="rId2"/>
          <a:stretch>
            <a:fillRect/>
          </a:stretch>
        </p:blipFill>
        <p:spPr>
          <a:xfrm>
            <a:off x="4934152" y="5449330"/>
            <a:ext cx="2323695" cy="320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221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734E-E79D-A709-426D-CB14C51DE130}"/>
              </a:ext>
            </a:extLst>
          </p:cNvPr>
          <p:cNvSpPr>
            <a:spLocks noGrp="1"/>
          </p:cNvSpPr>
          <p:nvPr>
            <p:ph type="title"/>
          </p:nvPr>
        </p:nvSpPr>
        <p:spPr/>
        <p:txBody>
          <a:bodyPr/>
          <a:lstStyle/>
          <a:p>
            <a:r>
              <a:rPr lang="en-US" dirty="0"/>
              <a:t>Allow Yourself to Be Challenged</a:t>
            </a:r>
          </a:p>
        </p:txBody>
      </p:sp>
      <p:sp>
        <p:nvSpPr>
          <p:cNvPr id="3" name="Content Placeholder 2">
            <a:extLst>
              <a:ext uri="{FF2B5EF4-FFF2-40B4-BE49-F238E27FC236}">
                <a16:creationId xmlns:a16="http://schemas.microsoft.com/office/drawing/2014/main" id="{F14D367D-B572-FEB7-B30E-A8F4116959DE}"/>
              </a:ext>
            </a:extLst>
          </p:cNvPr>
          <p:cNvSpPr>
            <a:spLocks noGrp="1"/>
          </p:cNvSpPr>
          <p:nvPr>
            <p:ph idx="1"/>
          </p:nvPr>
        </p:nvSpPr>
        <p:spPr/>
        <p:txBody>
          <a:bodyPr/>
          <a:lstStyle/>
          <a:p>
            <a:r>
              <a:rPr lang="en-US" dirty="0"/>
              <a:t>Whom did Deborah call and of what did she remind him?  Note how specific the commands were.</a:t>
            </a:r>
          </a:p>
          <a:p>
            <a:r>
              <a:rPr lang="en-US" dirty="0"/>
              <a:t>What assurances of victory are promised by God, communicated by Deborah? </a:t>
            </a:r>
          </a:p>
          <a:p>
            <a:r>
              <a:rPr lang="en-US" dirty="0"/>
              <a:t>How did Barak respond to her? What “line in the sand” did he declare?</a:t>
            </a:r>
          </a:p>
        </p:txBody>
      </p:sp>
    </p:spTree>
    <p:extLst>
      <p:ext uri="{BB962C8B-B14F-4D97-AF65-F5344CB8AC3E}">
        <p14:creationId xmlns:p14="http://schemas.microsoft.com/office/powerpoint/2010/main" val="318015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CD46-ADB2-C6A8-96F0-BD0546475802}"/>
              </a:ext>
            </a:extLst>
          </p:cNvPr>
          <p:cNvSpPr>
            <a:spLocks noGrp="1"/>
          </p:cNvSpPr>
          <p:nvPr>
            <p:ph type="title"/>
          </p:nvPr>
        </p:nvSpPr>
        <p:spPr/>
        <p:txBody>
          <a:bodyPr/>
          <a:lstStyle/>
          <a:p>
            <a:r>
              <a:rPr lang="en-US" dirty="0"/>
              <a:t>Allow Yourself to Be Challenged</a:t>
            </a:r>
          </a:p>
        </p:txBody>
      </p:sp>
      <p:sp>
        <p:nvSpPr>
          <p:cNvPr id="3" name="Content Placeholder 2">
            <a:extLst>
              <a:ext uri="{FF2B5EF4-FFF2-40B4-BE49-F238E27FC236}">
                <a16:creationId xmlns:a16="http://schemas.microsoft.com/office/drawing/2014/main" id="{C42C977B-7B35-B377-F6A0-8F51742A7EE6}"/>
              </a:ext>
            </a:extLst>
          </p:cNvPr>
          <p:cNvSpPr>
            <a:spLocks noGrp="1"/>
          </p:cNvSpPr>
          <p:nvPr>
            <p:ph idx="1"/>
          </p:nvPr>
        </p:nvSpPr>
        <p:spPr/>
        <p:txBody>
          <a:bodyPr/>
          <a:lstStyle/>
          <a:p>
            <a:r>
              <a:rPr lang="en-US" dirty="0"/>
              <a:t>What do you think was the rationale behind his “line in the sand”?</a:t>
            </a:r>
          </a:p>
          <a:p>
            <a:r>
              <a:rPr lang="en-US" dirty="0"/>
              <a:t>When has God used someone to encourage you to step into a ministry opportunity?</a:t>
            </a:r>
          </a:p>
          <a:p>
            <a:r>
              <a:rPr lang="en-US" dirty="0"/>
              <a:t>Who are some people in your circle of influence, whom you could be encouraging in matters of faith? </a:t>
            </a:r>
          </a:p>
        </p:txBody>
      </p:sp>
    </p:spTree>
    <p:extLst>
      <p:ext uri="{BB962C8B-B14F-4D97-AF65-F5344CB8AC3E}">
        <p14:creationId xmlns:p14="http://schemas.microsoft.com/office/powerpoint/2010/main" val="32752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3AB5-DB1D-CFDE-2F65-87A1BE098FEE}"/>
              </a:ext>
            </a:extLst>
          </p:cNvPr>
          <p:cNvSpPr>
            <a:spLocks noGrp="1"/>
          </p:cNvSpPr>
          <p:nvPr>
            <p:ph type="title"/>
          </p:nvPr>
        </p:nvSpPr>
        <p:spPr/>
        <p:txBody>
          <a:bodyPr/>
          <a:lstStyle/>
          <a:p>
            <a:r>
              <a:rPr lang="en-US" dirty="0"/>
              <a:t>Allow Yourself to Be Challenged</a:t>
            </a:r>
          </a:p>
        </p:txBody>
      </p:sp>
      <p:sp>
        <p:nvSpPr>
          <p:cNvPr id="3" name="Content Placeholder 2">
            <a:extLst>
              <a:ext uri="{FF2B5EF4-FFF2-40B4-BE49-F238E27FC236}">
                <a16:creationId xmlns:a16="http://schemas.microsoft.com/office/drawing/2014/main" id="{C79C343C-02BD-3C76-F866-480B68ABE705}"/>
              </a:ext>
            </a:extLst>
          </p:cNvPr>
          <p:cNvSpPr>
            <a:spLocks noGrp="1"/>
          </p:cNvSpPr>
          <p:nvPr>
            <p:ph idx="1"/>
          </p:nvPr>
        </p:nvSpPr>
        <p:spPr/>
        <p:txBody>
          <a:bodyPr/>
          <a:lstStyle/>
          <a:p>
            <a:r>
              <a:rPr lang="en-US" dirty="0"/>
              <a:t>How can you encourage those same people to take on leadership responsibilities?  In what ways can we be an influence for God where we live?</a:t>
            </a:r>
          </a:p>
        </p:txBody>
      </p:sp>
      <p:pic>
        <p:nvPicPr>
          <p:cNvPr id="2050" name="Picture 2" descr="Women are Talking in a Cafe">
            <a:extLst>
              <a:ext uri="{FF2B5EF4-FFF2-40B4-BE49-F238E27FC236}">
                <a16:creationId xmlns:a16="http://schemas.microsoft.com/office/drawing/2014/main" id="{0A3DCF49-CEC4-CD89-65DE-D6C862D53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754" y="3859970"/>
            <a:ext cx="2346492" cy="2316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18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61</TotalTime>
  <Words>1115</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Barak</vt:lpstr>
      <vt:lpstr>Video Introduction</vt:lpstr>
      <vt:lpstr>Cannot imagine …</vt:lpstr>
      <vt:lpstr>Listen for a challenge and a response.</vt:lpstr>
      <vt:lpstr>Listen for a challenge and a response.</vt:lpstr>
      <vt:lpstr>Listen for a challenge and a response.</vt:lpstr>
      <vt:lpstr>Allow Yourself to Be Challenged</vt:lpstr>
      <vt:lpstr>Allow Yourself to Be Challenged</vt:lpstr>
      <vt:lpstr>Allow Yourself to Be Challenged</vt:lpstr>
      <vt:lpstr>Listen for who to trust.</vt:lpstr>
      <vt:lpstr>Listen for who to trust.</vt:lpstr>
      <vt:lpstr>Listen for who to trust.</vt:lpstr>
      <vt:lpstr>Do What You Are Called to Do</vt:lpstr>
      <vt:lpstr>Do What You Are Called to Do</vt:lpstr>
      <vt:lpstr>Listen for who gets the credit for victory.</vt:lpstr>
      <vt:lpstr>Listen for who gets the credit for victory.</vt:lpstr>
      <vt:lpstr>Give God Honor and Praise</vt:lpstr>
      <vt:lpstr>Give God Honor and Praise</vt:lpstr>
      <vt:lpstr>Application</vt:lpstr>
      <vt:lpstr>Application</vt:lpstr>
      <vt:lpstr>Application</vt:lpstr>
      <vt:lpstr>Family Activities</vt:lpstr>
      <vt:lpstr>Barak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2024-07-11T13:18:32Z</dcterms:created>
  <dcterms:modified xsi:type="dcterms:W3CDTF">2024-07-11T14:19:54Z</dcterms:modified>
</cp:coreProperties>
</file>