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84"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3EC0C-D973-4240-BF21-13D918BC7DA9}"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3EC0C-D973-4240-BF21-13D918BC7DA9}"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3EC0C-D973-4240-BF21-13D918BC7DA9}"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4000"/>
                </a:schemeClr>
              </a:gs>
              <a:gs pos="83000">
                <a:schemeClr val="accent1">
                  <a:lumMod val="45000"/>
                  <a:lumOff val="55000"/>
                  <a:alpha val="82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inyurl.com/y3kbm85k" TargetMode="External"/><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atch.liberty.edu/media/t/1_y72mpibg"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Depend on God</a:t>
            </a:r>
            <a:endParaRPr lang="en-US" dirty="0"/>
          </a:p>
        </p:txBody>
      </p:sp>
      <p:sp>
        <p:nvSpPr>
          <p:cNvPr id="3" name="Subtitle 2"/>
          <p:cNvSpPr>
            <a:spLocks noGrp="1"/>
          </p:cNvSpPr>
          <p:nvPr>
            <p:ph type="subTitle" idx="1"/>
          </p:nvPr>
        </p:nvSpPr>
        <p:spPr>
          <a:xfrm>
            <a:off x="1524000" y="3825024"/>
            <a:ext cx="9144000" cy="1432775"/>
          </a:xfrm>
        </p:spPr>
        <p:txBody>
          <a:bodyPr/>
          <a:lstStyle/>
          <a:p>
            <a:r>
              <a:rPr lang="en-US" dirty="0" smtClean="0"/>
              <a:t>July 28</a:t>
            </a:r>
            <a:endParaRPr lang="en-US" dirty="0"/>
          </a:p>
        </p:txBody>
      </p:sp>
    </p:spTree>
    <p:extLst>
      <p:ext uri="{BB962C8B-B14F-4D97-AF65-F5344CB8AC3E}">
        <p14:creationId xmlns:p14="http://schemas.microsoft.com/office/powerpoint/2010/main" val="27528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the result of Asa’s dependence on God in this situation</a:t>
            </a:r>
            <a:r>
              <a:rPr lang="en-US" dirty="0" smtClean="0"/>
              <a:t>.</a:t>
            </a:r>
            <a:endParaRPr lang="en-US" dirty="0"/>
          </a:p>
        </p:txBody>
      </p:sp>
      <p:sp>
        <p:nvSpPr>
          <p:cNvPr id="3" name="Content Placeholder 2"/>
          <p:cNvSpPr>
            <a:spLocks noGrp="1"/>
          </p:cNvSpPr>
          <p:nvPr>
            <p:ph idx="1"/>
          </p:nvPr>
        </p:nvSpPr>
        <p:spPr>
          <a:xfrm>
            <a:off x="838200" y="1983345"/>
            <a:ext cx="10515600" cy="4193617"/>
          </a:xfrm>
        </p:spPr>
        <p:txBody>
          <a:bodyPr/>
          <a:lstStyle/>
          <a:p>
            <a:pPr marL="0" indent="0" algn="ctr">
              <a:buNone/>
            </a:pPr>
            <a:r>
              <a:rPr lang="en-US" dirty="0"/>
              <a:t>2 Chronicles 14:12-15 (NIV)  The LORD struck down the </a:t>
            </a:r>
            <a:r>
              <a:rPr lang="en-US" dirty="0" err="1"/>
              <a:t>Cushites</a:t>
            </a:r>
            <a:r>
              <a:rPr lang="en-US" dirty="0"/>
              <a:t> before Asa and Judah. The </a:t>
            </a:r>
            <a:r>
              <a:rPr lang="en-US" dirty="0" err="1"/>
              <a:t>Cushites</a:t>
            </a:r>
            <a:r>
              <a:rPr lang="en-US" dirty="0"/>
              <a:t> fled, 13  and Asa and his army pursued them as far as </a:t>
            </a:r>
            <a:r>
              <a:rPr lang="en-US" dirty="0" err="1"/>
              <a:t>Gerar</a:t>
            </a:r>
            <a:r>
              <a:rPr lang="en-US" dirty="0"/>
              <a:t>. Such a great number of </a:t>
            </a:r>
            <a:r>
              <a:rPr lang="en-US" dirty="0" err="1"/>
              <a:t>Cushites</a:t>
            </a:r>
            <a:r>
              <a:rPr lang="en-US" dirty="0"/>
              <a:t> fell that they could not recover; they were crushed before the LORD and his forces. The men of Judah carried off a large amount of plunder. </a:t>
            </a:r>
            <a:endParaRPr lang="en-US" dirty="0"/>
          </a:p>
        </p:txBody>
      </p:sp>
    </p:spTree>
    <p:extLst>
      <p:ext uri="{BB962C8B-B14F-4D97-AF65-F5344CB8AC3E}">
        <p14:creationId xmlns:p14="http://schemas.microsoft.com/office/powerpoint/2010/main" val="194983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the result of Asa’s dependence on God in this situation</a:t>
            </a:r>
            <a:r>
              <a:rPr lang="en-US" dirty="0" smtClean="0"/>
              <a:t>.</a:t>
            </a:r>
            <a:endParaRPr lang="en-US" dirty="0"/>
          </a:p>
        </p:txBody>
      </p:sp>
      <p:sp>
        <p:nvSpPr>
          <p:cNvPr id="3" name="Content Placeholder 2"/>
          <p:cNvSpPr>
            <a:spLocks noGrp="1"/>
          </p:cNvSpPr>
          <p:nvPr>
            <p:ph idx="1"/>
          </p:nvPr>
        </p:nvSpPr>
        <p:spPr>
          <a:xfrm>
            <a:off x="1378040" y="1854557"/>
            <a:ext cx="9640910" cy="4193617"/>
          </a:xfrm>
        </p:spPr>
        <p:txBody>
          <a:bodyPr/>
          <a:lstStyle/>
          <a:p>
            <a:pPr marL="0" indent="0" algn="ctr">
              <a:buNone/>
            </a:pPr>
            <a:r>
              <a:rPr lang="en-US" dirty="0"/>
              <a:t>They destroyed all the villages around </a:t>
            </a:r>
            <a:r>
              <a:rPr lang="en-US" dirty="0" err="1"/>
              <a:t>Gerar</a:t>
            </a:r>
            <a:r>
              <a:rPr lang="en-US" dirty="0"/>
              <a:t>, for the terror of the LORD had fallen upon them. They plundered all these villages, since there was much booty there. 15  They also attacked the camps of the herdsmen and carried off droves of sheep and goats and camels. Then they returned to Jerusalem.</a:t>
            </a:r>
          </a:p>
          <a:p>
            <a:pPr marL="0" indent="0">
              <a:buNone/>
            </a:pPr>
            <a:endParaRPr lang="en-US" dirty="0"/>
          </a:p>
          <a:p>
            <a:pPr marL="0" indent="0" algn="ctr">
              <a:buNone/>
            </a:pPr>
            <a:endParaRPr lang="en-US" dirty="0"/>
          </a:p>
        </p:txBody>
      </p:sp>
      <p:pic>
        <p:nvPicPr>
          <p:cNvPr id="4" name="Picture 3"/>
          <p:cNvPicPr>
            <a:picLocks noChangeAspect="1"/>
          </p:cNvPicPr>
          <p:nvPr/>
        </p:nvPicPr>
        <p:blipFill>
          <a:blip r:embed="rId2"/>
          <a:stretch>
            <a:fillRect/>
          </a:stretch>
        </p:blipFill>
        <p:spPr>
          <a:xfrm>
            <a:off x="4753790" y="5712674"/>
            <a:ext cx="2625803" cy="3523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70185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Facing Your Problems</a:t>
            </a:r>
            <a:endParaRPr lang="en-US" dirty="0"/>
          </a:p>
        </p:txBody>
      </p:sp>
      <p:sp>
        <p:nvSpPr>
          <p:cNvPr id="3" name="Content Placeholder 2"/>
          <p:cNvSpPr>
            <a:spLocks noGrp="1"/>
          </p:cNvSpPr>
          <p:nvPr>
            <p:ph idx="1"/>
          </p:nvPr>
        </p:nvSpPr>
        <p:spPr/>
        <p:txBody>
          <a:bodyPr/>
          <a:lstStyle/>
          <a:p>
            <a:r>
              <a:rPr lang="en-US" dirty="0"/>
              <a:t> Who is credited with the victory over the Ethiopians? </a:t>
            </a:r>
          </a:p>
          <a:p>
            <a:r>
              <a:rPr lang="en-US" dirty="0"/>
              <a:t>What essential role did Asa and his army play in the military campaign? </a:t>
            </a:r>
          </a:p>
          <a:p>
            <a:r>
              <a:rPr lang="en-US" dirty="0"/>
              <a:t>What words and phrases describe the utter defeat of the Ethiopians? </a:t>
            </a:r>
          </a:p>
          <a:p>
            <a:endParaRPr lang="en-US" dirty="0"/>
          </a:p>
        </p:txBody>
      </p:sp>
    </p:spTree>
    <p:extLst>
      <p:ext uri="{BB962C8B-B14F-4D97-AF65-F5344CB8AC3E}">
        <p14:creationId xmlns:p14="http://schemas.microsoft.com/office/powerpoint/2010/main" val="339071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Facing Your Problems</a:t>
            </a:r>
          </a:p>
        </p:txBody>
      </p:sp>
      <p:sp>
        <p:nvSpPr>
          <p:cNvPr id="3" name="Content Placeholder 2"/>
          <p:cNvSpPr>
            <a:spLocks noGrp="1"/>
          </p:cNvSpPr>
          <p:nvPr>
            <p:ph idx="1"/>
          </p:nvPr>
        </p:nvSpPr>
        <p:spPr/>
        <p:txBody>
          <a:bodyPr/>
          <a:lstStyle/>
          <a:p>
            <a:r>
              <a:rPr lang="en-US" dirty="0" smtClean="0"/>
              <a:t>Why do you think Asa </a:t>
            </a:r>
            <a:r>
              <a:rPr lang="en-US" dirty="0"/>
              <a:t>and the people </a:t>
            </a:r>
            <a:r>
              <a:rPr lang="en-US" dirty="0" smtClean="0"/>
              <a:t>attacked </a:t>
            </a:r>
            <a:r>
              <a:rPr lang="en-US" dirty="0"/>
              <a:t>and plundered </a:t>
            </a:r>
            <a:r>
              <a:rPr lang="en-US" dirty="0" err="1"/>
              <a:t>Gerar</a:t>
            </a:r>
            <a:r>
              <a:rPr lang="en-US" dirty="0"/>
              <a:t> and the other settlements of the region? </a:t>
            </a:r>
            <a:endParaRPr lang="en-US" dirty="0" smtClean="0"/>
          </a:p>
          <a:p>
            <a:r>
              <a:rPr lang="en-US" dirty="0"/>
              <a:t>What was the return to Jerusalem a sign of?</a:t>
            </a:r>
          </a:p>
          <a:p>
            <a:r>
              <a:rPr lang="en-US" dirty="0"/>
              <a:t>What is the relationship between our role and God’s role in a crisis?</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92924963"/>
              </p:ext>
            </p:extLst>
          </p:nvPr>
        </p:nvGraphicFramePr>
        <p:xfrm>
          <a:off x="1236369" y="5175756"/>
          <a:ext cx="9890976" cy="1036320"/>
        </p:xfrm>
        <a:graphic>
          <a:graphicData uri="http://schemas.openxmlformats.org/drawingml/2006/table">
            <a:tbl>
              <a:tblPr firstRow="1" bandRow="1">
                <a:tableStyleId>{5C22544A-7EE6-4342-B048-85BDC9FD1C3A}</a:tableStyleId>
              </a:tblPr>
              <a:tblGrid>
                <a:gridCol w="4945488"/>
                <a:gridCol w="4945488"/>
              </a:tblGrid>
              <a:tr h="370840">
                <a:tc>
                  <a:txBody>
                    <a:bodyPr/>
                    <a:lstStyle/>
                    <a:p>
                      <a:pPr algn="ctr"/>
                      <a:r>
                        <a:rPr lang="en-US" sz="2800" dirty="0" smtClean="0"/>
                        <a:t>Our Role</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t>God’s Role</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02180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Facing Your Problems</a:t>
            </a:r>
          </a:p>
        </p:txBody>
      </p:sp>
      <p:sp>
        <p:nvSpPr>
          <p:cNvPr id="3" name="Content Placeholder 2"/>
          <p:cNvSpPr>
            <a:spLocks noGrp="1"/>
          </p:cNvSpPr>
          <p:nvPr>
            <p:ph idx="1"/>
          </p:nvPr>
        </p:nvSpPr>
        <p:spPr/>
        <p:txBody>
          <a:bodyPr/>
          <a:lstStyle/>
          <a:p>
            <a:r>
              <a:rPr lang="en-US" dirty="0"/>
              <a:t>So, what does it mean and how does it work to </a:t>
            </a:r>
            <a:r>
              <a:rPr lang="en-US" i="1" dirty="0"/>
              <a:t>depend on the Lord</a:t>
            </a:r>
            <a:r>
              <a:rPr lang="en-US" dirty="0"/>
              <a:t>?</a:t>
            </a:r>
          </a:p>
          <a:p>
            <a:r>
              <a:rPr lang="en-US" dirty="0"/>
              <a:t>Maybe it’s not you struggling with a great challenge or difficulty. Perhaps someone close to you is the struggling one. What can you glean from this session that will help you offer encouragement to that individual? </a:t>
            </a:r>
          </a:p>
          <a:p>
            <a:endParaRPr lang="en-US" dirty="0"/>
          </a:p>
        </p:txBody>
      </p:sp>
    </p:spTree>
    <p:extLst>
      <p:ext uri="{BB962C8B-B14F-4D97-AF65-F5344CB8AC3E}">
        <p14:creationId xmlns:p14="http://schemas.microsoft.com/office/powerpoint/2010/main" val="112435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Facing Your Problems</a:t>
            </a:r>
          </a:p>
        </p:txBody>
      </p:sp>
      <p:sp>
        <p:nvSpPr>
          <p:cNvPr id="3" name="Content Placeholder 2"/>
          <p:cNvSpPr>
            <a:spLocks noGrp="1"/>
          </p:cNvSpPr>
          <p:nvPr>
            <p:ph idx="1"/>
          </p:nvPr>
        </p:nvSpPr>
        <p:spPr/>
        <p:txBody>
          <a:bodyPr/>
          <a:lstStyle/>
          <a:p>
            <a:r>
              <a:rPr lang="en-US" dirty="0">
                <a:solidFill>
                  <a:srgbClr val="C00000"/>
                </a:solidFill>
              </a:rPr>
              <a:t>Even as your point them toward the Lord, refrain from </a:t>
            </a:r>
            <a:r>
              <a:rPr lang="en-US" dirty="0" smtClean="0">
                <a:solidFill>
                  <a:srgbClr val="C00000"/>
                </a:solidFill>
              </a:rPr>
              <a:t>…</a:t>
            </a:r>
            <a:endParaRPr lang="en-US" dirty="0">
              <a:solidFill>
                <a:srgbClr val="C00000"/>
              </a:solidFill>
            </a:endParaRPr>
          </a:p>
          <a:p>
            <a:pPr lvl="1"/>
            <a:r>
              <a:rPr lang="en-US" dirty="0" smtClean="0">
                <a:solidFill>
                  <a:srgbClr val="C00000"/>
                </a:solidFill>
              </a:rPr>
              <a:t>Imposing guilt, </a:t>
            </a:r>
          </a:p>
          <a:p>
            <a:pPr lvl="1"/>
            <a:r>
              <a:rPr lang="en-US" dirty="0" smtClean="0">
                <a:solidFill>
                  <a:srgbClr val="C00000"/>
                </a:solidFill>
              </a:rPr>
              <a:t>Minimizing the problem, or </a:t>
            </a:r>
          </a:p>
          <a:p>
            <a:pPr lvl="1"/>
            <a:r>
              <a:rPr lang="en-US" dirty="0" smtClean="0">
                <a:solidFill>
                  <a:srgbClr val="C00000"/>
                </a:solidFill>
              </a:rPr>
              <a:t>Reprimanding him </a:t>
            </a:r>
            <a:r>
              <a:rPr lang="en-US" dirty="0">
                <a:solidFill>
                  <a:srgbClr val="C00000"/>
                </a:solidFill>
              </a:rPr>
              <a:t>or her for her feelings of despair</a:t>
            </a:r>
            <a:r>
              <a:rPr lang="en-US" dirty="0"/>
              <a:t>. </a:t>
            </a:r>
          </a:p>
          <a:p>
            <a:endParaRPr lang="en-US" dirty="0"/>
          </a:p>
          <a:p>
            <a:endParaRPr lang="en-US" dirty="0"/>
          </a:p>
        </p:txBody>
      </p:sp>
    </p:spTree>
    <p:extLst>
      <p:ext uri="{BB962C8B-B14F-4D97-AF65-F5344CB8AC3E}">
        <p14:creationId xmlns:p14="http://schemas.microsoft.com/office/powerpoint/2010/main" val="2071502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838200" y="2240923"/>
            <a:ext cx="10515600" cy="3936039"/>
          </a:xfrm>
        </p:spPr>
        <p:txBody>
          <a:bodyPr/>
          <a:lstStyle/>
          <a:p>
            <a:r>
              <a:rPr lang="en-US" dirty="0"/>
              <a:t>Share. </a:t>
            </a:r>
          </a:p>
          <a:p>
            <a:pPr lvl="1"/>
            <a:r>
              <a:rPr lang="en-US" dirty="0"/>
              <a:t>Share with your group one of the challenges you are facing that, from your perspective, is an impossible challenge. </a:t>
            </a:r>
          </a:p>
          <a:p>
            <a:pPr lvl="1"/>
            <a:r>
              <a:rPr lang="en-US" dirty="0"/>
              <a:t>Ask them to pray with you regarding that situation.</a:t>
            </a:r>
          </a:p>
          <a:p>
            <a:endParaRPr lang="en-US" dirty="0"/>
          </a:p>
        </p:txBody>
      </p:sp>
    </p:spTree>
    <p:extLst>
      <p:ext uri="{BB962C8B-B14F-4D97-AF65-F5344CB8AC3E}">
        <p14:creationId xmlns:p14="http://schemas.microsoft.com/office/powerpoint/2010/main" val="1456662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838200" y="2150771"/>
            <a:ext cx="10515600" cy="4026191"/>
          </a:xfrm>
        </p:spPr>
        <p:txBody>
          <a:bodyPr/>
          <a:lstStyle/>
          <a:p>
            <a:r>
              <a:rPr lang="en-US" dirty="0"/>
              <a:t>Invite. </a:t>
            </a:r>
          </a:p>
          <a:p>
            <a:pPr lvl="1"/>
            <a:r>
              <a:rPr lang="en-US" dirty="0"/>
              <a:t>Invite someone else to walk alongside you in a difficulty you’re facing. </a:t>
            </a:r>
          </a:p>
          <a:p>
            <a:pPr lvl="1"/>
            <a:r>
              <a:rPr lang="en-US" dirty="0"/>
              <a:t>Ask this person to “check in” with you regularly and encourage your continued trust in God.</a:t>
            </a:r>
          </a:p>
          <a:p>
            <a:endParaRPr lang="en-US" dirty="0"/>
          </a:p>
        </p:txBody>
      </p:sp>
    </p:spTree>
    <p:extLst>
      <p:ext uri="{BB962C8B-B14F-4D97-AF65-F5344CB8AC3E}">
        <p14:creationId xmlns:p14="http://schemas.microsoft.com/office/powerpoint/2010/main" val="2063011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p:txBody>
          <a:bodyPr/>
          <a:lstStyle/>
          <a:p>
            <a:r>
              <a:rPr lang="en-US" dirty="0"/>
              <a:t>Retreat. </a:t>
            </a:r>
          </a:p>
          <a:p>
            <a:pPr lvl="1"/>
            <a:r>
              <a:rPr lang="en-US" dirty="0"/>
              <a:t>Take some dedicated time this week to have a personal prayer retreat. </a:t>
            </a:r>
          </a:p>
          <a:p>
            <a:pPr lvl="1"/>
            <a:r>
              <a:rPr lang="en-US" dirty="0"/>
              <a:t>Get away from any distractions. </a:t>
            </a:r>
            <a:r>
              <a:rPr lang="en-US" dirty="0" smtClean="0"/>
              <a:t> Leave </a:t>
            </a:r>
            <a:r>
              <a:rPr lang="en-US" dirty="0"/>
              <a:t>your cell phone in your car. </a:t>
            </a:r>
          </a:p>
          <a:p>
            <a:pPr lvl="1"/>
            <a:r>
              <a:rPr lang="en-US" dirty="0"/>
              <a:t>Spend a few hours—or a full day—in dedicated prayer about the challenges you are facing.</a:t>
            </a:r>
          </a:p>
          <a:p>
            <a:endParaRPr lang="en-US" dirty="0"/>
          </a:p>
        </p:txBody>
      </p:sp>
    </p:spTree>
    <p:extLst>
      <p:ext uri="{BB962C8B-B14F-4D97-AF65-F5344CB8AC3E}">
        <p14:creationId xmlns:p14="http://schemas.microsoft.com/office/powerpoint/2010/main" val="3714422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Activities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251" y="3455341"/>
            <a:ext cx="3037271" cy="2780669"/>
          </a:xfrm>
          <a:prstGeom prst="rect">
            <a:avLst/>
          </a:prstGeom>
          <a:ln>
            <a:noFill/>
          </a:ln>
          <a:effectLst>
            <a:outerShdw blurRad="292100" dist="139700" dir="2700000" algn="tl" rotWithShape="0">
              <a:srgbClr val="333333">
                <a:alpha val="65000"/>
              </a:srgbClr>
            </a:outerShdw>
          </a:effectLst>
        </p:spPr>
      </p:pic>
      <p:sp>
        <p:nvSpPr>
          <p:cNvPr id="6" name="Rounded Rectangular Callout 5"/>
          <p:cNvSpPr/>
          <p:nvPr/>
        </p:nvSpPr>
        <p:spPr>
          <a:xfrm>
            <a:off x="3837904" y="1519708"/>
            <a:ext cx="5718220" cy="1854558"/>
          </a:xfrm>
          <a:prstGeom prst="wedgeRoundRectCallout">
            <a:avLst>
              <a:gd name="adj1" fmla="val -61926"/>
              <a:gd name="adj2" fmla="val 5583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Comic Sans MS" panose="030F0702030302020204" pitchFamily="66" charset="0"/>
              </a:rPr>
              <a:t>Whoa … even if I turn that around, it’s still all messed up.  We need your help to find all the words taken from the Bible Study.  If you need help, don’t ask the angry old lady.  Go to </a:t>
            </a:r>
            <a:r>
              <a:rPr lang="en-US" u="sng" dirty="0">
                <a:hlinkClick r:id="rId3"/>
              </a:rPr>
              <a:t>https://</a:t>
            </a:r>
            <a:r>
              <a:rPr lang="en-US" u="sng" dirty="0" smtClean="0">
                <a:hlinkClick r:id="rId3"/>
              </a:rPr>
              <a:t>tinyurl.com/y3kbm85k</a:t>
            </a:r>
            <a:r>
              <a:rPr lang="en-US" u="sng" dirty="0" smtClean="0"/>
              <a:t> </a:t>
            </a:r>
            <a:r>
              <a:rPr lang="en-US" dirty="0" smtClean="0">
                <a:latin typeface="Comic Sans MS" panose="030F0702030302020204" pitchFamily="66" charset="0"/>
              </a:rPr>
              <a:t>for assistance and for other interesting family activities.</a:t>
            </a:r>
            <a:endParaRPr lang="en-US" dirty="0">
              <a:latin typeface="Comic Sans MS" panose="030F0702030302020204" pitchFamily="66" charset="0"/>
            </a:endParaRPr>
          </a:p>
        </p:txBody>
      </p:sp>
      <p:pic>
        <p:nvPicPr>
          <p:cNvPr id="8" name="Picture 7"/>
          <p:cNvPicPr>
            <a:picLocks noChangeAspect="1"/>
          </p:cNvPicPr>
          <p:nvPr/>
        </p:nvPicPr>
        <p:blipFill>
          <a:blip r:embed="rId4"/>
          <a:stretch>
            <a:fillRect/>
          </a:stretch>
        </p:blipFill>
        <p:spPr>
          <a:xfrm rot="10800000">
            <a:off x="5635940" y="3779333"/>
            <a:ext cx="2542857" cy="195238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2672" y="4352599"/>
            <a:ext cx="1330280" cy="114024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9878096" y="4031087"/>
            <a:ext cx="1146220" cy="369332"/>
          </a:xfrm>
          <a:prstGeom prst="rect">
            <a:avLst/>
          </a:prstGeom>
          <a:noFill/>
        </p:spPr>
        <p:txBody>
          <a:bodyPr wrap="square" rtlCol="0">
            <a:spAutoFit/>
          </a:bodyPr>
          <a:lstStyle/>
          <a:p>
            <a:pPr algn="ctr"/>
            <a:r>
              <a:rPr lang="en-US" dirty="0" smtClean="0">
                <a:latin typeface="Comic Sans MS" panose="030F0702030302020204" pitchFamily="66" charset="0"/>
              </a:rPr>
              <a:t>Humph!</a:t>
            </a:r>
            <a:endParaRPr lang="en-US" dirty="0">
              <a:latin typeface="Comic Sans MS" panose="030F0702030302020204" pitchFamily="66" charset="0"/>
            </a:endParaRPr>
          </a:p>
        </p:txBody>
      </p:sp>
    </p:spTree>
    <p:extLst>
      <p:ext uri="{BB962C8B-B14F-4D97-AF65-F5344CB8AC3E}">
        <p14:creationId xmlns:p14="http://schemas.microsoft.com/office/powerpoint/2010/main" val="3290159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810" y="1477250"/>
            <a:ext cx="6300192" cy="390611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082603" y="5705341"/>
            <a:ext cx="4365938" cy="461665"/>
          </a:xfrm>
          <a:prstGeom prst="rect">
            <a:avLst/>
          </a:prstGeom>
          <a:noFill/>
        </p:spPr>
        <p:txBody>
          <a:bodyPr wrap="square" rtlCol="0">
            <a:spAutoFit/>
          </a:bodyPr>
          <a:lstStyle/>
          <a:p>
            <a:pPr algn="ctr"/>
            <a:r>
              <a:rPr lang="en-US" sz="2400" dirty="0" smtClean="0">
                <a:hlinkClick r:id="rId2"/>
              </a:rPr>
              <a:t>View Introduction Video</a:t>
            </a:r>
            <a:endParaRPr lang="en-US" sz="2400" dirty="0"/>
          </a:p>
        </p:txBody>
      </p:sp>
    </p:spTree>
    <p:extLst>
      <p:ext uri="{BB962C8B-B14F-4D97-AF65-F5344CB8AC3E}">
        <p14:creationId xmlns:p14="http://schemas.microsoft.com/office/powerpoint/2010/main" val="2041103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Depend on God</a:t>
            </a:r>
            <a:endParaRPr lang="en-US" dirty="0"/>
          </a:p>
        </p:txBody>
      </p:sp>
      <p:sp>
        <p:nvSpPr>
          <p:cNvPr id="3" name="Subtitle 2"/>
          <p:cNvSpPr>
            <a:spLocks noGrp="1"/>
          </p:cNvSpPr>
          <p:nvPr>
            <p:ph type="subTitle" idx="1"/>
          </p:nvPr>
        </p:nvSpPr>
        <p:spPr/>
        <p:txBody>
          <a:bodyPr/>
          <a:lstStyle/>
          <a:p>
            <a:r>
              <a:rPr lang="en-US" dirty="0" smtClean="0"/>
              <a:t>July 28</a:t>
            </a:r>
            <a:endParaRPr lang="en-US" dirty="0"/>
          </a:p>
        </p:txBody>
      </p:sp>
    </p:spTree>
    <p:extLst>
      <p:ext uri="{BB962C8B-B14F-4D97-AF65-F5344CB8AC3E}">
        <p14:creationId xmlns:p14="http://schemas.microsoft.com/office/powerpoint/2010/main" val="3807072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Think about it …</a:t>
            </a:r>
            <a:endParaRPr lang="en-US" dirty="0"/>
          </a:p>
        </p:txBody>
      </p:sp>
      <p:sp>
        <p:nvSpPr>
          <p:cNvPr id="4" name="Content Placeholder 3"/>
          <p:cNvSpPr>
            <a:spLocks noGrp="1"/>
          </p:cNvSpPr>
          <p:nvPr>
            <p:ph idx="1"/>
          </p:nvPr>
        </p:nvSpPr>
        <p:spPr/>
        <p:txBody>
          <a:bodyPr/>
          <a:lstStyle/>
          <a:p>
            <a:r>
              <a:rPr lang="en-US" dirty="0"/>
              <a:t>What’s the most dependable thing you’ve owned</a:t>
            </a:r>
            <a:r>
              <a:rPr lang="en-US" dirty="0" smtClean="0"/>
              <a:t>?</a:t>
            </a:r>
          </a:p>
          <a:p>
            <a:endParaRPr lang="en-US" dirty="0" smtClean="0"/>
          </a:p>
          <a:p>
            <a:r>
              <a:rPr lang="en-US" dirty="0" smtClean="0">
                <a:solidFill>
                  <a:srgbClr val="C00000"/>
                </a:solidFill>
              </a:rPr>
              <a:t>We </a:t>
            </a:r>
            <a:r>
              <a:rPr lang="en-US" dirty="0">
                <a:solidFill>
                  <a:srgbClr val="C00000"/>
                </a:solidFill>
              </a:rPr>
              <a:t>depend on lots of different things … things we’ve listed … and things like electricity, water, and internet.</a:t>
            </a:r>
          </a:p>
          <a:p>
            <a:pPr lvl="1"/>
            <a:r>
              <a:rPr lang="en-US" dirty="0">
                <a:solidFill>
                  <a:srgbClr val="C00000"/>
                </a:solidFill>
              </a:rPr>
              <a:t>We need to learn to always depend on God.</a:t>
            </a:r>
          </a:p>
          <a:p>
            <a:pPr lvl="1"/>
            <a:r>
              <a:rPr lang="en-US" dirty="0">
                <a:solidFill>
                  <a:srgbClr val="C00000"/>
                </a:solidFill>
              </a:rPr>
              <a:t>God is greater than any challenge we face</a:t>
            </a:r>
          </a:p>
        </p:txBody>
      </p:sp>
      <p:grpSp>
        <p:nvGrpSpPr>
          <p:cNvPr id="6" name="Group 5"/>
          <p:cNvGrpSpPr/>
          <p:nvPr/>
        </p:nvGrpSpPr>
        <p:grpSpPr>
          <a:xfrm>
            <a:off x="1543227" y="2808514"/>
            <a:ext cx="9710334" cy="2977242"/>
            <a:chOff x="1543227" y="2808514"/>
            <a:chExt cx="9710334" cy="2977242"/>
          </a:xfrm>
        </p:grpSpPr>
        <p:pic>
          <p:nvPicPr>
            <p:cNvPr id="2" name="Picture 1"/>
            <p:cNvPicPr>
              <a:picLocks noChangeAspect="1"/>
            </p:cNvPicPr>
            <p:nvPr/>
          </p:nvPicPr>
          <p:blipFill>
            <a:blip r:embed="rId2"/>
            <a:stretch>
              <a:fillRect/>
            </a:stretch>
          </p:blipFill>
          <p:spPr>
            <a:xfrm rot="20950944">
              <a:off x="1543227" y="3810778"/>
              <a:ext cx="2857143" cy="1609524"/>
            </a:xfrm>
            <a:prstGeom prst="rect">
              <a:avLst/>
            </a:prstGeom>
            <a:ln>
              <a:noFill/>
            </a:ln>
            <a:effectLst>
              <a:outerShdw blurRad="292100" dist="139700" dir="2700000" algn="tl" rotWithShape="0">
                <a:srgbClr val="333333">
                  <a:alpha val="65000"/>
                </a:srgbClr>
              </a:outerShdw>
            </a:effectLst>
          </p:spPr>
        </p:pic>
        <p:pic>
          <p:nvPicPr>
            <p:cNvPr id="1026" name="Picture 2" descr="Image result for recl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396061" y="2928256"/>
              <a:ext cx="285750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025266" y="2808514"/>
              <a:ext cx="2943261" cy="138922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869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King Asa’s response to trouble</a:t>
            </a:r>
            <a:r>
              <a:rPr lang="en-US" dirty="0" smtClean="0"/>
              <a:t>.</a:t>
            </a:r>
            <a:endParaRPr lang="en-US" dirty="0"/>
          </a:p>
        </p:txBody>
      </p:sp>
      <p:sp>
        <p:nvSpPr>
          <p:cNvPr id="3" name="Content Placeholder 2"/>
          <p:cNvSpPr>
            <a:spLocks noGrp="1"/>
          </p:cNvSpPr>
          <p:nvPr>
            <p:ph idx="1"/>
          </p:nvPr>
        </p:nvSpPr>
        <p:spPr>
          <a:xfrm>
            <a:off x="1306286" y="1912711"/>
            <a:ext cx="9677400" cy="4351338"/>
          </a:xfrm>
        </p:spPr>
        <p:txBody>
          <a:bodyPr/>
          <a:lstStyle/>
          <a:p>
            <a:pPr marL="0" indent="0" algn="ctr">
              <a:buNone/>
            </a:pPr>
            <a:r>
              <a:rPr lang="en-US" dirty="0"/>
              <a:t>2 Chronicles 14:9-11 (NIV)  </a:t>
            </a:r>
            <a:r>
              <a:rPr lang="en-US" dirty="0" err="1"/>
              <a:t>Zerah</a:t>
            </a:r>
            <a:r>
              <a:rPr lang="en-US" dirty="0"/>
              <a:t> the Cushite marched out against them with a vast army and three hundred chariots, and came as far as </a:t>
            </a:r>
            <a:r>
              <a:rPr lang="en-US" dirty="0" err="1"/>
              <a:t>Mareshah</a:t>
            </a:r>
            <a:r>
              <a:rPr lang="en-US" dirty="0"/>
              <a:t>. 10  Asa went out to meet him, and they took up battle positions in the Valley of </a:t>
            </a:r>
            <a:r>
              <a:rPr lang="en-US" dirty="0" err="1"/>
              <a:t>Zephathah</a:t>
            </a:r>
            <a:r>
              <a:rPr lang="en-US" dirty="0"/>
              <a:t> near </a:t>
            </a:r>
            <a:r>
              <a:rPr lang="en-US" dirty="0" err="1"/>
              <a:t>Mareshah</a:t>
            </a:r>
            <a:r>
              <a:rPr lang="en-US" dirty="0"/>
              <a:t>. 11  Then Asa called to the LORD his God and said,</a:t>
            </a:r>
            <a:endParaRPr lang="en-US" dirty="0"/>
          </a:p>
        </p:txBody>
      </p:sp>
    </p:spTree>
    <p:extLst>
      <p:ext uri="{BB962C8B-B14F-4D97-AF65-F5344CB8AC3E}">
        <p14:creationId xmlns:p14="http://schemas.microsoft.com/office/powerpoint/2010/main" val="94841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King Asa’s response to trouble</a:t>
            </a:r>
            <a:r>
              <a:rPr lang="en-US" dirty="0" smtClean="0"/>
              <a:t>.</a:t>
            </a:r>
            <a:endParaRPr lang="en-US" dirty="0"/>
          </a:p>
        </p:txBody>
      </p:sp>
      <p:sp>
        <p:nvSpPr>
          <p:cNvPr id="3" name="Content Placeholder 2"/>
          <p:cNvSpPr>
            <a:spLocks noGrp="1"/>
          </p:cNvSpPr>
          <p:nvPr>
            <p:ph idx="1"/>
          </p:nvPr>
        </p:nvSpPr>
        <p:spPr>
          <a:xfrm>
            <a:off x="1241891" y="1899832"/>
            <a:ext cx="9524846" cy="4351338"/>
          </a:xfrm>
        </p:spPr>
        <p:txBody>
          <a:bodyPr/>
          <a:lstStyle/>
          <a:p>
            <a:pPr marL="0" indent="0" algn="ctr">
              <a:buNone/>
            </a:pPr>
            <a:r>
              <a:rPr lang="en-US" dirty="0"/>
              <a:t>"LORD, there is no one like you to help the powerless against the mighty. Help us, O LORD our God, for we rely on you, and in your name we have come against this vast army. O LORD, you are our God; do not let man prevail against you."</a:t>
            </a:r>
            <a:endParaRPr lang="en-US" dirty="0"/>
          </a:p>
        </p:txBody>
      </p:sp>
      <p:pic>
        <p:nvPicPr>
          <p:cNvPr id="4" name="Picture 3"/>
          <p:cNvPicPr>
            <a:picLocks noChangeAspect="1"/>
          </p:cNvPicPr>
          <p:nvPr/>
        </p:nvPicPr>
        <p:blipFill>
          <a:blip r:embed="rId2"/>
          <a:stretch>
            <a:fillRect/>
          </a:stretch>
        </p:blipFill>
        <p:spPr>
          <a:xfrm>
            <a:off x="4792427" y="5416460"/>
            <a:ext cx="2625803" cy="3523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5524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Problems Arise</a:t>
            </a:r>
            <a:endParaRPr lang="en-US" dirty="0"/>
          </a:p>
        </p:txBody>
      </p:sp>
      <p:sp>
        <p:nvSpPr>
          <p:cNvPr id="3" name="Content Placeholder 2"/>
          <p:cNvSpPr>
            <a:spLocks noGrp="1"/>
          </p:cNvSpPr>
          <p:nvPr>
            <p:ph idx="1"/>
          </p:nvPr>
        </p:nvSpPr>
        <p:spPr/>
        <p:txBody>
          <a:bodyPr/>
          <a:lstStyle/>
          <a:p>
            <a:r>
              <a:rPr lang="en-US" dirty="0"/>
              <a:t>After the ten-year period of peace, who came forward to threaten the peace and security Asa and the people of Judah enjoyed?</a:t>
            </a:r>
          </a:p>
          <a:p>
            <a:r>
              <a:rPr lang="en-US" dirty="0"/>
              <a:t>How was Asa’s going out to face </a:t>
            </a:r>
            <a:r>
              <a:rPr lang="en-US" dirty="0" err="1"/>
              <a:t>Zerah</a:t>
            </a:r>
            <a:r>
              <a:rPr lang="en-US" dirty="0"/>
              <a:t> an expression of his loyalty to the Lord?</a:t>
            </a:r>
          </a:p>
          <a:p>
            <a:r>
              <a:rPr lang="en-US" dirty="0"/>
              <a:t>Even as he positioned himself for battle, what did Asa choose to do first?</a:t>
            </a:r>
          </a:p>
          <a:p>
            <a:endParaRPr lang="en-US" dirty="0"/>
          </a:p>
        </p:txBody>
      </p:sp>
    </p:spTree>
    <p:extLst>
      <p:ext uri="{BB962C8B-B14F-4D97-AF65-F5344CB8AC3E}">
        <p14:creationId xmlns:p14="http://schemas.microsoft.com/office/powerpoint/2010/main" val="38432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Problems Arise</a:t>
            </a:r>
          </a:p>
        </p:txBody>
      </p:sp>
      <p:sp>
        <p:nvSpPr>
          <p:cNvPr id="3" name="Content Placeholder 2"/>
          <p:cNvSpPr>
            <a:spLocks noGrp="1"/>
          </p:cNvSpPr>
          <p:nvPr>
            <p:ph idx="1"/>
          </p:nvPr>
        </p:nvSpPr>
        <p:spPr/>
        <p:txBody>
          <a:bodyPr/>
          <a:lstStyle/>
          <a:p>
            <a:r>
              <a:rPr lang="en-US" dirty="0"/>
              <a:t>What words or statements in his prayer are affirmations of his faith in the Lord as his God? </a:t>
            </a:r>
          </a:p>
          <a:p>
            <a:r>
              <a:rPr lang="en-US" dirty="0"/>
              <a:t>When might you feel like the odds were stacked against you? When have you faced the reality of your own limitations?</a:t>
            </a:r>
          </a:p>
          <a:p>
            <a:r>
              <a:rPr lang="en-US" dirty="0"/>
              <a:t>What are possible meanings of the appeal “do not let man prevail against you”? </a:t>
            </a:r>
          </a:p>
          <a:p>
            <a:endParaRPr lang="en-US" dirty="0"/>
          </a:p>
        </p:txBody>
      </p:sp>
    </p:spTree>
    <p:extLst>
      <p:ext uri="{BB962C8B-B14F-4D97-AF65-F5344CB8AC3E}">
        <p14:creationId xmlns:p14="http://schemas.microsoft.com/office/powerpoint/2010/main" val="326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Problems Arise</a:t>
            </a:r>
          </a:p>
        </p:txBody>
      </p:sp>
      <p:sp>
        <p:nvSpPr>
          <p:cNvPr id="3" name="Content Placeholder 2"/>
          <p:cNvSpPr>
            <a:spLocks noGrp="1"/>
          </p:cNvSpPr>
          <p:nvPr>
            <p:ph idx="1"/>
          </p:nvPr>
        </p:nvSpPr>
        <p:spPr/>
        <p:txBody>
          <a:bodyPr/>
          <a:lstStyle/>
          <a:p>
            <a:r>
              <a:rPr lang="en-US" dirty="0"/>
              <a:t>How does crying out to God actually help a person overcome his or her problems and enemies? </a:t>
            </a:r>
          </a:p>
          <a:p>
            <a:r>
              <a:rPr lang="en-US" dirty="0"/>
              <a:t>What does dependence on God look like in the daily  routine of a believer</a:t>
            </a:r>
            <a:r>
              <a:rPr lang="en-US" dirty="0" smtClean="0"/>
              <a:t>?</a:t>
            </a:r>
            <a:endParaRPr lang="en-US" dirty="0"/>
          </a:p>
        </p:txBody>
      </p:sp>
    </p:spTree>
    <p:extLst>
      <p:ext uri="{BB962C8B-B14F-4D97-AF65-F5344CB8AC3E}">
        <p14:creationId xmlns:p14="http://schemas.microsoft.com/office/powerpoint/2010/main" val="15986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Problems Arise</a:t>
            </a:r>
          </a:p>
        </p:txBody>
      </p:sp>
      <p:sp>
        <p:nvSpPr>
          <p:cNvPr id="3" name="Content Placeholder 2"/>
          <p:cNvSpPr>
            <a:spLocks noGrp="1"/>
          </p:cNvSpPr>
          <p:nvPr>
            <p:ph idx="1"/>
          </p:nvPr>
        </p:nvSpPr>
        <p:spPr/>
        <p:txBody>
          <a:bodyPr/>
          <a:lstStyle/>
          <a:p>
            <a:r>
              <a:rPr lang="en-US" dirty="0"/>
              <a:t>One of our teacher resources says, “Rather than be passive against the threats of evil, people of God are to rise up and confront them.”  What would be some examples of “threats of evil” God wants us to confront in our society?</a:t>
            </a:r>
          </a:p>
          <a:p>
            <a:endParaRPr lang="en-US" dirty="0"/>
          </a:p>
        </p:txBody>
      </p:sp>
    </p:spTree>
    <p:extLst>
      <p:ext uri="{BB962C8B-B14F-4D97-AF65-F5344CB8AC3E}">
        <p14:creationId xmlns:p14="http://schemas.microsoft.com/office/powerpoint/2010/main" val="776773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D6C060-DF19-4BCE-900F-B10A1367196D}" vid="{712B9EBD-A77D-44BD-8EF5-1A4E9BFB8294}"/>
    </a:ext>
  </a:extLst>
</a:theme>
</file>

<file path=docProps/app.xml><?xml version="1.0" encoding="utf-8"?>
<Properties xmlns="http://schemas.openxmlformats.org/officeDocument/2006/extended-properties" xmlns:vt="http://schemas.openxmlformats.org/officeDocument/2006/docPropsVTypes">
  <Template>SS3</Template>
  <TotalTime>76</TotalTime>
  <Words>925</Words>
  <Application>Microsoft Office PowerPoint</Application>
  <PresentationFormat>Widescreen</PresentationFormat>
  <Paragraphs>67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Depend on God</vt:lpstr>
      <vt:lpstr>Introduction</vt:lpstr>
      <vt:lpstr>Think about it …</vt:lpstr>
      <vt:lpstr>Listen for King Asa’s response to trouble.</vt:lpstr>
      <vt:lpstr>Listen for King Asa’s response to trouble.</vt:lpstr>
      <vt:lpstr>When Problems Arise</vt:lpstr>
      <vt:lpstr>When Problems Arise</vt:lpstr>
      <vt:lpstr>When Problems Arise</vt:lpstr>
      <vt:lpstr>When Problems Arise</vt:lpstr>
      <vt:lpstr>Listen for the result of Asa’s dependence on God in this situation.</vt:lpstr>
      <vt:lpstr>Listen for the result of Asa’s dependence on God in this situation.</vt:lpstr>
      <vt:lpstr>Facing Your Problems</vt:lpstr>
      <vt:lpstr>Facing Your Problems</vt:lpstr>
      <vt:lpstr>Facing Your Problems</vt:lpstr>
      <vt:lpstr>Facing Your Problems</vt:lpstr>
      <vt:lpstr>Application</vt:lpstr>
      <vt:lpstr>Application</vt:lpstr>
      <vt:lpstr>Application</vt:lpstr>
      <vt:lpstr>Family Activities</vt:lpstr>
      <vt:lpstr>Depend on God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Depend on God</dc:title>
  <dc:creator>Steve Armstrong</dc:creator>
  <cp:lastModifiedBy>Steve Armstrong</cp:lastModifiedBy>
  <cp:revision>9</cp:revision>
  <dcterms:created xsi:type="dcterms:W3CDTF">2019-07-11T12:21:19Z</dcterms:created>
  <dcterms:modified xsi:type="dcterms:W3CDTF">2019-07-11T13:57:33Z</dcterms:modified>
</cp:coreProperties>
</file>