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3" d="100"/>
          <a:sy n="83" d="100"/>
        </p:scale>
        <p:origin x="2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79000"/>
                </a:schemeClr>
              </a:gs>
              <a:gs pos="64000">
                <a:schemeClr val="accent1">
                  <a:lumMod val="45000"/>
                  <a:lumOff val="55000"/>
                  <a:alpha val="76000"/>
                </a:schemeClr>
              </a:gs>
              <a:gs pos="83000">
                <a:schemeClr val="accent1">
                  <a:lumMod val="45000"/>
                  <a:lumOff val="55000"/>
                  <a:alpha val="76000"/>
                </a:schemeClr>
              </a:gs>
              <a:gs pos="100000">
                <a:schemeClr val="accent1">
                  <a:lumMod val="30000"/>
                  <a:lumOff val="70000"/>
                  <a:alpha val="83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8/17/2023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atch.liberty.edu/media/t/1_itv3q5c6" TargetMode="Externa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https://tinyurl.com/ysp9y2sr"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751466"/>
          </a:xfrm>
        </p:spPr>
        <p:txBody>
          <a:bodyPr/>
          <a:lstStyle/>
          <a:p>
            <a:r>
              <a:rPr lang="en-US" dirty="0"/>
              <a:t>Develop Strong Convictions</a:t>
            </a:r>
          </a:p>
        </p:txBody>
      </p:sp>
      <p:sp>
        <p:nvSpPr>
          <p:cNvPr id="3" name="Subtitle 2"/>
          <p:cNvSpPr>
            <a:spLocks noGrp="1"/>
          </p:cNvSpPr>
          <p:nvPr>
            <p:ph type="subTitle" idx="1"/>
          </p:nvPr>
        </p:nvSpPr>
        <p:spPr>
          <a:xfrm>
            <a:off x="1524000" y="4251366"/>
            <a:ext cx="9144000" cy="1006434"/>
          </a:xfrm>
        </p:spPr>
        <p:txBody>
          <a:bodyPr/>
          <a:lstStyle/>
          <a:p>
            <a:r>
              <a:rPr lang="en-US" dirty="0"/>
              <a:t>September 3</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C5D8D-3081-8286-FF9A-7F80DDC90D72}"/>
              </a:ext>
            </a:extLst>
          </p:cNvPr>
          <p:cNvSpPr>
            <a:spLocks noGrp="1"/>
          </p:cNvSpPr>
          <p:nvPr>
            <p:ph type="title"/>
          </p:nvPr>
        </p:nvSpPr>
        <p:spPr/>
        <p:txBody>
          <a:bodyPr/>
          <a:lstStyle/>
          <a:p>
            <a:pPr algn="l"/>
            <a:r>
              <a:rPr lang="en-US" dirty="0"/>
              <a:t>Listen for how Danial took a risk.</a:t>
            </a:r>
          </a:p>
        </p:txBody>
      </p:sp>
      <p:sp>
        <p:nvSpPr>
          <p:cNvPr id="3" name="Content Placeholder 2">
            <a:extLst>
              <a:ext uri="{FF2B5EF4-FFF2-40B4-BE49-F238E27FC236}">
                <a16:creationId xmlns:a16="http://schemas.microsoft.com/office/drawing/2014/main" id="{848784BF-FAE1-495C-054F-E4A39BC7AB0B}"/>
              </a:ext>
            </a:extLst>
          </p:cNvPr>
          <p:cNvSpPr>
            <a:spLocks noGrp="1"/>
          </p:cNvSpPr>
          <p:nvPr>
            <p:ph idx="1"/>
          </p:nvPr>
        </p:nvSpPr>
        <p:spPr>
          <a:xfrm>
            <a:off x="1460821" y="1837200"/>
            <a:ext cx="9270357" cy="4351338"/>
          </a:xfrm>
        </p:spPr>
        <p:txBody>
          <a:bodyPr/>
          <a:lstStyle/>
          <a:p>
            <a:pPr marL="0" indent="0" algn="ctr">
              <a:buNone/>
            </a:pPr>
            <a:r>
              <a:rPr lang="en-US" dirty="0"/>
              <a:t>"I am afraid of my lord the king, who has assigned your food and drink. Why should he see you looking worse than the other young men your age? The king would then have my head because of you." 11  Daniel then said to the guard whom the chief official had appointed over Daniel, </a:t>
            </a:r>
          </a:p>
        </p:txBody>
      </p:sp>
    </p:spTree>
    <p:extLst>
      <p:ext uri="{BB962C8B-B14F-4D97-AF65-F5344CB8AC3E}">
        <p14:creationId xmlns:p14="http://schemas.microsoft.com/office/powerpoint/2010/main" val="1526471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C5D8D-3081-8286-FF9A-7F80DDC90D72}"/>
              </a:ext>
            </a:extLst>
          </p:cNvPr>
          <p:cNvSpPr>
            <a:spLocks noGrp="1"/>
          </p:cNvSpPr>
          <p:nvPr>
            <p:ph type="title"/>
          </p:nvPr>
        </p:nvSpPr>
        <p:spPr/>
        <p:txBody>
          <a:bodyPr/>
          <a:lstStyle/>
          <a:p>
            <a:pPr algn="l"/>
            <a:r>
              <a:rPr lang="en-US" dirty="0"/>
              <a:t>Listen for how Danial took a risk.</a:t>
            </a:r>
          </a:p>
        </p:txBody>
      </p:sp>
      <p:sp>
        <p:nvSpPr>
          <p:cNvPr id="3" name="Content Placeholder 2">
            <a:extLst>
              <a:ext uri="{FF2B5EF4-FFF2-40B4-BE49-F238E27FC236}">
                <a16:creationId xmlns:a16="http://schemas.microsoft.com/office/drawing/2014/main" id="{848784BF-FAE1-495C-054F-E4A39BC7AB0B}"/>
              </a:ext>
            </a:extLst>
          </p:cNvPr>
          <p:cNvSpPr>
            <a:spLocks noGrp="1"/>
          </p:cNvSpPr>
          <p:nvPr>
            <p:ph idx="1"/>
          </p:nvPr>
        </p:nvSpPr>
        <p:spPr>
          <a:xfrm>
            <a:off x="1460821" y="1837200"/>
            <a:ext cx="9270357" cy="4351338"/>
          </a:xfrm>
        </p:spPr>
        <p:txBody>
          <a:bodyPr/>
          <a:lstStyle/>
          <a:p>
            <a:pPr marL="0" indent="0" algn="ctr">
              <a:buNone/>
            </a:pPr>
            <a:r>
              <a:rPr lang="en-US" dirty="0"/>
              <a:t>Hananiah, </a:t>
            </a:r>
            <a:r>
              <a:rPr lang="en-US" dirty="0" err="1"/>
              <a:t>Mishael</a:t>
            </a:r>
            <a:r>
              <a:rPr lang="en-US" dirty="0"/>
              <a:t> and Azariah, 12  "Please test your servants for ten days: Give us nothing but vegetables to eat and water to drink. 13  Then compare our appearance with that of the young men who eat the royal food, and treat your servants in accordance with what you see."</a:t>
            </a:r>
          </a:p>
        </p:txBody>
      </p:sp>
      <p:pic>
        <p:nvPicPr>
          <p:cNvPr id="4" name="Picture 3">
            <a:extLst>
              <a:ext uri="{FF2B5EF4-FFF2-40B4-BE49-F238E27FC236}">
                <a16:creationId xmlns:a16="http://schemas.microsoft.com/office/drawing/2014/main" id="{378F7752-392C-E91F-26CF-32E862ECE625}"/>
              </a:ext>
            </a:extLst>
          </p:cNvPr>
          <p:cNvPicPr>
            <a:picLocks noChangeAspect="1"/>
          </p:cNvPicPr>
          <p:nvPr/>
        </p:nvPicPr>
        <p:blipFill>
          <a:blip r:embed="rId2"/>
          <a:stretch>
            <a:fillRect/>
          </a:stretch>
        </p:blipFill>
        <p:spPr>
          <a:xfrm>
            <a:off x="5124570" y="5795798"/>
            <a:ext cx="1942857" cy="2666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81353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9A27C-92D0-3F58-4345-EFFA1610352A}"/>
              </a:ext>
            </a:extLst>
          </p:cNvPr>
          <p:cNvSpPr>
            <a:spLocks noGrp="1"/>
          </p:cNvSpPr>
          <p:nvPr>
            <p:ph type="title"/>
          </p:nvPr>
        </p:nvSpPr>
        <p:spPr/>
        <p:txBody>
          <a:bodyPr/>
          <a:lstStyle/>
          <a:p>
            <a:r>
              <a:rPr lang="en-US" dirty="0"/>
              <a:t>Draw the Line</a:t>
            </a:r>
          </a:p>
        </p:txBody>
      </p:sp>
      <p:sp>
        <p:nvSpPr>
          <p:cNvPr id="3" name="Content Placeholder 2">
            <a:extLst>
              <a:ext uri="{FF2B5EF4-FFF2-40B4-BE49-F238E27FC236}">
                <a16:creationId xmlns:a16="http://schemas.microsoft.com/office/drawing/2014/main" id="{92079A32-3B60-228D-E2F5-796322AFD348}"/>
              </a:ext>
            </a:extLst>
          </p:cNvPr>
          <p:cNvSpPr>
            <a:spLocks noGrp="1"/>
          </p:cNvSpPr>
          <p:nvPr>
            <p:ph idx="1"/>
          </p:nvPr>
        </p:nvSpPr>
        <p:spPr/>
        <p:txBody>
          <a:bodyPr/>
          <a:lstStyle/>
          <a:p>
            <a:r>
              <a:rPr lang="en-US" dirty="0"/>
              <a:t>What was Daniel’s resolve? </a:t>
            </a:r>
          </a:p>
          <a:p>
            <a:r>
              <a:rPr lang="en-US" dirty="0"/>
              <a:t>The official over Daniel was reluctant to change their diet.  He was responsible for their good health.  How did Daniel respond to the officials reservations.</a:t>
            </a:r>
          </a:p>
        </p:txBody>
      </p:sp>
    </p:spTree>
    <p:extLst>
      <p:ext uri="{BB962C8B-B14F-4D97-AF65-F5344CB8AC3E}">
        <p14:creationId xmlns:p14="http://schemas.microsoft.com/office/powerpoint/2010/main" val="145301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8698-4C24-0536-702E-8A37795DDF12}"/>
              </a:ext>
            </a:extLst>
          </p:cNvPr>
          <p:cNvSpPr>
            <a:spLocks noGrp="1"/>
          </p:cNvSpPr>
          <p:nvPr>
            <p:ph type="title"/>
          </p:nvPr>
        </p:nvSpPr>
        <p:spPr/>
        <p:txBody>
          <a:bodyPr/>
          <a:lstStyle/>
          <a:p>
            <a:r>
              <a:rPr lang="en-US" dirty="0"/>
              <a:t>Draw the Line</a:t>
            </a:r>
          </a:p>
        </p:txBody>
      </p:sp>
      <p:sp>
        <p:nvSpPr>
          <p:cNvPr id="3" name="Content Placeholder 2">
            <a:extLst>
              <a:ext uri="{FF2B5EF4-FFF2-40B4-BE49-F238E27FC236}">
                <a16:creationId xmlns:a16="http://schemas.microsoft.com/office/drawing/2014/main" id="{32697ADC-7B28-5856-C3CB-5CABCDC478E6}"/>
              </a:ext>
            </a:extLst>
          </p:cNvPr>
          <p:cNvSpPr>
            <a:spLocks noGrp="1"/>
          </p:cNvSpPr>
          <p:nvPr>
            <p:ph idx="1"/>
          </p:nvPr>
        </p:nvSpPr>
        <p:spPr/>
        <p:txBody>
          <a:bodyPr/>
          <a:lstStyle/>
          <a:p>
            <a:r>
              <a:rPr lang="en-US" dirty="0"/>
              <a:t>Daniel drew the line.  In what kinds of situations might you have to draw the line to avoid adopting habits of the prevailing culture … </a:t>
            </a:r>
          </a:p>
        </p:txBody>
      </p:sp>
      <p:graphicFrame>
        <p:nvGraphicFramePr>
          <p:cNvPr id="4" name="Table 4">
            <a:extLst>
              <a:ext uri="{FF2B5EF4-FFF2-40B4-BE49-F238E27FC236}">
                <a16:creationId xmlns:a16="http://schemas.microsoft.com/office/drawing/2014/main" id="{7A49E030-9787-A807-A925-811422723D8B}"/>
              </a:ext>
            </a:extLst>
          </p:cNvPr>
          <p:cNvGraphicFramePr>
            <a:graphicFrameLocks noGrp="1"/>
          </p:cNvGraphicFramePr>
          <p:nvPr>
            <p:extLst>
              <p:ext uri="{D42A27DB-BD31-4B8C-83A1-F6EECF244321}">
                <p14:modId xmlns:p14="http://schemas.microsoft.com/office/powerpoint/2010/main" val="388071827"/>
              </p:ext>
            </p:extLst>
          </p:nvPr>
        </p:nvGraphicFramePr>
        <p:xfrm>
          <a:off x="1268071" y="3630454"/>
          <a:ext cx="9889923" cy="2316480"/>
        </p:xfrm>
        <a:graphic>
          <a:graphicData uri="http://schemas.openxmlformats.org/drawingml/2006/table">
            <a:tbl>
              <a:tblPr firstRow="1" bandRow="1">
                <a:tableStyleId>{5C22544A-7EE6-4342-B048-85BDC9FD1C3A}</a:tableStyleId>
              </a:tblPr>
              <a:tblGrid>
                <a:gridCol w="3296641">
                  <a:extLst>
                    <a:ext uri="{9D8B030D-6E8A-4147-A177-3AD203B41FA5}">
                      <a16:colId xmlns:a16="http://schemas.microsoft.com/office/drawing/2014/main" val="1858724417"/>
                    </a:ext>
                  </a:extLst>
                </a:gridCol>
                <a:gridCol w="3296641">
                  <a:extLst>
                    <a:ext uri="{9D8B030D-6E8A-4147-A177-3AD203B41FA5}">
                      <a16:colId xmlns:a16="http://schemas.microsoft.com/office/drawing/2014/main" val="627494655"/>
                    </a:ext>
                  </a:extLst>
                </a:gridCol>
                <a:gridCol w="3296641">
                  <a:extLst>
                    <a:ext uri="{9D8B030D-6E8A-4147-A177-3AD203B41FA5}">
                      <a16:colId xmlns:a16="http://schemas.microsoft.com/office/drawing/2014/main" val="3841763268"/>
                    </a:ext>
                  </a:extLst>
                </a:gridCol>
              </a:tblGrid>
              <a:tr h="370840">
                <a:tc>
                  <a:txBody>
                    <a:bodyPr/>
                    <a:lstStyle/>
                    <a:p>
                      <a:pPr algn="ctr"/>
                      <a:r>
                        <a:rPr lang="en-US" sz="2800" dirty="0"/>
                        <a:t>At Your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In Your Neighborhood?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In a Social Organization?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616330"/>
                  </a:ext>
                </a:extLst>
              </a:tr>
              <a:tr h="370840">
                <a:tc>
                  <a:txBody>
                    <a:bodyPr/>
                    <a:lstStyle/>
                    <a:p>
                      <a:endParaRPr lang="en-US" sz="2800" dirty="0"/>
                    </a:p>
                    <a:p>
                      <a:endParaRPr lang="en-US" sz="2800" dirty="0"/>
                    </a:p>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0002360"/>
                  </a:ext>
                </a:extLst>
              </a:tr>
            </a:tbl>
          </a:graphicData>
        </a:graphic>
      </p:graphicFrame>
    </p:spTree>
    <p:extLst>
      <p:ext uri="{BB962C8B-B14F-4D97-AF65-F5344CB8AC3E}">
        <p14:creationId xmlns:p14="http://schemas.microsoft.com/office/powerpoint/2010/main" val="3270864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3D7A-DC9C-E8F6-25D4-D5C3E5BAE687}"/>
              </a:ext>
            </a:extLst>
          </p:cNvPr>
          <p:cNvSpPr>
            <a:spLocks noGrp="1"/>
          </p:cNvSpPr>
          <p:nvPr>
            <p:ph type="title"/>
          </p:nvPr>
        </p:nvSpPr>
        <p:spPr/>
        <p:txBody>
          <a:bodyPr/>
          <a:lstStyle/>
          <a:p>
            <a:r>
              <a:rPr lang="en-US" dirty="0"/>
              <a:t>Draw the Line</a:t>
            </a:r>
          </a:p>
        </p:txBody>
      </p:sp>
      <p:sp>
        <p:nvSpPr>
          <p:cNvPr id="3" name="Content Placeholder 2">
            <a:extLst>
              <a:ext uri="{FF2B5EF4-FFF2-40B4-BE49-F238E27FC236}">
                <a16:creationId xmlns:a16="http://schemas.microsoft.com/office/drawing/2014/main" id="{35B9421A-6AB1-8EBE-B4BA-6F30E208A339}"/>
              </a:ext>
            </a:extLst>
          </p:cNvPr>
          <p:cNvSpPr>
            <a:spLocks noGrp="1"/>
          </p:cNvSpPr>
          <p:nvPr>
            <p:ph idx="1"/>
          </p:nvPr>
        </p:nvSpPr>
        <p:spPr/>
        <p:txBody>
          <a:bodyPr/>
          <a:lstStyle/>
          <a:p>
            <a:r>
              <a:rPr lang="en-US" dirty="0"/>
              <a:t>What risks do we run if we “draw the line” over a cultural issue we think is wrong for us to do?</a:t>
            </a:r>
          </a:p>
          <a:p>
            <a:r>
              <a:rPr lang="en-US" dirty="0"/>
              <a:t>How do you see that Daniel demonstrates both flexibility and strength in this situation?</a:t>
            </a:r>
          </a:p>
        </p:txBody>
      </p:sp>
      <p:graphicFrame>
        <p:nvGraphicFramePr>
          <p:cNvPr id="4" name="Table 4">
            <a:extLst>
              <a:ext uri="{FF2B5EF4-FFF2-40B4-BE49-F238E27FC236}">
                <a16:creationId xmlns:a16="http://schemas.microsoft.com/office/drawing/2014/main" id="{20B138D4-B016-6874-0EAF-90F0DA9B36BC}"/>
              </a:ext>
            </a:extLst>
          </p:cNvPr>
          <p:cNvGraphicFramePr>
            <a:graphicFrameLocks noGrp="1"/>
          </p:cNvGraphicFramePr>
          <p:nvPr>
            <p:extLst>
              <p:ext uri="{D42A27DB-BD31-4B8C-83A1-F6EECF244321}">
                <p14:modId xmlns:p14="http://schemas.microsoft.com/office/powerpoint/2010/main" val="4067137065"/>
              </p:ext>
            </p:extLst>
          </p:nvPr>
        </p:nvGraphicFramePr>
        <p:xfrm>
          <a:off x="1162613" y="4294207"/>
          <a:ext cx="9866774" cy="1463040"/>
        </p:xfrm>
        <a:graphic>
          <a:graphicData uri="http://schemas.openxmlformats.org/drawingml/2006/table">
            <a:tbl>
              <a:tblPr firstRow="1" bandRow="1">
                <a:tableStyleId>{5C22544A-7EE6-4342-B048-85BDC9FD1C3A}</a:tableStyleId>
              </a:tblPr>
              <a:tblGrid>
                <a:gridCol w="4933387">
                  <a:extLst>
                    <a:ext uri="{9D8B030D-6E8A-4147-A177-3AD203B41FA5}">
                      <a16:colId xmlns:a16="http://schemas.microsoft.com/office/drawing/2014/main" val="2616335841"/>
                    </a:ext>
                  </a:extLst>
                </a:gridCol>
                <a:gridCol w="4933387">
                  <a:extLst>
                    <a:ext uri="{9D8B030D-6E8A-4147-A177-3AD203B41FA5}">
                      <a16:colId xmlns:a16="http://schemas.microsoft.com/office/drawing/2014/main" val="161797978"/>
                    </a:ext>
                  </a:extLst>
                </a:gridCol>
              </a:tblGrid>
              <a:tr h="257129">
                <a:tc>
                  <a:txBody>
                    <a:bodyPr/>
                    <a:lstStyle/>
                    <a:p>
                      <a:pPr algn="ctr"/>
                      <a:r>
                        <a:rPr lang="en-US" sz="2800" dirty="0"/>
                        <a:t>Flexibility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Strength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4623143"/>
                  </a:ext>
                </a:extLst>
              </a:tr>
              <a:tr h="370840">
                <a:tc>
                  <a:txBody>
                    <a:bodyPr/>
                    <a:lstStyle/>
                    <a:p>
                      <a:endParaRPr lang="en-US" sz="2800" dirty="0"/>
                    </a:p>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3571115"/>
                  </a:ext>
                </a:extLst>
              </a:tr>
            </a:tbl>
          </a:graphicData>
        </a:graphic>
      </p:graphicFrame>
    </p:spTree>
    <p:extLst>
      <p:ext uri="{BB962C8B-B14F-4D97-AF65-F5344CB8AC3E}">
        <p14:creationId xmlns:p14="http://schemas.microsoft.com/office/powerpoint/2010/main" val="117910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B3ED-7FE9-B81B-D81F-6D246A81A60D}"/>
              </a:ext>
            </a:extLst>
          </p:cNvPr>
          <p:cNvSpPr>
            <a:spLocks noGrp="1"/>
          </p:cNvSpPr>
          <p:nvPr>
            <p:ph type="title"/>
          </p:nvPr>
        </p:nvSpPr>
        <p:spPr/>
        <p:txBody>
          <a:bodyPr/>
          <a:lstStyle/>
          <a:p>
            <a:pPr algn="l"/>
            <a:r>
              <a:rPr lang="en-US" dirty="0"/>
              <a:t>Listen for the results of Daniel’s experiment.</a:t>
            </a:r>
          </a:p>
        </p:txBody>
      </p:sp>
      <p:sp>
        <p:nvSpPr>
          <p:cNvPr id="3" name="Content Placeholder 2">
            <a:extLst>
              <a:ext uri="{FF2B5EF4-FFF2-40B4-BE49-F238E27FC236}">
                <a16:creationId xmlns:a16="http://schemas.microsoft.com/office/drawing/2014/main" id="{30C48FC6-4A2D-7209-DA84-9BA496088D39}"/>
              </a:ext>
            </a:extLst>
          </p:cNvPr>
          <p:cNvSpPr>
            <a:spLocks noGrp="1"/>
          </p:cNvSpPr>
          <p:nvPr>
            <p:ph idx="1"/>
          </p:nvPr>
        </p:nvSpPr>
        <p:spPr>
          <a:xfrm>
            <a:off x="1539432" y="2141315"/>
            <a:ext cx="9339805" cy="4070371"/>
          </a:xfrm>
        </p:spPr>
        <p:txBody>
          <a:bodyPr/>
          <a:lstStyle/>
          <a:p>
            <a:pPr marL="0" indent="0" algn="ctr">
              <a:buNone/>
            </a:pPr>
            <a:r>
              <a:rPr lang="en-US" dirty="0"/>
              <a:t>Daniel 1:17-19 (NIV)  To these four young men God gave knowledge and understanding of all kinds of literature and learning. And Daniel could understand visions and dreams of all kinds. 18  At the end of the time set by the king </a:t>
            </a:r>
          </a:p>
        </p:txBody>
      </p:sp>
    </p:spTree>
    <p:extLst>
      <p:ext uri="{BB962C8B-B14F-4D97-AF65-F5344CB8AC3E}">
        <p14:creationId xmlns:p14="http://schemas.microsoft.com/office/powerpoint/2010/main" val="169939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B3ED-7FE9-B81B-D81F-6D246A81A60D}"/>
              </a:ext>
            </a:extLst>
          </p:cNvPr>
          <p:cNvSpPr>
            <a:spLocks noGrp="1"/>
          </p:cNvSpPr>
          <p:nvPr>
            <p:ph type="title"/>
          </p:nvPr>
        </p:nvSpPr>
        <p:spPr/>
        <p:txBody>
          <a:bodyPr/>
          <a:lstStyle/>
          <a:p>
            <a:pPr algn="l"/>
            <a:r>
              <a:rPr lang="en-US" dirty="0"/>
              <a:t>Listen for the results of Daniel’s experiment.</a:t>
            </a:r>
          </a:p>
        </p:txBody>
      </p:sp>
      <p:sp>
        <p:nvSpPr>
          <p:cNvPr id="3" name="Content Placeholder 2">
            <a:extLst>
              <a:ext uri="{FF2B5EF4-FFF2-40B4-BE49-F238E27FC236}">
                <a16:creationId xmlns:a16="http://schemas.microsoft.com/office/drawing/2014/main" id="{30C48FC6-4A2D-7209-DA84-9BA496088D39}"/>
              </a:ext>
            </a:extLst>
          </p:cNvPr>
          <p:cNvSpPr>
            <a:spLocks noGrp="1"/>
          </p:cNvSpPr>
          <p:nvPr>
            <p:ph idx="1"/>
          </p:nvPr>
        </p:nvSpPr>
        <p:spPr>
          <a:xfrm>
            <a:off x="1539432" y="2141315"/>
            <a:ext cx="9339805" cy="4070371"/>
          </a:xfrm>
        </p:spPr>
        <p:txBody>
          <a:bodyPr/>
          <a:lstStyle/>
          <a:p>
            <a:pPr marL="0" indent="0" algn="ctr">
              <a:buNone/>
            </a:pPr>
            <a:r>
              <a:rPr lang="en-US" dirty="0"/>
              <a:t>to bring them in, the chief official presented them to Nebuchadnezzar. 19  The king talked with them, and he found none equal to Daniel, Hananiah, </a:t>
            </a:r>
            <a:r>
              <a:rPr lang="en-US" dirty="0" err="1"/>
              <a:t>Mishael</a:t>
            </a:r>
            <a:r>
              <a:rPr lang="en-US" dirty="0"/>
              <a:t> and Azariah; so they entered the king's service.</a:t>
            </a:r>
          </a:p>
        </p:txBody>
      </p:sp>
      <p:pic>
        <p:nvPicPr>
          <p:cNvPr id="4" name="Picture 3">
            <a:extLst>
              <a:ext uri="{FF2B5EF4-FFF2-40B4-BE49-F238E27FC236}">
                <a16:creationId xmlns:a16="http://schemas.microsoft.com/office/drawing/2014/main" id="{F47FDB3A-99DF-0CB1-4FCD-BFD5DE55F550}"/>
              </a:ext>
            </a:extLst>
          </p:cNvPr>
          <p:cNvPicPr>
            <a:picLocks noChangeAspect="1"/>
          </p:cNvPicPr>
          <p:nvPr/>
        </p:nvPicPr>
        <p:blipFill>
          <a:blip r:embed="rId2"/>
          <a:stretch>
            <a:fillRect/>
          </a:stretch>
        </p:blipFill>
        <p:spPr>
          <a:xfrm>
            <a:off x="5237905" y="5228638"/>
            <a:ext cx="1942857" cy="2666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95131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7236-B7BD-4215-904A-EEB37AC29D5E}"/>
              </a:ext>
            </a:extLst>
          </p:cNvPr>
          <p:cNvSpPr>
            <a:spLocks noGrp="1"/>
          </p:cNvSpPr>
          <p:nvPr>
            <p:ph type="title"/>
          </p:nvPr>
        </p:nvSpPr>
        <p:spPr/>
        <p:txBody>
          <a:bodyPr/>
          <a:lstStyle/>
          <a:p>
            <a:r>
              <a:rPr lang="en-US" dirty="0"/>
              <a:t>Trust the Lord</a:t>
            </a:r>
          </a:p>
        </p:txBody>
      </p:sp>
      <p:sp>
        <p:nvSpPr>
          <p:cNvPr id="3" name="Content Placeholder 2">
            <a:extLst>
              <a:ext uri="{FF2B5EF4-FFF2-40B4-BE49-F238E27FC236}">
                <a16:creationId xmlns:a16="http://schemas.microsoft.com/office/drawing/2014/main" id="{3CED5B00-21DD-6C55-BC64-BD88135FFF5A}"/>
              </a:ext>
            </a:extLst>
          </p:cNvPr>
          <p:cNvSpPr>
            <a:spLocks noGrp="1"/>
          </p:cNvSpPr>
          <p:nvPr>
            <p:ph idx="1"/>
          </p:nvPr>
        </p:nvSpPr>
        <p:spPr/>
        <p:txBody>
          <a:bodyPr/>
          <a:lstStyle/>
          <a:p>
            <a:r>
              <a:rPr lang="en-US" dirty="0"/>
              <a:t>What skills did God give to the four men? </a:t>
            </a:r>
          </a:p>
          <a:p>
            <a:r>
              <a:rPr lang="en-US" dirty="0"/>
              <a:t>In evaluating the four men at the end of their training, what did Nebuchadnezzar conclude concerning them? </a:t>
            </a:r>
          </a:p>
          <a:p>
            <a:r>
              <a:rPr lang="en-US" dirty="0">
                <a:solidFill>
                  <a:srgbClr val="FF0000"/>
                </a:solidFill>
              </a:rPr>
              <a:t>Note that they used their God given skills for the foreign king and in the midst of a pagan culture … </a:t>
            </a:r>
            <a:r>
              <a:rPr lang="en-US" i="1" dirty="0">
                <a:solidFill>
                  <a:srgbClr val="FF0000"/>
                </a:solidFill>
              </a:rPr>
              <a:t>without</a:t>
            </a:r>
            <a:r>
              <a:rPr lang="en-US" dirty="0">
                <a:solidFill>
                  <a:srgbClr val="FF0000"/>
                </a:solidFill>
              </a:rPr>
              <a:t> compromising their first allegiance to God</a:t>
            </a:r>
            <a:r>
              <a:rPr lang="en-US" dirty="0"/>
              <a:t>.</a:t>
            </a:r>
          </a:p>
        </p:txBody>
      </p:sp>
    </p:spTree>
    <p:extLst>
      <p:ext uri="{BB962C8B-B14F-4D97-AF65-F5344CB8AC3E}">
        <p14:creationId xmlns:p14="http://schemas.microsoft.com/office/powerpoint/2010/main" val="168534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4B69-6818-840F-27AF-FE69E76D179F}"/>
              </a:ext>
            </a:extLst>
          </p:cNvPr>
          <p:cNvSpPr>
            <a:spLocks noGrp="1"/>
          </p:cNvSpPr>
          <p:nvPr>
            <p:ph type="title"/>
          </p:nvPr>
        </p:nvSpPr>
        <p:spPr/>
        <p:txBody>
          <a:bodyPr/>
          <a:lstStyle/>
          <a:p>
            <a:r>
              <a:rPr lang="en-US" dirty="0"/>
              <a:t>Trust the Lord</a:t>
            </a:r>
          </a:p>
        </p:txBody>
      </p:sp>
      <p:sp>
        <p:nvSpPr>
          <p:cNvPr id="3" name="Content Placeholder 2">
            <a:extLst>
              <a:ext uri="{FF2B5EF4-FFF2-40B4-BE49-F238E27FC236}">
                <a16:creationId xmlns:a16="http://schemas.microsoft.com/office/drawing/2014/main" id="{EC489F68-CAF8-2608-741D-C1143FED235F}"/>
              </a:ext>
            </a:extLst>
          </p:cNvPr>
          <p:cNvSpPr>
            <a:spLocks noGrp="1"/>
          </p:cNvSpPr>
          <p:nvPr>
            <p:ph idx="1"/>
          </p:nvPr>
        </p:nvSpPr>
        <p:spPr/>
        <p:txBody>
          <a:bodyPr/>
          <a:lstStyle/>
          <a:p>
            <a:r>
              <a:rPr lang="en-US" dirty="0"/>
              <a:t>What are some ways in which God equips </a:t>
            </a:r>
            <a:r>
              <a:rPr lang="en-US" i="1" dirty="0"/>
              <a:t>us</a:t>
            </a:r>
            <a:r>
              <a:rPr lang="en-US" dirty="0"/>
              <a:t> (as believers) to make a positive contribution to </a:t>
            </a:r>
            <a:r>
              <a:rPr lang="en-US" i="1" dirty="0"/>
              <a:t>our</a:t>
            </a:r>
            <a:r>
              <a:rPr lang="en-US" dirty="0"/>
              <a:t> culture ?</a:t>
            </a:r>
          </a:p>
          <a:p>
            <a:r>
              <a:rPr lang="en-US" dirty="0"/>
              <a:t>In what ways do you think their (and our) battle against culture is never over?</a:t>
            </a:r>
          </a:p>
          <a:p>
            <a:r>
              <a:rPr lang="en-US" dirty="0"/>
              <a:t>How might others benefit when we stand our ground?</a:t>
            </a:r>
          </a:p>
        </p:txBody>
      </p:sp>
    </p:spTree>
    <p:extLst>
      <p:ext uri="{BB962C8B-B14F-4D97-AF65-F5344CB8AC3E}">
        <p14:creationId xmlns:p14="http://schemas.microsoft.com/office/powerpoint/2010/main" val="188470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4BA70-9EC2-3C32-2D7C-7F95D7DD4FDF}"/>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E0768A3C-A2A5-AE0B-3846-329768BE3431}"/>
              </a:ext>
            </a:extLst>
          </p:cNvPr>
          <p:cNvSpPr>
            <a:spLocks noGrp="1"/>
          </p:cNvSpPr>
          <p:nvPr>
            <p:ph idx="1"/>
          </p:nvPr>
        </p:nvSpPr>
        <p:spPr>
          <a:xfrm>
            <a:off x="838200" y="2314937"/>
            <a:ext cx="10515600" cy="3862026"/>
          </a:xfrm>
        </p:spPr>
        <p:txBody>
          <a:bodyPr/>
          <a:lstStyle/>
          <a:p>
            <a:r>
              <a:rPr lang="en-US" dirty="0"/>
              <a:t>Analyze your own life situation. </a:t>
            </a:r>
          </a:p>
          <a:p>
            <a:pPr lvl="1"/>
            <a:r>
              <a:rPr lang="en-US" dirty="0"/>
              <a:t>Is God working in an unexpected way? </a:t>
            </a:r>
          </a:p>
          <a:p>
            <a:pPr lvl="1"/>
            <a:r>
              <a:rPr lang="en-US" dirty="0"/>
              <a:t>If so, pray and ask for His wisdom to see the bigger picture of what He is doing in your life.</a:t>
            </a:r>
          </a:p>
          <a:p>
            <a:endParaRPr lang="en-US" dirty="0"/>
          </a:p>
        </p:txBody>
      </p:sp>
    </p:spTree>
    <p:extLst>
      <p:ext uri="{BB962C8B-B14F-4D97-AF65-F5344CB8AC3E}">
        <p14:creationId xmlns:p14="http://schemas.microsoft.com/office/powerpoint/2010/main" val="582397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8B0BBC-9ED9-1F72-4817-5EEC56F492C2}"/>
              </a:ext>
            </a:extLst>
          </p:cNvPr>
          <p:cNvSpPr>
            <a:spLocks noGrp="1"/>
          </p:cNvSpPr>
          <p:nvPr>
            <p:ph type="title"/>
          </p:nvPr>
        </p:nvSpPr>
        <p:spPr/>
        <p:txBody>
          <a:bodyPr/>
          <a:lstStyle/>
          <a:p>
            <a:r>
              <a:rPr lang="en-US" dirty="0"/>
              <a:t>Video Introduction</a:t>
            </a:r>
          </a:p>
        </p:txBody>
      </p:sp>
      <p:sp>
        <p:nvSpPr>
          <p:cNvPr id="5" name="TextBox 4">
            <a:extLst>
              <a:ext uri="{FF2B5EF4-FFF2-40B4-BE49-F238E27FC236}">
                <a16:creationId xmlns:a16="http://schemas.microsoft.com/office/drawing/2014/main" id="{1B7D5995-DE58-BAAD-9986-9E8BAE02F9FF}"/>
              </a:ext>
            </a:extLst>
          </p:cNvPr>
          <p:cNvSpPr txBox="1"/>
          <p:nvPr/>
        </p:nvSpPr>
        <p:spPr>
          <a:xfrm>
            <a:off x="4504705" y="5824801"/>
            <a:ext cx="3182587" cy="461665"/>
          </a:xfrm>
          <a:prstGeom prst="rect">
            <a:avLst/>
          </a:prstGeom>
          <a:noFill/>
        </p:spPr>
        <p:txBody>
          <a:bodyPr wrap="square" rtlCol="0">
            <a:spAutoFit/>
          </a:bodyPr>
          <a:lstStyle/>
          <a:p>
            <a:pPr algn="ctr"/>
            <a:r>
              <a:rPr lang="en-US" sz="2400" dirty="0">
                <a:hlinkClick r:id="rId2"/>
              </a:rPr>
              <a:t>Show Video</a:t>
            </a:r>
            <a:endParaRPr lang="en-US" sz="2400" dirty="0"/>
          </a:p>
        </p:txBody>
      </p:sp>
      <p:grpSp>
        <p:nvGrpSpPr>
          <p:cNvPr id="10" name="Group 9">
            <a:extLst>
              <a:ext uri="{FF2B5EF4-FFF2-40B4-BE49-F238E27FC236}">
                <a16:creationId xmlns:a16="http://schemas.microsoft.com/office/drawing/2014/main" id="{E0B75C4C-E3A9-98AC-0229-4FDEE1267FBF}"/>
              </a:ext>
            </a:extLst>
          </p:cNvPr>
          <p:cNvGrpSpPr/>
          <p:nvPr/>
        </p:nvGrpSpPr>
        <p:grpSpPr>
          <a:xfrm>
            <a:off x="2849598" y="1690688"/>
            <a:ext cx="6492803" cy="4161682"/>
            <a:chOff x="2849598" y="1690688"/>
            <a:chExt cx="6492803" cy="4161682"/>
          </a:xfrm>
        </p:grpSpPr>
        <p:pic>
          <p:nvPicPr>
            <p:cNvPr id="7" name="Picture 6">
              <a:extLst>
                <a:ext uri="{FF2B5EF4-FFF2-40B4-BE49-F238E27FC236}">
                  <a16:creationId xmlns:a16="http://schemas.microsoft.com/office/drawing/2014/main" id="{79B67B2D-3075-1A12-D5B7-1D1237EF5792}"/>
                </a:ext>
              </a:extLst>
            </p:cNvPr>
            <p:cNvPicPr>
              <a:picLocks noChangeAspect="1"/>
            </p:cNvPicPr>
            <p:nvPr/>
          </p:nvPicPr>
          <p:blipFill>
            <a:blip r:embed="rId3"/>
            <a:stretch>
              <a:fillRect/>
            </a:stretch>
          </p:blipFill>
          <p:spPr>
            <a:xfrm>
              <a:off x="3238857" y="1909952"/>
              <a:ext cx="5714286" cy="3038095"/>
            </a:xfrm>
            <a:prstGeom prst="rect">
              <a:avLst/>
            </a:prstGeom>
            <a:ln>
              <a:noFill/>
            </a:ln>
            <a:effectLst>
              <a:outerShdw blurRad="292100" dist="139700" dir="2700000" algn="tl" rotWithShape="0">
                <a:srgbClr val="333333">
                  <a:alpha val="65000"/>
                </a:srgbClr>
              </a:outerShdw>
            </a:effectLst>
          </p:spPr>
        </p:pic>
        <p:pic>
          <p:nvPicPr>
            <p:cNvPr id="9" name="Picture 8" descr="A black background with a black square&#10;&#10;Description automatically generated with medium confidence">
              <a:hlinkClick r:id="rId2"/>
              <a:extLst>
                <a:ext uri="{FF2B5EF4-FFF2-40B4-BE49-F238E27FC236}">
                  <a16:creationId xmlns:a16="http://schemas.microsoft.com/office/drawing/2014/main" id="{5654A9D7-B852-F5E1-99F7-E50B8EE4B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598" y="1690688"/>
              <a:ext cx="6492803" cy="416168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571248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4BA70-9EC2-3C32-2D7C-7F95D7DD4FDF}"/>
              </a:ext>
            </a:extLst>
          </p:cNvPr>
          <p:cNvSpPr>
            <a:spLocks noGrp="1"/>
          </p:cNvSpPr>
          <p:nvPr>
            <p:ph type="title"/>
          </p:nvPr>
        </p:nvSpPr>
        <p:spPr/>
        <p:txBody>
          <a:bodyPr/>
          <a:lstStyle/>
          <a:p>
            <a:r>
              <a:rPr lang="en-US"/>
              <a:t>Application</a:t>
            </a:r>
            <a:endParaRPr lang="en-US" dirty="0"/>
          </a:p>
        </p:txBody>
      </p:sp>
      <p:sp>
        <p:nvSpPr>
          <p:cNvPr id="3" name="Content Placeholder 2">
            <a:extLst>
              <a:ext uri="{FF2B5EF4-FFF2-40B4-BE49-F238E27FC236}">
                <a16:creationId xmlns:a16="http://schemas.microsoft.com/office/drawing/2014/main" id="{E0768A3C-A2A5-AE0B-3846-329768BE3431}"/>
              </a:ext>
            </a:extLst>
          </p:cNvPr>
          <p:cNvSpPr>
            <a:spLocks noGrp="1"/>
          </p:cNvSpPr>
          <p:nvPr>
            <p:ph idx="1"/>
          </p:nvPr>
        </p:nvSpPr>
        <p:spPr>
          <a:xfrm>
            <a:off x="838200" y="2419109"/>
            <a:ext cx="10515600" cy="3757854"/>
          </a:xfrm>
        </p:spPr>
        <p:txBody>
          <a:bodyPr/>
          <a:lstStyle/>
          <a:p>
            <a:r>
              <a:rPr lang="en-US" dirty="0"/>
              <a:t>Think about your own life. </a:t>
            </a:r>
          </a:p>
          <a:p>
            <a:pPr lvl="1"/>
            <a:r>
              <a:rPr lang="en-US" dirty="0"/>
              <a:t>Is there an area in which you have compromised and adopted the world’s unbiblical values? </a:t>
            </a:r>
          </a:p>
          <a:p>
            <a:pPr lvl="1"/>
            <a:r>
              <a:rPr lang="en-US" dirty="0"/>
              <a:t>Pray and ask God for strength to know what to do in this situation.</a:t>
            </a:r>
          </a:p>
          <a:p>
            <a:endParaRPr lang="en-US" dirty="0"/>
          </a:p>
        </p:txBody>
      </p:sp>
    </p:spTree>
    <p:extLst>
      <p:ext uri="{BB962C8B-B14F-4D97-AF65-F5344CB8AC3E}">
        <p14:creationId xmlns:p14="http://schemas.microsoft.com/office/powerpoint/2010/main" val="4203806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4BA70-9EC2-3C32-2D7C-7F95D7DD4FDF}"/>
              </a:ext>
            </a:extLst>
          </p:cNvPr>
          <p:cNvSpPr>
            <a:spLocks noGrp="1"/>
          </p:cNvSpPr>
          <p:nvPr>
            <p:ph type="title"/>
          </p:nvPr>
        </p:nvSpPr>
        <p:spPr/>
        <p:txBody>
          <a:bodyPr/>
          <a:lstStyle/>
          <a:p>
            <a:r>
              <a:rPr lang="en-US"/>
              <a:t>Application</a:t>
            </a:r>
            <a:endParaRPr lang="en-US" dirty="0"/>
          </a:p>
        </p:txBody>
      </p:sp>
      <p:sp>
        <p:nvSpPr>
          <p:cNvPr id="3" name="Content Placeholder 2">
            <a:extLst>
              <a:ext uri="{FF2B5EF4-FFF2-40B4-BE49-F238E27FC236}">
                <a16:creationId xmlns:a16="http://schemas.microsoft.com/office/drawing/2014/main" id="{E0768A3C-A2A5-AE0B-3846-329768BE3431}"/>
              </a:ext>
            </a:extLst>
          </p:cNvPr>
          <p:cNvSpPr>
            <a:spLocks noGrp="1"/>
          </p:cNvSpPr>
          <p:nvPr>
            <p:ph idx="1"/>
          </p:nvPr>
        </p:nvSpPr>
        <p:spPr/>
        <p:txBody>
          <a:bodyPr>
            <a:normAutofit/>
          </a:bodyPr>
          <a:lstStyle/>
          <a:p>
            <a:r>
              <a:rPr lang="en-US" dirty="0"/>
              <a:t>Tell your story. </a:t>
            </a:r>
          </a:p>
          <a:p>
            <a:pPr lvl="1"/>
            <a:r>
              <a:rPr lang="en-US" dirty="0"/>
              <a:t>Share with your family or friends, details of a time God led you into an unexpected or even uncomfortable place, opportunity, or situation.</a:t>
            </a:r>
          </a:p>
          <a:p>
            <a:pPr lvl="1"/>
            <a:r>
              <a:rPr lang="en-US" dirty="0"/>
              <a:t>But you later saw His hand at work. </a:t>
            </a:r>
          </a:p>
          <a:p>
            <a:pPr lvl="1"/>
            <a:r>
              <a:rPr lang="en-US" dirty="0"/>
              <a:t>Explain how this experience affected your life and your family. </a:t>
            </a:r>
          </a:p>
          <a:p>
            <a:pPr lvl="1"/>
            <a:r>
              <a:rPr lang="en-US" dirty="0"/>
              <a:t>Pray with them, thanking God for letting them be part of your faith journey. </a:t>
            </a:r>
          </a:p>
          <a:p>
            <a:endParaRPr lang="en-US" dirty="0"/>
          </a:p>
        </p:txBody>
      </p:sp>
    </p:spTree>
    <p:extLst>
      <p:ext uri="{BB962C8B-B14F-4D97-AF65-F5344CB8AC3E}">
        <p14:creationId xmlns:p14="http://schemas.microsoft.com/office/powerpoint/2010/main" val="125439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1216DB-0696-2A23-2373-C32F6DF5EFF6}"/>
              </a:ext>
            </a:extLst>
          </p:cNvPr>
          <p:cNvSpPr>
            <a:spLocks noGrp="1"/>
          </p:cNvSpPr>
          <p:nvPr>
            <p:ph type="title"/>
          </p:nvPr>
        </p:nvSpPr>
        <p:spPr>
          <a:xfrm>
            <a:off x="838200" y="365125"/>
            <a:ext cx="4520878" cy="1325563"/>
          </a:xfrm>
        </p:spPr>
        <p:txBody>
          <a:bodyPr/>
          <a:lstStyle/>
          <a:p>
            <a:r>
              <a:rPr lang="en-US" dirty="0"/>
              <a:t>Family Activities</a:t>
            </a:r>
          </a:p>
        </p:txBody>
      </p:sp>
      <p:pic>
        <p:nvPicPr>
          <p:cNvPr id="6" name="Picture 5" descr="A black text on a white background&#10;&#10;Description automatically generated">
            <a:extLst>
              <a:ext uri="{FF2B5EF4-FFF2-40B4-BE49-F238E27FC236}">
                <a16:creationId xmlns:a16="http://schemas.microsoft.com/office/drawing/2014/main" id="{700AAA97-967E-093B-5E23-F25257D82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35" y="1922182"/>
            <a:ext cx="4050564" cy="3609301"/>
          </a:xfrm>
          <a:prstGeom prst="rect">
            <a:avLst/>
          </a:prstGeom>
          <a:ln>
            <a:noFill/>
          </a:ln>
          <a:effectLst>
            <a:outerShdw blurRad="292100" dist="139700" dir="2700000" algn="tl" rotWithShape="0">
              <a:srgbClr val="333333">
                <a:alpha val="65000"/>
              </a:srgbClr>
            </a:outerShdw>
          </a:effectLst>
          <a:scene3d>
            <a:camera prst="perspectiveContrastingRightFacing"/>
            <a:lightRig rig="threePt" dir="t"/>
          </a:scene3d>
        </p:spPr>
      </p:pic>
      <p:pic>
        <p:nvPicPr>
          <p:cNvPr id="8" name="Picture 7" descr="A cartoon of a person holding a tool&#10;&#10;Description automatically generated">
            <a:extLst>
              <a:ext uri="{FF2B5EF4-FFF2-40B4-BE49-F238E27FC236}">
                <a16:creationId xmlns:a16="http://schemas.microsoft.com/office/drawing/2014/main" id="{31B11207-31E5-3C52-7D6A-6A9156646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03466" y="2506704"/>
            <a:ext cx="2051666" cy="3609302"/>
          </a:xfrm>
          <a:prstGeom prst="rect">
            <a:avLst/>
          </a:prstGeom>
          <a:ln>
            <a:noFill/>
          </a:ln>
          <a:effectLst>
            <a:outerShdw blurRad="292100" dist="139700" dir="2700000" algn="tl" rotWithShape="0">
              <a:srgbClr val="333333">
                <a:alpha val="65000"/>
              </a:srgbClr>
            </a:outerShdw>
          </a:effectLst>
        </p:spPr>
      </p:pic>
      <p:sp>
        <p:nvSpPr>
          <p:cNvPr id="9" name="Speech Bubble: Rectangle with Corners Rounded 8">
            <a:extLst>
              <a:ext uri="{FF2B5EF4-FFF2-40B4-BE49-F238E27FC236}">
                <a16:creationId xmlns:a16="http://schemas.microsoft.com/office/drawing/2014/main" id="{F4CEB414-3757-583A-A224-DBD116DF5DC5}"/>
              </a:ext>
            </a:extLst>
          </p:cNvPr>
          <p:cNvSpPr/>
          <p:nvPr/>
        </p:nvSpPr>
        <p:spPr>
          <a:xfrm>
            <a:off x="4765528" y="1337661"/>
            <a:ext cx="1795706" cy="937549"/>
          </a:xfrm>
          <a:prstGeom prst="wedgeRoundRectCallout">
            <a:avLst>
              <a:gd name="adj1" fmla="val -24019"/>
              <a:gd name="adj2" fmla="val 6628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mic Sans MS" panose="030F0702030302020204" pitchFamily="66" charset="0"/>
              </a:rPr>
              <a:t>It looks like Klingon to me.</a:t>
            </a:r>
          </a:p>
        </p:txBody>
      </p:sp>
      <p:sp>
        <p:nvSpPr>
          <p:cNvPr id="12" name="Speech Bubble: Rectangle with Corners Rounded 11">
            <a:extLst>
              <a:ext uri="{FF2B5EF4-FFF2-40B4-BE49-F238E27FC236}">
                <a16:creationId xmlns:a16="http://schemas.microsoft.com/office/drawing/2014/main" id="{7F2CA3A8-0CA0-B2F2-D725-7AE09ABD5134}"/>
              </a:ext>
            </a:extLst>
          </p:cNvPr>
          <p:cNvSpPr/>
          <p:nvPr/>
        </p:nvSpPr>
        <p:spPr>
          <a:xfrm>
            <a:off x="7745679" y="365125"/>
            <a:ext cx="3867586" cy="2609569"/>
          </a:xfrm>
          <a:prstGeom prst="wedgeRoundRectCallout">
            <a:avLst>
              <a:gd name="adj1" fmla="val -63194"/>
              <a:gd name="adj2" fmla="val 3772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mic Sans MS" panose="030F0702030302020204" pitchFamily="66" charset="0"/>
              </a:rPr>
              <a:t>No, my dear, it is a coded message from the Deca </a:t>
            </a:r>
            <a:r>
              <a:rPr lang="en-US" dirty="0" err="1">
                <a:latin typeface="Comic Sans MS" panose="030F0702030302020204" pitchFamily="66" charset="0"/>
              </a:rPr>
              <a:t>Fanited</a:t>
            </a:r>
            <a:r>
              <a:rPr lang="en-US" dirty="0">
                <a:latin typeface="Comic Sans MS" panose="030F0702030302020204" pitchFamily="66" charset="0"/>
              </a:rPr>
              <a:t> consulate.  Spiros sent it over for our group to decipher.  You can find helps at </a:t>
            </a:r>
            <a:r>
              <a:rPr lang="en-US" dirty="0">
                <a:latin typeface="Comic Sans MS" panose="030F0702030302020204" pitchFamily="66" charset="0"/>
                <a:hlinkClick r:id="rId4"/>
              </a:rPr>
              <a:t>https://tinyurl.com/ysp9y2sr</a:t>
            </a:r>
            <a:r>
              <a:rPr lang="en-US" dirty="0">
                <a:latin typeface="Comic Sans MS" panose="030F0702030302020204" pitchFamily="66" charset="0"/>
              </a:rPr>
              <a:t> Also, there are other fun Family Activities. </a:t>
            </a:r>
          </a:p>
        </p:txBody>
      </p:sp>
      <p:pic>
        <p:nvPicPr>
          <p:cNvPr id="14" name="Picture 13" descr="A cartoon of a person with his arms crossed&#10;&#10;Description automatically generated">
            <a:extLst>
              <a:ext uri="{FF2B5EF4-FFF2-40B4-BE49-F238E27FC236}">
                <a16:creationId xmlns:a16="http://schemas.microsoft.com/office/drawing/2014/main" id="{0841D3F1-CEEE-577F-6765-2F8860798A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5999" y="2409644"/>
            <a:ext cx="1287416" cy="38522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0937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751466"/>
          </a:xfrm>
        </p:spPr>
        <p:txBody>
          <a:bodyPr/>
          <a:lstStyle/>
          <a:p>
            <a:r>
              <a:rPr lang="en-US" dirty="0"/>
              <a:t>Develop Strong Convictions</a:t>
            </a:r>
          </a:p>
        </p:txBody>
      </p:sp>
      <p:sp>
        <p:nvSpPr>
          <p:cNvPr id="3" name="Subtitle 2"/>
          <p:cNvSpPr>
            <a:spLocks noGrp="1"/>
          </p:cNvSpPr>
          <p:nvPr>
            <p:ph type="subTitle" idx="1"/>
          </p:nvPr>
        </p:nvSpPr>
        <p:spPr>
          <a:xfrm>
            <a:off x="1524000" y="4251366"/>
            <a:ext cx="9144000" cy="1006434"/>
          </a:xfrm>
        </p:spPr>
        <p:txBody>
          <a:bodyPr/>
          <a:lstStyle/>
          <a:p>
            <a:r>
              <a:rPr lang="en-US" dirty="0"/>
              <a:t>September 3</a:t>
            </a:r>
          </a:p>
        </p:txBody>
      </p:sp>
    </p:spTree>
    <p:extLst>
      <p:ext uri="{BB962C8B-B14F-4D97-AF65-F5344CB8AC3E}">
        <p14:creationId xmlns:p14="http://schemas.microsoft.com/office/powerpoint/2010/main" val="576687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4EE9F-CAAC-AF8A-0573-5316322BF0D5}"/>
              </a:ext>
            </a:extLst>
          </p:cNvPr>
          <p:cNvSpPr>
            <a:spLocks noGrp="1"/>
          </p:cNvSpPr>
          <p:nvPr>
            <p:ph type="title"/>
          </p:nvPr>
        </p:nvSpPr>
        <p:spPr/>
        <p:txBody>
          <a:bodyPr/>
          <a:lstStyle/>
          <a:p>
            <a:r>
              <a:rPr lang="en-US" dirty="0"/>
              <a:t>Think about it …</a:t>
            </a:r>
          </a:p>
        </p:txBody>
      </p:sp>
      <p:sp>
        <p:nvSpPr>
          <p:cNvPr id="4" name="Content Placeholder 3">
            <a:extLst>
              <a:ext uri="{FF2B5EF4-FFF2-40B4-BE49-F238E27FC236}">
                <a16:creationId xmlns:a16="http://schemas.microsoft.com/office/drawing/2014/main" id="{D0CD5D09-04CB-4828-D9DD-3720E14B9800}"/>
              </a:ext>
            </a:extLst>
          </p:cNvPr>
          <p:cNvSpPr>
            <a:spLocks noGrp="1"/>
          </p:cNvSpPr>
          <p:nvPr>
            <p:ph idx="1"/>
          </p:nvPr>
        </p:nvSpPr>
        <p:spPr/>
        <p:txBody>
          <a:bodyPr>
            <a:normAutofit lnSpcReduction="10000"/>
          </a:bodyPr>
          <a:lstStyle/>
          <a:p>
            <a:r>
              <a:rPr lang="en-US" dirty="0"/>
              <a:t>When have you felt you were going against the flow?</a:t>
            </a:r>
          </a:p>
          <a:p>
            <a:endParaRPr lang="en-US" dirty="0"/>
          </a:p>
          <a:p>
            <a:r>
              <a:rPr lang="en-US" dirty="0">
                <a:solidFill>
                  <a:srgbClr val="C00000"/>
                </a:solidFill>
              </a:rPr>
              <a:t>God calls us to live our lives with uncompromising conviction.</a:t>
            </a:r>
          </a:p>
          <a:p>
            <a:pPr lvl="1"/>
            <a:r>
              <a:rPr lang="en-US" dirty="0">
                <a:solidFill>
                  <a:srgbClr val="C00000"/>
                </a:solidFill>
              </a:rPr>
              <a:t>Daniel and three other young Jewish boys faced a culture that was totally different</a:t>
            </a:r>
          </a:p>
          <a:p>
            <a:pPr lvl="1"/>
            <a:r>
              <a:rPr lang="en-US" dirty="0">
                <a:solidFill>
                  <a:srgbClr val="C00000"/>
                </a:solidFill>
              </a:rPr>
              <a:t>Our convictions, not our circumstances, define who we are.</a:t>
            </a:r>
          </a:p>
          <a:p>
            <a:endParaRPr lang="en-US" dirty="0"/>
          </a:p>
        </p:txBody>
      </p:sp>
      <p:grpSp>
        <p:nvGrpSpPr>
          <p:cNvPr id="11" name="Group 10">
            <a:extLst>
              <a:ext uri="{FF2B5EF4-FFF2-40B4-BE49-F238E27FC236}">
                <a16:creationId xmlns:a16="http://schemas.microsoft.com/office/drawing/2014/main" id="{5FED6EC1-249E-1413-388F-7F386B84DDA6}"/>
              </a:ext>
            </a:extLst>
          </p:cNvPr>
          <p:cNvGrpSpPr/>
          <p:nvPr/>
        </p:nvGrpSpPr>
        <p:grpSpPr>
          <a:xfrm>
            <a:off x="1198936" y="3296267"/>
            <a:ext cx="9981244" cy="2159764"/>
            <a:chOff x="1170675" y="3429000"/>
            <a:chExt cx="9981244" cy="2159764"/>
          </a:xfrm>
        </p:grpSpPr>
        <p:pic>
          <p:nvPicPr>
            <p:cNvPr id="6" name="Picture 5">
              <a:extLst>
                <a:ext uri="{FF2B5EF4-FFF2-40B4-BE49-F238E27FC236}">
                  <a16:creationId xmlns:a16="http://schemas.microsoft.com/office/drawing/2014/main" id="{0CAC39F1-8DE6-D467-32FF-D2C3E9D62BA9}"/>
                </a:ext>
              </a:extLst>
            </p:cNvPr>
            <p:cNvPicPr>
              <a:picLocks noChangeAspect="1"/>
            </p:cNvPicPr>
            <p:nvPr/>
          </p:nvPicPr>
          <p:blipFill>
            <a:blip r:embed="rId2"/>
            <a:stretch>
              <a:fillRect/>
            </a:stretch>
          </p:blipFill>
          <p:spPr>
            <a:xfrm>
              <a:off x="1170675" y="3470030"/>
              <a:ext cx="1821907" cy="211873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04CEECE-4FDF-7372-7E83-19FDCAF2CB8E}"/>
                </a:ext>
              </a:extLst>
            </p:cNvPr>
            <p:cNvPicPr>
              <a:picLocks noChangeAspect="1"/>
            </p:cNvPicPr>
            <p:nvPr/>
          </p:nvPicPr>
          <p:blipFill>
            <a:blip r:embed="rId3"/>
            <a:stretch>
              <a:fillRect/>
            </a:stretch>
          </p:blipFill>
          <p:spPr>
            <a:xfrm>
              <a:off x="3852060" y="3678716"/>
              <a:ext cx="3425560" cy="170136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70455C6-71B5-5623-A39E-2F7D4D2431A4}"/>
                </a:ext>
              </a:extLst>
            </p:cNvPr>
            <p:cNvPicPr>
              <a:picLocks noChangeAspect="1"/>
            </p:cNvPicPr>
            <p:nvPr/>
          </p:nvPicPr>
          <p:blipFill>
            <a:blip r:embed="rId4"/>
            <a:stretch>
              <a:fillRect/>
            </a:stretch>
          </p:blipFill>
          <p:spPr>
            <a:xfrm>
              <a:off x="7935217" y="3429000"/>
              <a:ext cx="3216702" cy="211873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6509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5918-BB51-455C-6453-43CEBD654ED6}"/>
              </a:ext>
            </a:extLst>
          </p:cNvPr>
          <p:cNvSpPr>
            <a:spLocks noGrp="1"/>
          </p:cNvSpPr>
          <p:nvPr>
            <p:ph type="title"/>
          </p:nvPr>
        </p:nvSpPr>
        <p:spPr/>
        <p:txBody>
          <a:bodyPr/>
          <a:lstStyle/>
          <a:p>
            <a:pPr algn="l"/>
            <a:r>
              <a:rPr lang="en-US" dirty="0"/>
              <a:t>Listen for criteria for royal service.</a:t>
            </a:r>
          </a:p>
        </p:txBody>
      </p:sp>
      <p:sp>
        <p:nvSpPr>
          <p:cNvPr id="3" name="Content Placeholder 2">
            <a:extLst>
              <a:ext uri="{FF2B5EF4-FFF2-40B4-BE49-F238E27FC236}">
                <a16:creationId xmlns:a16="http://schemas.microsoft.com/office/drawing/2014/main" id="{83FD87EA-D3C2-C8A0-CBA9-1683122E35C4}"/>
              </a:ext>
            </a:extLst>
          </p:cNvPr>
          <p:cNvSpPr>
            <a:spLocks noGrp="1"/>
          </p:cNvSpPr>
          <p:nvPr>
            <p:ph idx="1"/>
          </p:nvPr>
        </p:nvSpPr>
        <p:spPr>
          <a:xfrm>
            <a:off x="1412110" y="1825625"/>
            <a:ext cx="9549115" cy="4351338"/>
          </a:xfrm>
        </p:spPr>
        <p:txBody>
          <a:bodyPr/>
          <a:lstStyle/>
          <a:p>
            <a:pPr marL="0" indent="0" algn="ctr">
              <a:buNone/>
            </a:pPr>
            <a:r>
              <a:rPr lang="en-US" dirty="0"/>
              <a:t>Daniel 1:3-7 (NIV)  Then the king ordered Ashpenaz, chief of his court officials, to bring in some of the Israelites from the royal family and the nobility-- 4  young men without any physical defect, handsome, showing aptitude for every kind of learning, well informed, quick to understand, </a:t>
            </a:r>
          </a:p>
        </p:txBody>
      </p:sp>
    </p:spTree>
    <p:extLst>
      <p:ext uri="{BB962C8B-B14F-4D97-AF65-F5344CB8AC3E}">
        <p14:creationId xmlns:p14="http://schemas.microsoft.com/office/powerpoint/2010/main" val="337606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5918-BB51-455C-6453-43CEBD654ED6}"/>
              </a:ext>
            </a:extLst>
          </p:cNvPr>
          <p:cNvSpPr>
            <a:spLocks noGrp="1"/>
          </p:cNvSpPr>
          <p:nvPr>
            <p:ph type="title"/>
          </p:nvPr>
        </p:nvSpPr>
        <p:spPr/>
        <p:txBody>
          <a:bodyPr/>
          <a:lstStyle/>
          <a:p>
            <a:pPr algn="l"/>
            <a:r>
              <a:rPr lang="en-US" dirty="0"/>
              <a:t>Listen for criteria for royal service.</a:t>
            </a:r>
          </a:p>
        </p:txBody>
      </p:sp>
      <p:sp>
        <p:nvSpPr>
          <p:cNvPr id="3" name="Content Placeholder 2">
            <a:extLst>
              <a:ext uri="{FF2B5EF4-FFF2-40B4-BE49-F238E27FC236}">
                <a16:creationId xmlns:a16="http://schemas.microsoft.com/office/drawing/2014/main" id="{83FD87EA-D3C2-C8A0-CBA9-1683122E35C4}"/>
              </a:ext>
            </a:extLst>
          </p:cNvPr>
          <p:cNvSpPr>
            <a:spLocks noGrp="1"/>
          </p:cNvSpPr>
          <p:nvPr>
            <p:ph idx="1"/>
          </p:nvPr>
        </p:nvSpPr>
        <p:spPr>
          <a:xfrm>
            <a:off x="1321442" y="1837199"/>
            <a:ext cx="9549115" cy="4351338"/>
          </a:xfrm>
        </p:spPr>
        <p:txBody>
          <a:bodyPr/>
          <a:lstStyle/>
          <a:p>
            <a:pPr marL="0" indent="0" algn="ctr">
              <a:buNone/>
            </a:pPr>
            <a:r>
              <a:rPr lang="en-US" dirty="0"/>
              <a:t>and qualified to serve in the king's palace. He was to teach them the language and literature of the Babylonians. 5  The king assigned them a daily amount of food and wine from the king's table. They were to be trained for three years, and after that they were to</a:t>
            </a:r>
          </a:p>
        </p:txBody>
      </p:sp>
    </p:spTree>
    <p:extLst>
      <p:ext uri="{BB962C8B-B14F-4D97-AF65-F5344CB8AC3E}">
        <p14:creationId xmlns:p14="http://schemas.microsoft.com/office/powerpoint/2010/main" val="284739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5918-BB51-455C-6453-43CEBD654ED6}"/>
              </a:ext>
            </a:extLst>
          </p:cNvPr>
          <p:cNvSpPr>
            <a:spLocks noGrp="1"/>
          </p:cNvSpPr>
          <p:nvPr>
            <p:ph type="title"/>
          </p:nvPr>
        </p:nvSpPr>
        <p:spPr/>
        <p:txBody>
          <a:bodyPr/>
          <a:lstStyle/>
          <a:p>
            <a:pPr algn="l"/>
            <a:r>
              <a:rPr lang="en-US" dirty="0"/>
              <a:t>Listen for criteria for royal service.</a:t>
            </a:r>
          </a:p>
        </p:txBody>
      </p:sp>
      <p:sp>
        <p:nvSpPr>
          <p:cNvPr id="3" name="Content Placeholder 2">
            <a:extLst>
              <a:ext uri="{FF2B5EF4-FFF2-40B4-BE49-F238E27FC236}">
                <a16:creationId xmlns:a16="http://schemas.microsoft.com/office/drawing/2014/main" id="{83FD87EA-D3C2-C8A0-CBA9-1683122E35C4}"/>
              </a:ext>
            </a:extLst>
          </p:cNvPr>
          <p:cNvSpPr>
            <a:spLocks noGrp="1"/>
          </p:cNvSpPr>
          <p:nvPr>
            <p:ph idx="1"/>
          </p:nvPr>
        </p:nvSpPr>
        <p:spPr>
          <a:xfrm>
            <a:off x="1412110" y="1825625"/>
            <a:ext cx="9549115" cy="4351338"/>
          </a:xfrm>
        </p:spPr>
        <p:txBody>
          <a:bodyPr/>
          <a:lstStyle/>
          <a:p>
            <a:pPr marL="0" indent="0" algn="ctr">
              <a:buNone/>
            </a:pPr>
            <a:r>
              <a:rPr lang="en-US" dirty="0"/>
              <a:t>enter the king's service. 6  Among these were some from Judah: Daniel, Hananiah, </a:t>
            </a:r>
            <a:r>
              <a:rPr lang="en-US" dirty="0" err="1"/>
              <a:t>Mishael</a:t>
            </a:r>
            <a:r>
              <a:rPr lang="en-US" dirty="0"/>
              <a:t> and Azariah. 7  The chief official gave them new names: to Daniel, the name Belteshazzar; to Hananiah, Shadrach; to </a:t>
            </a:r>
            <a:r>
              <a:rPr lang="en-US" dirty="0" err="1"/>
              <a:t>Mishael</a:t>
            </a:r>
            <a:r>
              <a:rPr lang="en-US" dirty="0"/>
              <a:t>, Meshach; and to Azariah, Abednego.</a:t>
            </a:r>
          </a:p>
        </p:txBody>
      </p:sp>
      <p:pic>
        <p:nvPicPr>
          <p:cNvPr id="5" name="Picture 4">
            <a:extLst>
              <a:ext uri="{FF2B5EF4-FFF2-40B4-BE49-F238E27FC236}">
                <a16:creationId xmlns:a16="http://schemas.microsoft.com/office/drawing/2014/main" id="{37FD19DD-7763-B695-D05B-C9B9D5644D0C}"/>
              </a:ext>
            </a:extLst>
          </p:cNvPr>
          <p:cNvPicPr>
            <a:picLocks noChangeAspect="1"/>
          </p:cNvPicPr>
          <p:nvPr/>
        </p:nvPicPr>
        <p:blipFill>
          <a:blip r:embed="rId2"/>
          <a:stretch>
            <a:fillRect/>
          </a:stretch>
        </p:blipFill>
        <p:spPr>
          <a:xfrm>
            <a:off x="5124571" y="5402259"/>
            <a:ext cx="1942857" cy="2666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71612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1270-A39A-DE76-2145-C191FCFBE37C}"/>
              </a:ext>
            </a:extLst>
          </p:cNvPr>
          <p:cNvSpPr>
            <a:spLocks noGrp="1"/>
          </p:cNvSpPr>
          <p:nvPr>
            <p:ph type="title"/>
          </p:nvPr>
        </p:nvSpPr>
        <p:spPr/>
        <p:txBody>
          <a:bodyPr/>
          <a:lstStyle/>
          <a:p>
            <a:r>
              <a:rPr lang="en-US" dirty="0"/>
              <a:t>Culture Expects Conformity</a:t>
            </a:r>
          </a:p>
        </p:txBody>
      </p:sp>
      <p:sp>
        <p:nvSpPr>
          <p:cNvPr id="3" name="Content Placeholder 2">
            <a:extLst>
              <a:ext uri="{FF2B5EF4-FFF2-40B4-BE49-F238E27FC236}">
                <a16:creationId xmlns:a16="http://schemas.microsoft.com/office/drawing/2014/main" id="{49775538-C34C-068D-B6B7-BEA5C4E499BE}"/>
              </a:ext>
            </a:extLst>
          </p:cNvPr>
          <p:cNvSpPr>
            <a:spLocks noGrp="1"/>
          </p:cNvSpPr>
          <p:nvPr>
            <p:ph idx="1"/>
          </p:nvPr>
        </p:nvSpPr>
        <p:spPr/>
        <p:txBody>
          <a:bodyPr/>
          <a:lstStyle/>
          <a:p>
            <a:r>
              <a:rPr lang="en-US" dirty="0"/>
              <a:t>What were the king’s qualifications for choosing young Israelite men?</a:t>
            </a:r>
          </a:p>
          <a:p>
            <a:r>
              <a:rPr lang="en-US" dirty="0"/>
              <a:t>What was the training plan for the young men chosen?</a:t>
            </a:r>
          </a:p>
          <a:p>
            <a:r>
              <a:rPr lang="en-US" dirty="0"/>
              <a:t>The training and environment was meant to “lull” the Hebrew captives into blending with his culture.  How does our society lull us to blend in with the world’s mindset?</a:t>
            </a:r>
          </a:p>
        </p:txBody>
      </p:sp>
    </p:spTree>
    <p:extLst>
      <p:ext uri="{BB962C8B-B14F-4D97-AF65-F5344CB8AC3E}">
        <p14:creationId xmlns:p14="http://schemas.microsoft.com/office/powerpoint/2010/main" val="64281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A4BE4-B7D4-303E-F591-85B988432E04}"/>
              </a:ext>
            </a:extLst>
          </p:cNvPr>
          <p:cNvSpPr>
            <a:spLocks noGrp="1"/>
          </p:cNvSpPr>
          <p:nvPr>
            <p:ph type="title"/>
          </p:nvPr>
        </p:nvSpPr>
        <p:spPr/>
        <p:txBody>
          <a:bodyPr/>
          <a:lstStyle/>
          <a:p>
            <a:r>
              <a:rPr lang="en-US" dirty="0"/>
              <a:t>Culture Expects Conformity</a:t>
            </a:r>
          </a:p>
        </p:txBody>
      </p:sp>
      <p:sp>
        <p:nvSpPr>
          <p:cNvPr id="3" name="Content Placeholder 2">
            <a:extLst>
              <a:ext uri="{FF2B5EF4-FFF2-40B4-BE49-F238E27FC236}">
                <a16:creationId xmlns:a16="http://schemas.microsoft.com/office/drawing/2014/main" id="{2BD3EC83-4F53-8762-F5E8-01EE4954F94B}"/>
              </a:ext>
            </a:extLst>
          </p:cNvPr>
          <p:cNvSpPr>
            <a:spLocks noGrp="1"/>
          </p:cNvSpPr>
          <p:nvPr>
            <p:ph idx="1"/>
          </p:nvPr>
        </p:nvSpPr>
        <p:spPr>
          <a:xfrm>
            <a:off x="838200" y="1690688"/>
            <a:ext cx="10515600" cy="4686963"/>
          </a:xfrm>
        </p:spPr>
        <p:txBody>
          <a:bodyPr>
            <a:normAutofit lnSpcReduction="10000"/>
          </a:bodyPr>
          <a:lstStyle/>
          <a:p>
            <a:r>
              <a:rPr lang="en-US" dirty="0"/>
              <a:t>How do we counter these cultural influences in a Christian home?</a:t>
            </a:r>
          </a:p>
          <a:p>
            <a:r>
              <a:rPr lang="en-US" dirty="0">
                <a:solidFill>
                  <a:srgbClr val="C00000"/>
                </a:solidFill>
              </a:rPr>
              <a:t>Consider the admonition of Deut. 6:6-7 (NIV) </a:t>
            </a:r>
            <a:r>
              <a:rPr lang="en-US" sz="2800" dirty="0">
                <a:solidFill>
                  <a:srgbClr val="C00000"/>
                </a:solidFill>
              </a:rPr>
              <a:t>These commandments that I give you today are to be upon your hearts. [7] Impress them on your children. Talk about them when you sit at home and when you walk along the road, when you lie down and when you get up. </a:t>
            </a:r>
          </a:p>
          <a:p>
            <a:pPr lvl="1"/>
            <a:r>
              <a:rPr lang="en-US" dirty="0">
                <a:solidFill>
                  <a:srgbClr val="C00000"/>
                </a:solidFill>
              </a:rPr>
              <a:t>All the time</a:t>
            </a:r>
          </a:p>
          <a:p>
            <a:pPr lvl="1"/>
            <a:r>
              <a:rPr lang="en-US" dirty="0">
                <a:solidFill>
                  <a:srgbClr val="C00000"/>
                </a:solidFill>
              </a:rPr>
              <a:t>Wherever you go</a:t>
            </a:r>
          </a:p>
          <a:p>
            <a:pPr lvl="1"/>
            <a:r>
              <a:rPr lang="en-US" dirty="0">
                <a:solidFill>
                  <a:srgbClr val="C00000"/>
                </a:solidFill>
              </a:rPr>
              <a:t>Whatever you are doing</a:t>
            </a:r>
          </a:p>
        </p:txBody>
      </p:sp>
    </p:spTree>
    <p:extLst>
      <p:ext uri="{BB962C8B-B14F-4D97-AF65-F5344CB8AC3E}">
        <p14:creationId xmlns:p14="http://schemas.microsoft.com/office/powerpoint/2010/main" val="30863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C5D8D-3081-8286-FF9A-7F80DDC90D72}"/>
              </a:ext>
            </a:extLst>
          </p:cNvPr>
          <p:cNvSpPr>
            <a:spLocks noGrp="1"/>
          </p:cNvSpPr>
          <p:nvPr>
            <p:ph type="title"/>
          </p:nvPr>
        </p:nvSpPr>
        <p:spPr/>
        <p:txBody>
          <a:bodyPr/>
          <a:lstStyle/>
          <a:p>
            <a:pPr algn="l"/>
            <a:r>
              <a:rPr lang="en-US" dirty="0"/>
              <a:t>Listen for how Danial took a risk.</a:t>
            </a:r>
          </a:p>
        </p:txBody>
      </p:sp>
      <p:sp>
        <p:nvSpPr>
          <p:cNvPr id="3" name="Content Placeholder 2">
            <a:extLst>
              <a:ext uri="{FF2B5EF4-FFF2-40B4-BE49-F238E27FC236}">
                <a16:creationId xmlns:a16="http://schemas.microsoft.com/office/drawing/2014/main" id="{848784BF-FAE1-495C-054F-E4A39BC7AB0B}"/>
              </a:ext>
            </a:extLst>
          </p:cNvPr>
          <p:cNvSpPr>
            <a:spLocks noGrp="1"/>
          </p:cNvSpPr>
          <p:nvPr>
            <p:ph idx="1"/>
          </p:nvPr>
        </p:nvSpPr>
        <p:spPr>
          <a:xfrm>
            <a:off x="1460821" y="1837200"/>
            <a:ext cx="9270357" cy="4351338"/>
          </a:xfrm>
        </p:spPr>
        <p:txBody>
          <a:bodyPr/>
          <a:lstStyle/>
          <a:p>
            <a:pPr marL="0" indent="0" algn="ctr">
              <a:buNone/>
            </a:pPr>
            <a:r>
              <a:rPr lang="en-US" dirty="0"/>
              <a:t>Daniel 1:8-13 (NIV)   But Daniel resolved not to defile himself with the royal food and wine, and he asked the chief official for permission not to defile himself this way. 9  Now God had caused the official to show favor and sympathy to Daniel, 10  but the official told Daniel, </a:t>
            </a:r>
          </a:p>
        </p:txBody>
      </p:sp>
    </p:spTree>
    <p:extLst>
      <p:ext uri="{BB962C8B-B14F-4D97-AF65-F5344CB8AC3E}">
        <p14:creationId xmlns:p14="http://schemas.microsoft.com/office/powerpoint/2010/main" val="312668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124</TotalTime>
  <Words>1128</Words>
  <Application>Microsoft Office PowerPoint</Application>
  <PresentationFormat>Widescreen</PresentationFormat>
  <Paragraphs>77</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Comic Sans MS</vt:lpstr>
      <vt:lpstr>Office Theme</vt:lpstr>
      <vt:lpstr>Develop Strong Convictions</vt:lpstr>
      <vt:lpstr>Video Introduction</vt:lpstr>
      <vt:lpstr>Think about it …</vt:lpstr>
      <vt:lpstr>Listen for criteria for royal service.</vt:lpstr>
      <vt:lpstr>Listen for criteria for royal service.</vt:lpstr>
      <vt:lpstr>Listen for criteria for royal service.</vt:lpstr>
      <vt:lpstr>Culture Expects Conformity</vt:lpstr>
      <vt:lpstr>Culture Expects Conformity</vt:lpstr>
      <vt:lpstr>Listen for how Danial took a risk.</vt:lpstr>
      <vt:lpstr>Listen for how Danial took a risk.</vt:lpstr>
      <vt:lpstr>Listen for how Danial took a risk.</vt:lpstr>
      <vt:lpstr>Draw the Line</vt:lpstr>
      <vt:lpstr>Draw the Line</vt:lpstr>
      <vt:lpstr>Draw the Line</vt:lpstr>
      <vt:lpstr>Listen for the results of Daniel’s experiment.</vt:lpstr>
      <vt:lpstr>Listen for the results of Daniel’s experiment.</vt:lpstr>
      <vt:lpstr>Trust the Lord</vt:lpstr>
      <vt:lpstr>Trust the Lord</vt:lpstr>
      <vt:lpstr>Application</vt:lpstr>
      <vt:lpstr>Application</vt:lpstr>
      <vt:lpstr>Application</vt:lpstr>
      <vt:lpstr>Family Activities</vt:lpstr>
      <vt:lpstr>Develop Strong Convictions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 Strong Convictions</dc:title>
  <dc:creator>Armstrong, Stephen (General Math and Science)</dc:creator>
  <cp:lastModifiedBy>Armstrong, Stephen (General Math and Science)</cp:lastModifiedBy>
  <cp:revision>3</cp:revision>
  <dcterms:created xsi:type="dcterms:W3CDTF">2023-08-17T00:14:59Z</dcterms:created>
  <dcterms:modified xsi:type="dcterms:W3CDTF">2023-08-17T13:09:10Z</dcterms:modified>
</cp:coreProperties>
</file>