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atch.liberty.edu/media/t/1_15yyw8b3"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wtngtlw"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425049" cy="2036473"/>
          </a:xfrm>
        </p:spPr>
        <p:txBody>
          <a:bodyPr/>
          <a:lstStyle/>
          <a:p>
            <a:r>
              <a:rPr lang="en-US" dirty="0"/>
              <a:t>Does Absolute Truth Exist?</a:t>
            </a:r>
          </a:p>
        </p:txBody>
      </p:sp>
      <p:sp>
        <p:nvSpPr>
          <p:cNvPr id="3" name="Subtitle 2"/>
          <p:cNvSpPr>
            <a:spLocks noGrp="1"/>
          </p:cNvSpPr>
          <p:nvPr>
            <p:ph type="subTitle" idx="1"/>
          </p:nvPr>
        </p:nvSpPr>
        <p:spPr/>
        <p:txBody>
          <a:bodyPr/>
          <a:lstStyle/>
          <a:p>
            <a:r>
              <a:rPr lang="en-US" dirty="0"/>
              <a:t>December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5794-4B9A-4935-83CE-13D176B23B55}"/>
              </a:ext>
            </a:extLst>
          </p:cNvPr>
          <p:cNvSpPr>
            <a:spLocks noGrp="1"/>
          </p:cNvSpPr>
          <p:nvPr>
            <p:ph type="title"/>
          </p:nvPr>
        </p:nvSpPr>
        <p:spPr/>
        <p:txBody>
          <a:bodyPr/>
          <a:lstStyle/>
          <a:p>
            <a:r>
              <a:rPr lang="en-US" dirty="0"/>
              <a:t>Can We Really Know the Truth?</a:t>
            </a:r>
          </a:p>
        </p:txBody>
      </p:sp>
      <p:sp>
        <p:nvSpPr>
          <p:cNvPr id="3" name="Content Placeholder 2">
            <a:extLst>
              <a:ext uri="{FF2B5EF4-FFF2-40B4-BE49-F238E27FC236}">
                <a16:creationId xmlns:a16="http://schemas.microsoft.com/office/drawing/2014/main" id="{1698D6F6-8813-43E3-A37C-55D8F3FB8F86}"/>
              </a:ext>
            </a:extLst>
          </p:cNvPr>
          <p:cNvSpPr>
            <a:spLocks noGrp="1"/>
          </p:cNvSpPr>
          <p:nvPr>
            <p:ph idx="1"/>
          </p:nvPr>
        </p:nvSpPr>
        <p:spPr/>
        <p:txBody>
          <a:bodyPr/>
          <a:lstStyle/>
          <a:p>
            <a:r>
              <a:rPr lang="en-US" dirty="0"/>
              <a:t>Based on that definition, which of the following commands would be “</a:t>
            </a:r>
            <a:r>
              <a:rPr lang="en-US" i="1" dirty="0"/>
              <a:t>Absolutely True</a:t>
            </a:r>
            <a:r>
              <a:rPr lang="en-US" dirty="0"/>
              <a:t>” – for </a:t>
            </a:r>
            <a:r>
              <a:rPr lang="en-US" i="1" dirty="0"/>
              <a:t>all</a:t>
            </a:r>
            <a:r>
              <a:rPr lang="en-US" dirty="0"/>
              <a:t> people, </a:t>
            </a:r>
            <a:r>
              <a:rPr lang="en-US" i="1" dirty="0"/>
              <a:t>all</a:t>
            </a:r>
            <a:r>
              <a:rPr lang="en-US" dirty="0"/>
              <a:t> places, </a:t>
            </a:r>
            <a:r>
              <a:rPr lang="en-US" i="1" dirty="0"/>
              <a:t>all</a:t>
            </a:r>
            <a:r>
              <a:rPr lang="en-US" dirty="0"/>
              <a:t> time?</a:t>
            </a:r>
          </a:p>
          <a:p>
            <a:pPr lvl="1"/>
            <a:r>
              <a:rPr lang="en-US" dirty="0"/>
              <a:t>“No Right Turn on Red”</a:t>
            </a:r>
          </a:p>
          <a:p>
            <a:pPr lvl="1"/>
            <a:r>
              <a:rPr lang="en-US" dirty="0"/>
              <a:t>“Thou shalt not kill”</a:t>
            </a:r>
          </a:p>
          <a:p>
            <a:pPr lvl="1"/>
            <a:r>
              <a:rPr lang="en-US" dirty="0"/>
              <a:t>“Love your neighbor”</a:t>
            </a:r>
          </a:p>
          <a:p>
            <a:pPr lvl="1"/>
            <a:r>
              <a:rPr lang="en-US" dirty="0"/>
              <a:t>“You must be born again”</a:t>
            </a:r>
          </a:p>
          <a:p>
            <a:endParaRPr lang="en-US" dirty="0"/>
          </a:p>
        </p:txBody>
      </p:sp>
      <p:pic>
        <p:nvPicPr>
          <p:cNvPr id="2050" name="Picture 2" descr="Image result for no right turn on red sign&quot;">
            <a:extLst>
              <a:ext uri="{FF2B5EF4-FFF2-40B4-BE49-F238E27FC236}">
                <a16:creationId xmlns:a16="http://schemas.microsoft.com/office/drawing/2014/main" id="{4B46A9C2-D9E1-47FF-849A-5A423721E8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6301" y="3106455"/>
            <a:ext cx="1543911" cy="2311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F4E301B-7701-4293-80BC-6DFA1CB6D9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883" b="96622" l="9471" r="89694">
                        <a14:foregroundMark x1="35933" y1="8108" x2="35933" y2="8108"/>
                        <a14:foregroundMark x1="43175" y1="92342" x2="43175" y2="92342"/>
                        <a14:foregroundMark x1="22284" y1="91216" x2="22284" y2="91216"/>
                        <a14:foregroundMark x1="24513" y1="95045" x2="24513" y2="95045"/>
                        <a14:foregroundMark x1="43175" y1="96622" x2="43175" y2="96622"/>
                      </a14:backgroundRemoval>
                    </a14:imgEffect>
                  </a14:imgLayer>
                </a14:imgProps>
              </a:ext>
            </a:extLst>
          </a:blip>
          <a:stretch>
            <a:fillRect/>
          </a:stretch>
        </p:blipFill>
        <p:spPr>
          <a:xfrm flipH="1">
            <a:off x="7736479" y="2943616"/>
            <a:ext cx="2223521" cy="274998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592FBF7-BA2F-4954-8EA0-9D334E9ECBA5}"/>
              </a:ext>
            </a:extLst>
          </p:cNvPr>
          <p:cNvPicPr>
            <a:picLocks noChangeAspect="1"/>
          </p:cNvPicPr>
          <p:nvPr/>
        </p:nvPicPr>
        <p:blipFill>
          <a:blip r:embed="rId5">
            <a:duotone>
              <a:schemeClr val="accent2">
                <a:shade val="45000"/>
                <a:satMod val="135000"/>
              </a:schemeClr>
              <a:prstClr val="white"/>
            </a:duotone>
          </a:blip>
          <a:stretch>
            <a:fillRect/>
          </a:stretch>
        </p:blipFill>
        <p:spPr>
          <a:xfrm>
            <a:off x="7723981" y="2921866"/>
            <a:ext cx="1904762" cy="274285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D126093-EE65-43B6-A0A5-66CD340447C4}"/>
              </a:ext>
            </a:extLst>
          </p:cNvPr>
          <p:cNvPicPr>
            <a:picLocks noChangeAspect="1"/>
          </p:cNvPicPr>
          <p:nvPr/>
        </p:nvPicPr>
        <p:blipFill>
          <a:blip r:embed="rId6"/>
          <a:stretch>
            <a:fillRect/>
          </a:stretch>
        </p:blipFill>
        <p:spPr>
          <a:xfrm>
            <a:off x="7077188" y="3507288"/>
            <a:ext cx="3265649" cy="1660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9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205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DC17-88AF-4B63-A61C-0BF5D73FEB29}"/>
              </a:ext>
            </a:extLst>
          </p:cNvPr>
          <p:cNvSpPr>
            <a:spLocks noGrp="1"/>
          </p:cNvSpPr>
          <p:nvPr>
            <p:ph type="title"/>
          </p:nvPr>
        </p:nvSpPr>
        <p:spPr/>
        <p:txBody>
          <a:bodyPr/>
          <a:lstStyle/>
          <a:p>
            <a:pPr algn="l"/>
            <a:r>
              <a:rPr lang="en-US" dirty="0"/>
              <a:t>Listen for who reveals Truth.</a:t>
            </a:r>
          </a:p>
        </p:txBody>
      </p:sp>
      <p:sp>
        <p:nvSpPr>
          <p:cNvPr id="3" name="Content Placeholder 2">
            <a:extLst>
              <a:ext uri="{FF2B5EF4-FFF2-40B4-BE49-F238E27FC236}">
                <a16:creationId xmlns:a16="http://schemas.microsoft.com/office/drawing/2014/main" id="{A8A4AE60-7897-40EA-94C6-8FE125E156F2}"/>
              </a:ext>
            </a:extLst>
          </p:cNvPr>
          <p:cNvSpPr>
            <a:spLocks noGrp="1"/>
          </p:cNvSpPr>
          <p:nvPr>
            <p:ph idx="1"/>
          </p:nvPr>
        </p:nvSpPr>
        <p:spPr/>
        <p:txBody>
          <a:bodyPr/>
          <a:lstStyle/>
          <a:p>
            <a:pPr marL="0" indent="0" algn="ctr">
              <a:buNone/>
            </a:pPr>
            <a:r>
              <a:rPr lang="en-US" dirty="0"/>
              <a:t>John 1:14-18 (NIV)  The Word became flesh and made his dwelling among us. We have seen his glory, the glory of the One and Only, who came from the Father, full of grace and truth. 15  John testifies concerning him. He cries out, saying, "This was he of whom I said, 'He who comes after me has surpassed me because he was before me.'" </a:t>
            </a:r>
          </a:p>
        </p:txBody>
      </p:sp>
    </p:spTree>
    <p:extLst>
      <p:ext uri="{BB962C8B-B14F-4D97-AF65-F5344CB8AC3E}">
        <p14:creationId xmlns:p14="http://schemas.microsoft.com/office/powerpoint/2010/main" val="35249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DC17-88AF-4B63-A61C-0BF5D73FEB29}"/>
              </a:ext>
            </a:extLst>
          </p:cNvPr>
          <p:cNvSpPr>
            <a:spLocks noGrp="1"/>
          </p:cNvSpPr>
          <p:nvPr>
            <p:ph type="title"/>
          </p:nvPr>
        </p:nvSpPr>
        <p:spPr/>
        <p:txBody>
          <a:bodyPr/>
          <a:lstStyle/>
          <a:p>
            <a:pPr algn="l"/>
            <a:r>
              <a:rPr lang="en-US" dirty="0"/>
              <a:t>Listen for who reveals Truth.</a:t>
            </a:r>
          </a:p>
        </p:txBody>
      </p:sp>
      <p:sp>
        <p:nvSpPr>
          <p:cNvPr id="3" name="Content Placeholder 2">
            <a:extLst>
              <a:ext uri="{FF2B5EF4-FFF2-40B4-BE49-F238E27FC236}">
                <a16:creationId xmlns:a16="http://schemas.microsoft.com/office/drawing/2014/main" id="{A8A4AE60-7897-40EA-94C6-8FE125E156F2}"/>
              </a:ext>
            </a:extLst>
          </p:cNvPr>
          <p:cNvSpPr>
            <a:spLocks noGrp="1"/>
          </p:cNvSpPr>
          <p:nvPr>
            <p:ph idx="1"/>
          </p:nvPr>
        </p:nvSpPr>
        <p:spPr/>
        <p:txBody>
          <a:bodyPr/>
          <a:lstStyle/>
          <a:p>
            <a:pPr marL="0" indent="0" algn="ctr">
              <a:buNone/>
            </a:pPr>
            <a:r>
              <a:rPr lang="en-US" dirty="0"/>
              <a:t>From the fullness of his grace we have all received one blessing after another. 17  For the law was given through Moses; grace and truth came through Jesus Christ. 18  No one has ever seen God, but God the One and Only, who is at the Father's side, has made him known.</a:t>
            </a:r>
          </a:p>
          <a:p>
            <a:pPr marL="0" indent="0" algn="ctr">
              <a:buNone/>
            </a:pPr>
            <a:endParaRPr lang="en-US" dirty="0"/>
          </a:p>
        </p:txBody>
      </p:sp>
      <p:pic>
        <p:nvPicPr>
          <p:cNvPr id="4" name="Picture 3">
            <a:extLst>
              <a:ext uri="{FF2B5EF4-FFF2-40B4-BE49-F238E27FC236}">
                <a16:creationId xmlns:a16="http://schemas.microsoft.com/office/drawing/2014/main" id="{D6419341-4B2D-4D99-B1B3-5CFF865485A7}"/>
              </a:ext>
            </a:extLst>
          </p:cNvPr>
          <p:cNvPicPr>
            <a:picLocks noChangeAspect="1"/>
          </p:cNvPicPr>
          <p:nvPr/>
        </p:nvPicPr>
        <p:blipFill>
          <a:blip r:embed="rId2"/>
          <a:stretch>
            <a:fillRect/>
          </a:stretch>
        </p:blipFill>
        <p:spPr>
          <a:xfrm>
            <a:off x="5358322" y="5293309"/>
            <a:ext cx="1876190" cy="304762"/>
          </a:xfrm>
          <a:prstGeom prst="rect">
            <a:avLst/>
          </a:prstGeom>
        </p:spPr>
      </p:pic>
    </p:spTree>
    <p:extLst>
      <p:ext uri="{BB962C8B-B14F-4D97-AF65-F5344CB8AC3E}">
        <p14:creationId xmlns:p14="http://schemas.microsoft.com/office/powerpoint/2010/main" val="238557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AE01-7E14-461B-94E8-87A1C85FFE3A}"/>
              </a:ext>
            </a:extLst>
          </p:cNvPr>
          <p:cNvSpPr>
            <a:spLocks noGrp="1"/>
          </p:cNvSpPr>
          <p:nvPr>
            <p:ph type="title"/>
          </p:nvPr>
        </p:nvSpPr>
        <p:spPr/>
        <p:txBody>
          <a:bodyPr/>
          <a:lstStyle/>
          <a:p>
            <a:r>
              <a:rPr lang="en-US" dirty="0"/>
              <a:t>Jesus Revealed Truth</a:t>
            </a:r>
          </a:p>
        </p:txBody>
      </p:sp>
      <p:sp>
        <p:nvSpPr>
          <p:cNvPr id="3" name="Content Placeholder 2">
            <a:extLst>
              <a:ext uri="{FF2B5EF4-FFF2-40B4-BE49-F238E27FC236}">
                <a16:creationId xmlns:a16="http://schemas.microsoft.com/office/drawing/2014/main" id="{E7F0A829-327F-4820-A647-DA83C63D8913}"/>
              </a:ext>
            </a:extLst>
          </p:cNvPr>
          <p:cNvSpPr>
            <a:spLocks noGrp="1"/>
          </p:cNvSpPr>
          <p:nvPr>
            <p:ph idx="1"/>
          </p:nvPr>
        </p:nvSpPr>
        <p:spPr/>
        <p:txBody>
          <a:bodyPr/>
          <a:lstStyle/>
          <a:p>
            <a:r>
              <a:rPr lang="en-US" dirty="0"/>
              <a:t> What Old Testament image for the presence of the Lord is found in verse 14? </a:t>
            </a:r>
          </a:p>
          <a:p>
            <a:r>
              <a:rPr lang="en-US" dirty="0"/>
              <a:t>What was John the Baptist’s witness concerning Jesus?</a:t>
            </a:r>
          </a:p>
          <a:p>
            <a:r>
              <a:rPr lang="en-US" dirty="0"/>
              <a:t>What is the only way we are able to know God, see His glory, receive His grace, and know His truth?</a:t>
            </a:r>
          </a:p>
          <a:p>
            <a:endParaRPr lang="en-US" dirty="0"/>
          </a:p>
        </p:txBody>
      </p:sp>
    </p:spTree>
    <p:extLst>
      <p:ext uri="{BB962C8B-B14F-4D97-AF65-F5344CB8AC3E}">
        <p14:creationId xmlns:p14="http://schemas.microsoft.com/office/powerpoint/2010/main" val="12152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B31D-E90A-44CA-AAD1-8B6234F7718D}"/>
              </a:ext>
            </a:extLst>
          </p:cNvPr>
          <p:cNvSpPr>
            <a:spLocks noGrp="1"/>
          </p:cNvSpPr>
          <p:nvPr>
            <p:ph type="title"/>
          </p:nvPr>
        </p:nvSpPr>
        <p:spPr/>
        <p:txBody>
          <a:bodyPr/>
          <a:lstStyle/>
          <a:p>
            <a:r>
              <a:rPr lang="en-US" dirty="0"/>
              <a:t>Jesus Revealed Truth</a:t>
            </a:r>
          </a:p>
        </p:txBody>
      </p:sp>
      <p:sp>
        <p:nvSpPr>
          <p:cNvPr id="3" name="Content Placeholder 2">
            <a:extLst>
              <a:ext uri="{FF2B5EF4-FFF2-40B4-BE49-F238E27FC236}">
                <a16:creationId xmlns:a16="http://schemas.microsoft.com/office/drawing/2014/main" id="{0E78F591-F763-48FC-94E3-E7AA5B180375}"/>
              </a:ext>
            </a:extLst>
          </p:cNvPr>
          <p:cNvSpPr>
            <a:spLocks noGrp="1"/>
          </p:cNvSpPr>
          <p:nvPr>
            <p:ph idx="1"/>
          </p:nvPr>
        </p:nvSpPr>
        <p:spPr/>
        <p:txBody>
          <a:bodyPr/>
          <a:lstStyle/>
          <a:p>
            <a:r>
              <a:rPr lang="en-US" dirty="0"/>
              <a:t>How are grace and truth demonstrated in Christ?</a:t>
            </a:r>
          </a:p>
          <a:p>
            <a:r>
              <a:rPr lang="en-US" dirty="0"/>
              <a:t>How did Jesus reveal God’s </a:t>
            </a:r>
            <a:r>
              <a:rPr lang="en-US" i="1" dirty="0"/>
              <a:t>glory</a:t>
            </a:r>
            <a:r>
              <a:rPr lang="en-US" dirty="0"/>
              <a:t> and truth to us? </a:t>
            </a:r>
          </a:p>
          <a:p>
            <a:r>
              <a:rPr lang="en-US" dirty="0"/>
              <a:t>John 1:12 says,  “</a:t>
            </a:r>
            <a:r>
              <a:rPr lang="en-US" i="1" dirty="0"/>
              <a:t>Yet to all who did receive him, to those who believed in his name, he gave the right to become children of God</a:t>
            </a:r>
            <a:r>
              <a:rPr lang="en-US" dirty="0"/>
              <a:t>”  How should being a child of God affect our lives? </a:t>
            </a:r>
          </a:p>
          <a:p>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806CDF50-6DDF-4B63-91E3-9EBC5ABFB658}"/>
              </a:ext>
            </a:extLst>
          </p:cNvPr>
          <p:cNvGraphicFramePr>
            <a:graphicFrameLocks noGrp="1"/>
          </p:cNvGraphicFramePr>
          <p:nvPr>
            <p:extLst>
              <p:ext uri="{D42A27DB-BD31-4B8C-83A1-F6EECF244321}">
                <p14:modId xmlns:p14="http://schemas.microsoft.com/office/powerpoint/2010/main" val="2821450581"/>
              </p:ext>
            </p:extLst>
          </p:nvPr>
        </p:nvGraphicFramePr>
        <p:xfrm>
          <a:off x="1192757" y="2673727"/>
          <a:ext cx="10068142" cy="1463040"/>
        </p:xfrm>
        <a:graphic>
          <a:graphicData uri="http://schemas.openxmlformats.org/drawingml/2006/table">
            <a:tbl>
              <a:tblPr firstRow="1" bandRow="1">
                <a:tableStyleId>{5C22544A-7EE6-4342-B048-85BDC9FD1C3A}</a:tableStyleId>
              </a:tblPr>
              <a:tblGrid>
                <a:gridCol w="5034071">
                  <a:extLst>
                    <a:ext uri="{9D8B030D-6E8A-4147-A177-3AD203B41FA5}">
                      <a16:colId xmlns:a16="http://schemas.microsoft.com/office/drawing/2014/main" val="2095933321"/>
                    </a:ext>
                  </a:extLst>
                </a:gridCol>
                <a:gridCol w="5034071">
                  <a:extLst>
                    <a:ext uri="{9D8B030D-6E8A-4147-A177-3AD203B41FA5}">
                      <a16:colId xmlns:a16="http://schemas.microsoft.com/office/drawing/2014/main" val="3662551606"/>
                    </a:ext>
                  </a:extLst>
                </a:gridCol>
              </a:tblGrid>
              <a:tr h="370840">
                <a:tc>
                  <a:txBody>
                    <a:bodyPr/>
                    <a:lstStyle/>
                    <a:p>
                      <a:pPr algn="ctr"/>
                      <a:r>
                        <a:rPr lang="en-US" sz="2800" dirty="0"/>
                        <a:t>Grace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447425"/>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922184"/>
                  </a:ext>
                </a:extLst>
              </a:tr>
            </a:tbl>
          </a:graphicData>
        </a:graphic>
      </p:graphicFrame>
    </p:spTree>
    <p:extLst>
      <p:ext uri="{BB962C8B-B14F-4D97-AF65-F5344CB8AC3E}">
        <p14:creationId xmlns:p14="http://schemas.microsoft.com/office/powerpoint/2010/main" val="9767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C3FE-5D03-448D-A9CF-633287D4E667}"/>
              </a:ext>
            </a:extLst>
          </p:cNvPr>
          <p:cNvSpPr>
            <a:spLocks noGrp="1"/>
          </p:cNvSpPr>
          <p:nvPr>
            <p:ph type="title"/>
          </p:nvPr>
        </p:nvSpPr>
        <p:spPr/>
        <p:txBody>
          <a:bodyPr/>
          <a:lstStyle/>
          <a:p>
            <a:pPr algn="l"/>
            <a:r>
              <a:rPr lang="en-US" dirty="0"/>
              <a:t>Listen for the impact of Truth.</a:t>
            </a:r>
          </a:p>
        </p:txBody>
      </p:sp>
      <p:sp>
        <p:nvSpPr>
          <p:cNvPr id="3" name="Content Placeholder 2">
            <a:extLst>
              <a:ext uri="{FF2B5EF4-FFF2-40B4-BE49-F238E27FC236}">
                <a16:creationId xmlns:a16="http://schemas.microsoft.com/office/drawing/2014/main" id="{B7CAEE3F-BFA3-41E8-AC99-3EEED4A53087}"/>
              </a:ext>
            </a:extLst>
          </p:cNvPr>
          <p:cNvSpPr>
            <a:spLocks noGrp="1"/>
          </p:cNvSpPr>
          <p:nvPr>
            <p:ph idx="1"/>
          </p:nvPr>
        </p:nvSpPr>
        <p:spPr/>
        <p:txBody>
          <a:bodyPr/>
          <a:lstStyle/>
          <a:p>
            <a:pPr marL="0" indent="0" algn="ctr">
              <a:buNone/>
            </a:pPr>
            <a:r>
              <a:rPr lang="en-US" dirty="0"/>
              <a:t>John 8:30-36 (NIV)  Even as he spoke, many put their faith in him. [31] To the Jews who had believed him, Jesus said, "If you hold to my teaching, you are really my disciples. [32] Then you will know the truth, and the truth will set you free."  [33] They answered him, "We are Abraham's descendants and have </a:t>
            </a:r>
          </a:p>
        </p:txBody>
      </p:sp>
    </p:spTree>
    <p:extLst>
      <p:ext uri="{BB962C8B-B14F-4D97-AF65-F5344CB8AC3E}">
        <p14:creationId xmlns:p14="http://schemas.microsoft.com/office/powerpoint/2010/main" val="26056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C3FE-5D03-448D-A9CF-633287D4E667}"/>
              </a:ext>
            </a:extLst>
          </p:cNvPr>
          <p:cNvSpPr>
            <a:spLocks noGrp="1"/>
          </p:cNvSpPr>
          <p:nvPr>
            <p:ph type="title"/>
          </p:nvPr>
        </p:nvSpPr>
        <p:spPr/>
        <p:txBody>
          <a:bodyPr/>
          <a:lstStyle/>
          <a:p>
            <a:pPr algn="l"/>
            <a:r>
              <a:rPr lang="en-US" dirty="0"/>
              <a:t>Listen for the impact of Truth.</a:t>
            </a:r>
          </a:p>
        </p:txBody>
      </p:sp>
      <p:sp>
        <p:nvSpPr>
          <p:cNvPr id="3" name="Content Placeholder 2">
            <a:extLst>
              <a:ext uri="{FF2B5EF4-FFF2-40B4-BE49-F238E27FC236}">
                <a16:creationId xmlns:a16="http://schemas.microsoft.com/office/drawing/2014/main" id="{B7CAEE3F-BFA3-41E8-AC99-3EEED4A53087}"/>
              </a:ext>
            </a:extLst>
          </p:cNvPr>
          <p:cNvSpPr>
            <a:spLocks noGrp="1"/>
          </p:cNvSpPr>
          <p:nvPr>
            <p:ph idx="1"/>
          </p:nvPr>
        </p:nvSpPr>
        <p:spPr/>
        <p:txBody>
          <a:bodyPr/>
          <a:lstStyle/>
          <a:p>
            <a:pPr marL="0" indent="0" algn="ctr">
              <a:buNone/>
            </a:pPr>
            <a:r>
              <a:rPr lang="en-US" dirty="0"/>
              <a:t>never been slaves of anyone. How can you say that we shall be set free?" [34] Jesus replied, "I tell you the truth, everyone who sins is a slave to sin. [35] Now a slave has no permanent place in the family, but a son belongs to it forever. [36] So if the Son sets you free, you will be free indeed.</a:t>
            </a:r>
          </a:p>
          <a:p>
            <a:pPr marL="0" indent="0" algn="ctr">
              <a:buNone/>
            </a:pPr>
            <a:endParaRPr lang="en-US" dirty="0"/>
          </a:p>
        </p:txBody>
      </p:sp>
      <p:pic>
        <p:nvPicPr>
          <p:cNvPr id="4" name="Picture 3">
            <a:extLst>
              <a:ext uri="{FF2B5EF4-FFF2-40B4-BE49-F238E27FC236}">
                <a16:creationId xmlns:a16="http://schemas.microsoft.com/office/drawing/2014/main" id="{79771812-A547-43AD-8545-273D14ED224A}"/>
              </a:ext>
            </a:extLst>
          </p:cNvPr>
          <p:cNvPicPr>
            <a:picLocks noChangeAspect="1"/>
          </p:cNvPicPr>
          <p:nvPr/>
        </p:nvPicPr>
        <p:blipFill>
          <a:blip r:embed="rId2"/>
          <a:stretch>
            <a:fillRect/>
          </a:stretch>
        </p:blipFill>
        <p:spPr>
          <a:xfrm>
            <a:off x="5358322" y="5293309"/>
            <a:ext cx="1876190" cy="304762"/>
          </a:xfrm>
          <a:prstGeom prst="rect">
            <a:avLst/>
          </a:prstGeom>
        </p:spPr>
      </p:pic>
    </p:spTree>
    <p:extLst>
      <p:ext uri="{BB962C8B-B14F-4D97-AF65-F5344CB8AC3E}">
        <p14:creationId xmlns:p14="http://schemas.microsoft.com/office/powerpoint/2010/main" val="337128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F7BA-BF5B-448C-8FED-0D9D4FA5BE9D}"/>
              </a:ext>
            </a:extLst>
          </p:cNvPr>
          <p:cNvSpPr>
            <a:spLocks noGrp="1"/>
          </p:cNvSpPr>
          <p:nvPr>
            <p:ph type="title"/>
          </p:nvPr>
        </p:nvSpPr>
        <p:spPr/>
        <p:txBody>
          <a:bodyPr/>
          <a:lstStyle/>
          <a:p>
            <a:r>
              <a:rPr lang="en-US" dirty="0"/>
              <a:t>Truth Sets Us Free</a:t>
            </a:r>
          </a:p>
        </p:txBody>
      </p:sp>
      <p:sp>
        <p:nvSpPr>
          <p:cNvPr id="3" name="Content Placeholder 2">
            <a:extLst>
              <a:ext uri="{FF2B5EF4-FFF2-40B4-BE49-F238E27FC236}">
                <a16:creationId xmlns:a16="http://schemas.microsoft.com/office/drawing/2014/main" id="{2B85C327-4AB7-4156-BFA9-77D1C4207AF9}"/>
              </a:ext>
            </a:extLst>
          </p:cNvPr>
          <p:cNvSpPr>
            <a:spLocks noGrp="1"/>
          </p:cNvSpPr>
          <p:nvPr>
            <p:ph idx="1"/>
          </p:nvPr>
        </p:nvSpPr>
        <p:spPr/>
        <p:txBody>
          <a:bodyPr/>
          <a:lstStyle/>
          <a:p>
            <a:r>
              <a:rPr lang="en-US" dirty="0"/>
              <a:t>So what is the impact or the result of holding to Christ’s teachings</a:t>
            </a:r>
          </a:p>
          <a:p>
            <a:r>
              <a:rPr lang="en-US" dirty="0"/>
              <a:t>Jesus’ Jewish listers were confused about becoming “free”.  According to Jesus, what kind of slavery was He talking about?  What was Jesus’ line of reasoning?</a:t>
            </a:r>
          </a:p>
          <a:p>
            <a:endParaRPr lang="en-US" dirty="0"/>
          </a:p>
        </p:txBody>
      </p:sp>
    </p:spTree>
    <p:extLst>
      <p:ext uri="{BB962C8B-B14F-4D97-AF65-F5344CB8AC3E}">
        <p14:creationId xmlns:p14="http://schemas.microsoft.com/office/powerpoint/2010/main" val="40402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D498-D1F0-409D-9B49-C5093F9462F1}"/>
              </a:ext>
            </a:extLst>
          </p:cNvPr>
          <p:cNvSpPr>
            <a:spLocks noGrp="1"/>
          </p:cNvSpPr>
          <p:nvPr>
            <p:ph type="title"/>
          </p:nvPr>
        </p:nvSpPr>
        <p:spPr/>
        <p:txBody>
          <a:bodyPr/>
          <a:lstStyle/>
          <a:p>
            <a:r>
              <a:rPr lang="en-US" dirty="0"/>
              <a:t>Truth Sets Us Free</a:t>
            </a:r>
          </a:p>
        </p:txBody>
      </p:sp>
      <p:sp>
        <p:nvSpPr>
          <p:cNvPr id="3" name="Content Placeholder 2">
            <a:extLst>
              <a:ext uri="{FF2B5EF4-FFF2-40B4-BE49-F238E27FC236}">
                <a16:creationId xmlns:a16="http://schemas.microsoft.com/office/drawing/2014/main" id="{71368CE4-6E66-4A88-90AC-1D2B6785EDDC}"/>
              </a:ext>
            </a:extLst>
          </p:cNvPr>
          <p:cNvSpPr>
            <a:spLocks noGrp="1"/>
          </p:cNvSpPr>
          <p:nvPr>
            <p:ph idx="1"/>
          </p:nvPr>
        </p:nvSpPr>
        <p:spPr/>
        <p:txBody>
          <a:bodyPr/>
          <a:lstStyle/>
          <a:p>
            <a:r>
              <a:rPr lang="en-US" dirty="0"/>
              <a:t>In what way are people enslaved to sin today?</a:t>
            </a:r>
          </a:p>
          <a:p>
            <a:r>
              <a:rPr lang="en-US" dirty="0"/>
              <a:t>According to the passage, what will set us free from this kind of slavery?</a:t>
            </a:r>
          </a:p>
          <a:p>
            <a:endParaRPr lang="en-US" dirty="0"/>
          </a:p>
        </p:txBody>
      </p:sp>
    </p:spTree>
    <p:extLst>
      <p:ext uri="{BB962C8B-B14F-4D97-AF65-F5344CB8AC3E}">
        <p14:creationId xmlns:p14="http://schemas.microsoft.com/office/powerpoint/2010/main" val="22362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73EF-573C-4A9D-989B-D24450C9FC87}"/>
              </a:ext>
            </a:extLst>
          </p:cNvPr>
          <p:cNvSpPr>
            <a:spLocks noGrp="1"/>
          </p:cNvSpPr>
          <p:nvPr>
            <p:ph type="title"/>
          </p:nvPr>
        </p:nvSpPr>
        <p:spPr/>
        <p:txBody>
          <a:bodyPr/>
          <a:lstStyle/>
          <a:p>
            <a:r>
              <a:rPr lang="en-US" dirty="0"/>
              <a:t>Application</a:t>
            </a:r>
          </a:p>
        </p:txBody>
      </p:sp>
      <p:pic>
        <p:nvPicPr>
          <p:cNvPr id="5" name="Picture 4">
            <a:hlinkClick r:id="rId2"/>
            <a:extLst>
              <a:ext uri="{FF2B5EF4-FFF2-40B4-BE49-F238E27FC236}">
                <a16:creationId xmlns:a16="http://schemas.microsoft.com/office/drawing/2014/main" id="{EA6F8893-6A38-41E2-A213-726FA646C8D9}"/>
              </a:ext>
            </a:extLst>
          </p:cNvPr>
          <p:cNvPicPr>
            <a:picLocks noChangeAspect="1"/>
          </p:cNvPicPr>
          <p:nvPr/>
        </p:nvPicPr>
        <p:blipFill>
          <a:blip r:embed="rId3"/>
          <a:stretch>
            <a:fillRect/>
          </a:stretch>
        </p:blipFill>
        <p:spPr>
          <a:xfrm>
            <a:off x="2436989" y="1654570"/>
            <a:ext cx="7652275" cy="40447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DB070D1A-4DB7-49FE-A458-FBF492DF8067}"/>
              </a:ext>
            </a:extLst>
          </p:cNvPr>
          <p:cNvSpPr txBox="1"/>
          <p:nvPr/>
        </p:nvSpPr>
        <p:spPr>
          <a:xfrm>
            <a:off x="3807912" y="5937337"/>
            <a:ext cx="4459266"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242617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DFF5-E81A-4F40-9958-1603131D0C56}"/>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122C2BEF-D986-48EC-A15F-8C7B0FDE005F}"/>
              </a:ext>
            </a:extLst>
          </p:cNvPr>
          <p:cNvSpPr>
            <a:spLocks noGrp="1"/>
          </p:cNvSpPr>
          <p:nvPr>
            <p:ph idx="1"/>
          </p:nvPr>
        </p:nvSpPr>
        <p:spPr/>
        <p:txBody>
          <a:bodyPr/>
          <a:lstStyle/>
          <a:p>
            <a:r>
              <a:rPr lang="en-US" dirty="0"/>
              <a:t>What fascinates you most about the space program?</a:t>
            </a:r>
          </a:p>
          <a:p>
            <a:endParaRPr lang="en-US" dirty="0"/>
          </a:p>
        </p:txBody>
      </p:sp>
      <p:pic>
        <p:nvPicPr>
          <p:cNvPr id="1026" name="Picture 2" descr="Image result for moon landing&quot;">
            <a:extLst>
              <a:ext uri="{FF2B5EF4-FFF2-40B4-BE49-F238E27FC236}">
                <a16:creationId xmlns:a16="http://schemas.microsoft.com/office/drawing/2014/main" id="{F16A8DAB-5203-4801-AEF4-9C910947AC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94" r="15108"/>
          <a:stretch/>
        </p:blipFill>
        <p:spPr bwMode="auto">
          <a:xfrm>
            <a:off x="1816923" y="3336966"/>
            <a:ext cx="1793175" cy="1953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01AE52-9ACE-492B-A358-E31B1C419A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737" y="3432254"/>
            <a:ext cx="3877665" cy="2371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40D71A-BF55-4614-901F-5CB418059BB4}"/>
              </a:ext>
            </a:extLst>
          </p:cNvPr>
          <p:cNvPicPr>
            <a:picLocks noChangeAspect="1"/>
          </p:cNvPicPr>
          <p:nvPr/>
        </p:nvPicPr>
        <p:blipFill>
          <a:blip r:embed="rId4"/>
          <a:stretch>
            <a:fillRect/>
          </a:stretch>
        </p:blipFill>
        <p:spPr>
          <a:xfrm>
            <a:off x="8681878" y="3027999"/>
            <a:ext cx="2380952" cy="160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067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4EFE-A1D2-4F19-9829-71E61ED6129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66A28FB-6805-42BE-B1ED-5102A7497EB7}"/>
              </a:ext>
            </a:extLst>
          </p:cNvPr>
          <p:cNvSpPr>
            <a:spLocks noGrp="1"/>
          </p:cNvSpPr>
          <p:nvPr>
            <p:ph idx="1"/>
          </p:nvPr>
        </p:nvSpPr>
        <p:spPr>
          <a:xfrm>
            <a:off x="838200" y="2091847"/>
            <a:ext cx="10515600" cy="4085116"/>
          </a:xfrm>
        </p:spPr>
        <p:txBody>
          <a:bodyPr/>
          <a:lstStyle/>
          <a:p>
            <a:r>
              <a:rPr lang="en-US" dirty="0"/>
              <a:t>Know. </a:t>
            </a:r>
          </a:p>
          <a:p>
            <a:pPr lvl="1"/>
            <a:r>
              <a:rPr lang="en-US" dirty="0"/>
              <a:t>Because the Bible teaches us how to live and points to the truth in Jesus, commit to read it through. </a:t>
            </a:r>
          </a:p>
          <a:p>
            <a:pPr lvl="1"/>
            <a:r>
              <a:rPr lang="en-US" dirty="0"/>
              <a:t>Discover what it says about matters of faith, ethics, and morality.</a:t>
            </a:r>
          </a:p>
          <a:p>
            <a:endParaRPr lang="en-US" dirty="0"/>
          </a:p>
        </p:txBody>
      </p:sp>
    </p:spTree>
    <p:extLst>
      <p:ext uri="{BB962C8B-B14F-4D97-AF65-F5344CB8AC3E}">
        <p14:creationId xmlns:p14="http://schemas.microsoft.com/office/powerpoint/2010/main" val="382792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4EFE-A1D2-4F19-9829-71E61ED6129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66A28FB-6805-42BE-B1ED-5102A7497EB7}"/>
              </a:ext>
            </a:extLst>
          </p:cNvPr>
          <p:cNvSpPr>
            <a:spLocks noGrp="1"/>
          </p:cNvSpPr>
          <p:nvPr>
            <p:ph idx="1"/>
          </p:nvPr>
        </p:nvSpPr>
        <p:spPr/>
        <p:txBody>
          <a:bodyPr/>
          <a:lstStyle/>
          <a:p>
            <a:r>
              <a:rPr lang="en-US" dirty="0"/>
              <a:t>Read. </a:t>
            </a:r>
          </a:p>
          <a:p>
            <a:pPr lvl="1"/>
            <a:r>
              <a:rPr lang="en-US" dirty="0"/>
              <a:t>Learn more about our need for truth in the book Unimaginable: </a:t>
            </a:r>
            <a:r>
              <a:rPr lang="en-US" i="1" dirty="0"/>
              <a:t>What Our World Would Be Like Without Christianity</a:t>
            </a:r>
            <a:r>
              <a:rPr lang="en-US" dirty="0"/>
              <a:t> by Jeremiah J. Johnston (Minneapolis, MN: Bethany House, 2017).</a:t>
            </a:r>
          </a:p>
          <a:p>
            <a:endParaRPr lang="en-US" dirty="0"/>
          </a:p>
        </p:txBody>
      </p:sp>
    </p:spTree>
    <p:extLst>
      <p:ext uri="{BB962C8B-B14F-4D97-AF65-F5344CB8AC3E}">
        <p14:creationId xmlns:p14="http://schemas.microsoft.com/office/powerpoint/2010/main" val="75298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4EFE-A1D2-4F19-9829-71E61ED6129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66A28FB-6805-42BE-B1ED-5102A7497EB7}"/>
              </a:ext>
            </a:extLst>
          </p:cNvPr>
          <p:cNvSpPr>
            <a:spLocks noGrp="1"/>
          </p:cNvSpPr>
          <p:nvPr>
            <p:ph idx="1"/>
          </p:nvPr>
        </p:nvSpPr>
        <p:spPr>
          <a:xfrm>
            <a:off x="838200" y="2167003"/>
            <a:ext cx="10515600" cy="4009960"/>
          </a:xfrm>
        </p:spPr>
        <p:txBody>
          <a:bodyPr/>
          <a:lstStyle/>
          <a:p>
            <a:r>
              <a:rPr lang="en-US" dirty="0"/>
              <a:t>Engage. </a:t>
            </a:r>
          </a:p>
          <a:p>
            <a:pPr lvl="1"/>
            <a:r>
              <a:rPr lang="en-US" dirty="0"/>
              <a:t>Talk with a friend who is not yet a believer. </a:t>
            </a:r>
          </a:p>
          <a:p>
            <a:pPr lvl="1"/>
            <a:r>
              <a:rPr lang="en-US" dirty="0"/>
              <a:t>Listen to his or her views on absolute truth and share how you found the truth in Christ.</a:t>
            </a:r>
          </a:p>
          <a:p>
            <a:endParaRPr lang="en-US" dirty="0"/>
          </a:p>
        </p:txBody>
      </p:sp>
    </p:spTree>
    <p:extLst>
      <p:ext uri="{BB962C8B-B14F-4D97-AF65-F5344CB8AC3E}">
        <p14:creationId xmlns:p14="http://schemas.microsoft.com/office/powerpoint/2010/main" val="23391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95CF1-DBB8-438C-AB66-2460E724C06C}"/>
              </a:ext>
            </a:extLst>
          </p:cNvPr>
          <p:cNvSpPr>
            <a:spLocks noGrp="1"/>
          </p:cNvSpPr>
          <p:nvPr>
            <p:ph type="title"/>
          </p:nvPr>
        </p:nvSpPr>
        <p:spPr/>
        <p:txBody>
          <a:bodyPr/>
          <a:lstStyle/>
          <a:p>
            <a:r>
              <a:rPr lang="en-US" dirty="0"/>
              <a:t>Family Activities</a:t>
            </a:r>
          </a:p>
        </p:txBody>
      </p:sp>
      <p:pic>
        <p:nvPicPr>
          <p:cNvPr id="6" name="Picture 5" descr="A drawing of a cartoon character&#10;&#10;Description automatically generated">
            <a:extLst>
              <a:ext uri="{FF2B5EF4-FFF2-40B4-BE49-F238E27FC236}">
                <a16:creationId xmlns:a16="http://schemas.microsoft.com/office/drawing/2014/main" id="{1A7DD22A-7328-4AFE-8983-A0B88605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026" y="2701525"/>
            <a:ext cx="3105583" cy="3534268"/>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C0A99D41-FCCA-4241-B80F-BA05958BBBB1}"/>
              </a:ext>
            </a:extLst>
          </p:cNvPr>
          <p:cNvSpPr/>
          <p:nvPr/>
        </p:nvSpPr>
        <p:spPr>
          <a:xfrm>
            <a:off x="4747364" y="1741117"/>
            <a:ext cx="6701425" cy="2743201"/>
          </a:xfrm>
          <a:prstGeom prst="wedgeRoundRectCallout">
            <a:avLst>
              <a:gd name="adj1" fmla="val -66807"/>
              <a:gd name="adj2" fmla="val 393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No, the crossword puzzle was last week.  This week it’s got some guy from the Food Channel with scrambled </a:t>
            </a:r>
            <a:r>
              <a:rPr lang="en-US" sz="2400" i="1" dirty="0">
                <a:latin typeface="Comic Sans MS" panose="030F0702030302020204" pitchFamily="66" charset="0"/>
              </a:rPr>
              <a:t>words</a:t>
            </a:r>
            <a:r>
              <a:rPr lang="en-US" sz="2400" dirty="0">
                <a:latin typeface="Comic Sans MS" panose="030F0702030302020204" pitchFamily="66" charset="0"/>
              </a:rPr>
              <a:t> along with his scrambled </a:t>
            </a:r>
            <a:r>
              <a:rPr lang="en-US" sz="2400" i="1" dirty="0">
                <a:latin typeface="Comic Sans MS" panose="030F0702030302020204" pitchFamily="66" charset="0"/>
              </a:rPr>
              <a:t>eggs</a:t>
            </a:r>
            <a:r>
              <a:rPr lang="en-US" sz="2400" dirty="0">
                <a:latin typeface="Comic Sans MS" panose="030F0702030302020204" pitchFamily="66" charset="0"/>
              </a:rPr>
              <a:t>.  If you want to get the crossword puzzle, or do the color page, you can go to </a:t>
            </a:r>
            <a:r>
              <a:rPr lang="en-US" sz="2400" u="sng" dirty="0">
                <a:latin typeface="Comic Sans MS" panose="030F0702030302020204" pitchFamily="66" charset="0"/>
                <a:hlinkClick r:id="rId3"/>
              </a:rPr>
              <a:t>https://tinyurl.com/wtngtlw</a:t>
            </a:r>
            <a:r>
              <a:rPr lang="en-US" sz="2400" u="sng" dirty="0">
                <a:latin typeface="Comic Sans MS" panose="030F0702030302020204" pitchFamily="66" charset="0"/>
              </a:rPr>
              <a:t> </a:t>
            </a:r>
            <a:br>
              <a:rPr lang="en-US" sz="2400" u="sng" dirty="0">
                <a:latin typeface="Comic Sans MS" panose="030F0702030302020204" pitchFamily="66" charset="0"/>
              </a:rPr>
            </a:br>
            <a:r>
              <a:rPr lang="en-US" sz="2400" dirty="0">
                <a:latin typeface="Comic Sans MS" panose="030F0702030302020204" pitchFamily="66" charset="0"/>
              </a:rPr>
              <a:t>This is </a:t>
            </a:r>
            <a:r>
              <a:rPr lang="en-US" sz="2400" i="1" dirty="0">
                <a:latin typeface="Comic Sans MS" panose="030F0702030302020204" pitchFamily="66" charset="0"/>
              </a:rPr>
              <a:t>absolutely true!</a:t>
            </a:r>
            <a:endParaRPr lang="en-US" sz="2400" dirty="0">
              <a:latin typeface="Comic Sans MS" panose="030F0702030302020204" pitchFamily="66" charset="0"/>
            </a:endParaRPr>
          </a:p>
        </p:txBody>
      </p:sp>
    </p:spTree>
    <p:extLst>
      <p:ext uri="{BB962C8B-B14F-4D97-AF65-F5344CB8AC3E}">
        <p14:creationId xmlns:p14="http://schemas.microsoft.com/office/powerpoint/2010/main" val="46935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425049" cy="2036473"/>
          </a:xfrm>
        </p:spPr>
        <p:txBody>
          <a:bodyPr/>
          <a:lstStyle/>
          <a:p>
            <a:r>
              <a:rPr lang="en-US" dirty="0"/>
              <a:t>Does Absolute Truth Exist?</a:t>
            </a:r>
          </a:p>
        </p:txBody>
      </p:sp>
      <p:sp>
        <p:nvSpPr>
          <p:cNvPr id="3" name="Subtitle 2"/>
          <p:cNvSpPr>
            <a:spLocks noGrp="1"/>
          </p:cNvSpPr>
          <p:nvPr>
            <p:ph type="subTitle" idx="1"/>
          </p:nvPr>
        </p:nvSpPr>
        <p:spPr/>
        <p:txBody>
          <a:bodyPr/>
          <a:lstStyle/>
          <a:p>
            <a:r>
              <a:rPr lang="en-US" dirty="0"/>
              <a:t>December 15</a:t>
            </a:r>
          </a:p>
        </p:txBody>
      </p:sp>
    </p:spTree>
    <p:extLst>
      <p:ext uri="{BB962C8B-B14F-4D97-AF65-F5344CB8AC3E}">
        <p14:creationId xmlns:p14="http://schemas.microsoft.com/office/powerpoint/2010/main" val="311447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1995-A243-413C-AA6B-2C71E5DDC508}"/>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B9D6778F-CF67-4F35-8875-5BDCAA100BC6}"/>
              </a:ext>
            </a:extLst>
          </p:cNvPr>
          <p:cNvSpPr>
            <a:spLocks noGrp="1"/>
          </p:cNvSpPr>
          <p:nvPr>
            <p:ph idx="1"/>
          </p:nvPr>
        </p:nvSpPr>
        <p:spPr/>
        <p:txBody>
          <a:bodyPr/>
          <a:lstStyle/>
          <a:p>
            <a:r>
              <a:rPr lang="en-US" dirty="0">
                <a:solidFill>
                  <a:srgbClr val="C00000"/>
                </a:solidFill>
              </a:rPr>
              <a:t>Consider when it comes to a space launch, we must have everything </a:t>
            </a:r>
            <a:r>
              <a:rPr lang="en-US" b="1" dirty="0">
                <a:solidFill>
                  <a:srgbClr val="C00000"/>
                </a:solidFill>
              </a:rPr>
              <a:t>absolutely</a:t>
            </a:r>
            <a:r>
              <a:rPr lang="en-US" dirty="0">
                <a:solidFill>
                  <a:srgbClr val="C00000"/>
                </a:solidFill>
              </a:rPr>
              <a:t> correct.</a:t>
            </a:r>
          </a:p>
          <a:p>
            <a:pPr lvl="1"/>
            <a:r>
              <a:rPr lang="en-US" dirty="0">
                <a:solidFill>
                  <a:srgbClr val="C00000"/>
                </a:solidFill>
              </a:rPr>
              <a:t>You can’t “wing it” and do what feels OK</a:t>
            </a:r>
          </a:p>
          <a:p>
            <a:pPr lvl="1"/>
            <a:r>
              <a:rPr lang="en-US" dirty="0">
                <a:solidFill>
                  <a:srgbClr val="C00000"/>
                </a:solidFill>
              </a:rPr>
              <a:t>We require this form of </a:t>
            </a:r>
            <a:r>
              <a:rPr lang="en-US" i="1" dirty="0">
                <a:solidFill>
                  <a:srgbClr val="C00000"/>
                </a:solidFill>
              </a:rPr>
              <a:t>absolute truth </a:t>
            </a:r>
            <a:r>
              <a:rPr lang="en-US" dirty="0">
                <a:solidFill>
                  <a:srgbClr val="C00000"/>
                </a:solidFill>
              </a:rPr>
              <a:t>in science and physics</a:t>
            </a:r>
          </a:p>
          <a:p>
            <a:pPr lvl="1"/>
            <a:r>
              <a:rPr lang="en-US" dirty="0">
                <a:solidFill>
                  <a:srgbClr val="C00000"/>
                </a:solidFill>
              </a:rPr>
              <a:t>Yet many people believe Truth is subjective and personal for behavior or religion</a:t>
            </a:r>
          </a:p>
          <a:p>
            <a:pPr lvl="1"/>
            <a:r>
              <a:rPr lang="en-US" dirty="0">
                <a:solidFill>
                  <a:srgbClr val="C00000"/>
                </a:solidFill>
              </a:rPr>
              <a:t>Today we study the concept that absolute TRUTH is found in Jesus Christ</a:t>
            </a:r>
          </a:p>
          <a:p>
            <a:endParaRPr lang="en-US" dirty="0"/>
          </a:p>
        </p:txBody>
      </p:sp>
    </p:spTree>
    <p:extLst>
      <p:ext uri="{BB962C8B-B14F-4D97-AF65-F5344CB8AC3E}">
        <p14:creationId xmlns:p14="http://schemas.microsoft.com/office/powerpoint/2010/main" val="82791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59C7-182E-48C8-BBD4-98A1997DB3C4}"/>
              </a:ext>
            </a:extLst>
          </p:cNvPr>
          <p:cNvSpPr>
            <a:spLocks noGrp="1"/>
          </p:cNvSpPr>
          <p:nvPr>
            <p:ph type="title"/>
          </p:nvPr>
        </p:nvSpPr>
        <p:spPr/>
        <p:txBody>
          <a:bodyPr/>
          <a:lstStyle/>
          <a:p>
            <a:pPr algn="l"/>
            <a:r>
              <a:rPr lang="en-US" dirty="0"/>
              <a:t>Listen for Pilate’s dilemma.</a:t>
            </a:r>
          </a:p>
        </p:txBody>
      </p:sp>
      <p:sp>
        <p:nvSpPr>
          <p:cNvPr id="3" name="Content Placeholder 2">
            <a:extLst>
              <a:ext uri="{FF2B5EF4-FFF2-40B4-BE49-F238E27FC236}">
                <a16:creationId xmlns:a16="http://schemas.microsoft.com/office/drawing/2014/main" id="{9122C748-FC1E-49F2-9C84-85A40DBA9F89}"/>
              </a:ext>
            </a:extLst>
          </p:cNvPr>
          <p:cNvSpPr>
            <a:spLocks noGrp="1"/>
          </p:cNvSpPr>
          <p:nvPr>
            <p:ph idx="1"/>
          </p:nvPr>
        </p:nvSpPr>
        <p:spPr>
          <a:xfrm>
            <a:off x="1211282" y="1813750"/>
            <a:ext cx="9904022" cy="4351338"/>
          </a:xfrm>
        </p:spPr>
        <p:txBody>
          <a:bodyPr/>
          <a:lstStyle/>
          <a:p>
            <a:pPr marL="0" indent="0" algn="ctr">
              <a:buNone/>
            </a:pPr>
            <a:r>
              <a:rPr lang="en-US" dirty="0"/>
              <a:t>John 18:36-38 (NIV)  Jesus said, "My kingdom is not of this world. If it were, my servants would fight to prevent my arrest by the Jews. But now my kingdom is from another place." 37  "You are a king, then!" said Pilate. Jesus answered </a:t>
            </a:r>
          </a:p>
        </p:txBody>
      </p:sp>
    </p:spTree>
    <p:extLst>
      <p:ext uri="{BB962C8B-B14F-4D97-AF65-F5344CB8AC3E}">
        <p14:creationId xmlns:p14="http://schemas.microsoft.com/office/powerpoint/2010/main" val="4437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59C7-182E-48C8-BBD4-98A1997DB3C4}"/>
              </a:ext>
            </a:extLst>
          </p:cNvPr>
          <p:cNvSpPr>
            <a:spLocks noGrp="1"/>
          </p:cNvSpPr>
          <p:nvPr>
            <p:ph type="title"/>
          </p:nvPr>
        </p:nvSpPr>
        <p:spPr/>
        <p:txBody>
          <a:bodyPr/>
          <a:lstStyle/>
          <a:p>
            <a:pPr algn="l"/>
            <a:r>
              <a:rPr lang="en-US" dirty="0"/>
              <a:t>Listen for Pilate’s dilemma.</a:t>
            </a:r>
          </a:p>
        </p:txBody>
      </p:sp>
      <p:sp>
        <p:nvSpPr>
          <p:cNvPr id="3" name="Content Placeholder 2">
            <a:extLst>
              <a:ext uri="{FF2B5EF4-FFF2-40B4-BE49-F238E27FC236}">
                <a16:creationId xmlns:a16="http://schemas.microsoft.com/office/drawing/2014/main" id="{9122C748-FC1E-49F2-9C84-85A40DBA9F89}"/>
              </a:ext>
            </a:extLst>
          </p:cNvPr>
          <p:cNvSpPr>
            <a:spLocks noGrp="1"/>
          </p:cNvSpPr>
          <p:nvPr>
            <p:ph idx="1"/>
          </p:nvPr>
        </p:nvSpPr>
        <p:spPr>
          <a:xfrm>
            <a:off x="1511907" y="1776172"/>
            <a:ext cx="9310581" cy="4351338"/>
          </a:xfrm>
        </p:spPr>
        <p:txBody>
          <a:bodyPr/>
          <a:lstStyle/>
          <a:p>
            <a:pPr marL="0" indent="0" algn="ctr">
              <a:buNone/>
            </a:pPr>
            <a:r>
              <a:rPr lang="en-US" dirty="0"/>
              <a:t>"You are right in saying I am a king. In fact, for this reason I was born, and for this I came into the world, to testify to the truth. Everyone on the side of truth listens to me." 38  "What is truth?" Pilate asked.</a:t>
            </a:r>
          </a:p>
          <a:p>
            <a:pPr marL="0" indent="0" algn="ctr">
              <a:buNone/>
            </a:pPr>
            <a:r>
              <a:rPr lang="en-US" dirty="0"/>
              <a:t> </a:t>
            </a:r>
          </a:p>
          <a:p>
            <a:pPr marL="0" indent="0" algn="ctr">
              <a:buNone/>
            </a:pPr>
            <a:endParaRPr lang="en-US" dirty="0"/>
          </a:p>
        </p:txBody>
      </p:sp>
      <p:pic>
        <p:nvPicPr>
          <p:cNvPr id="4" name="Picture 3">
            <a:extLst>
              <a:ext uri="{FF2B5EF4-FFF2-40B4-BE49-F238E27FC236}">
                <a16:creationId xmlns:a16="http://schemas.microsoft.com/office/drawing/2014/main" id="{7E69D81D-B3AD-4A10-9BD5-2DFF4A93F2D4}"/>
              </a:ext>
            </a:extLst>
          </p:cNvPr>
          <p:cNvPicPr>
            <a:picLocks noChangeAspect="1"/>
          </p:cNvPicPr>
          <p:nvPr/>
        </p:nvPicPr>
        <p:blipFill>
          <a:blip r:embed="rId2"/>
          <a:stretch>
            <a:fillRect/>
          </a:stretch>
        </p:blipFill>
        <p:spPr>
          <a:xfrm>
            <a:off x="5395900" y="4930054"/>
            <a:ext cx="1876190" cy="304762"/>
          </a:xfrm>
          <a:prstGeom prst="rect">
            <a:avLst/>
          </a:prstGeom>
        </p:spPr>
      </p:pic>
    </p:spTree>
    <p:extLst>
      <p:ext uri="{BB962C8B-B14F-4D97-AF65-F5344CB8AC3E}">
        <p14:creationId xmlns:p14="http://schemas.microsoft.com/office/powerpoint/2010/main" val="316777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3BF2-40D7-48ED-9790-926A7B155E00}"/>
              </a:ext>
            </a:extLst>
          </p:cNvPr>
          <p:cNvSpPr>
            <a:spLocks noGrp="1"/>
          </p:cNvSpPr>
          <p:nvPr>
            <p:ph type="title"/>
          </p:nvPr>
        </p:nvSpPr>
        <p:spPr/>
        <p:txBody>
          <a:bodyPr/>
          <a:lstStyle/>
          <a:p>
            <a:r>
              <a:rPr lang="en-US" dirty="0"/>
              <a:t>Can We Really Know the Truth?</a:t>
            </a:r>
          </a:p>
        </p:txBody>
      </p:sp>
      <p:sp>
        <p:nvSpPr>
          <p:cNvPr id="3" name="Content Placeholder 2">
            <a:extLst>
              <a:ext uri="{FF2B5EF4-FFF2-40B4-BE49-F238E27FC236}">
                <a16:creationId xmlns:a16="http://schemas.microsoft.com/office/drawing/2014/main" id="{9147019C-DA6D-4500-8789-0D32B2F57FC1}"/>
              </a:ext>
            </a:extLst>
          </p:cNvPr>
          <p:cNvSpPr>
            <a:spLocks noGrp="1"/>
          </p:cNvSpPr>
          <p:nvPr>
            <p:ph idx="1"/>
          </p:nvPr>
        </p:nvSpPr>
        <p:spPr/>
        <p:txBody>
          <a:bodyPr/>
          <a:lstStyle/>
          <a:p>
            <a:r>
              <a:rPr lang="en-US" dirty="0"/>
              <a:t>Based on your memory of the Easter story, what is the setting of this conversation between Jesus and Pilate? </a:t>
            </a:r>
          </a:p>
          <a:p>
            <a:r>
              <a:rPr lang="en-US" dirty="0"/>
              <a:t>How did Jesus describe His kingdom (kingship)?</a:t>
            </a:r>
          </a:p>
          <a:p>
            <a:r>
              <a:rPr lang="en-US" dirty="0"/>
              <a:t>Why did He say He had come? </a:t>
            </a:r>
          </a:p>
        </p:txBody>
      </p:sp>
    </p:spTree>
    <p:extLst>
      <p:ext uri="{BB962C8B-B14F-4D97-AF65-F5344CB8AC3E}">
        <p14:creationId xmlns:p14="http://schemas.microsoft.com/office/powerpoint/2010/main" val="33096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EBEB-3AE7-4B7A-BDAB-410FD22CDD2B}"/>
              </a:ext>
            </a:extLst>
          </p:cNvPr>
          <p:cNvSpPr>
            <a:spLocks noGrp="1"/>
          </p:cNvSpPr>
          <p:nvPr>
            <p:ph type="title"/>
          </p:nvPr>
        </p:nvSpPr>
        <p:spPr/>
        <p:txBody>
          <a:bodyPr/>
          <a:lstStyle/>
          <a:p>
            <a:r>
              <a:rPr lang="en-US" dirty="0"/>
              <a:t>Can We Really Know the Truth?</a:t>
            </a:r>
          </a:p>
        </p:txBody>
      </p:sp>
      <p:sp>
        <p:nvSpPr>
          <p:cNvPr id="3" name="Content Placeholder 2">
            <a:extLst>
              <a:ext uri="{FF2B5EF4-FFF2-40B4-BE49-F238E27FC236}">
                <a16:creationId xmlns:a16="http://schemas.microsoft.com/office/drawing/2014/main" id="{F637E1CF-B759-4B9F-AF68-DB49CBADFB61}"/>
              </a:ext>
            </a:extLst>
          </p:cNvPr>
          <p:cNvSpPr>
            <a:spLocks noGrp="1"/>
          </p:cNvSpPr>
          <p:nvPr>
            <p:ph idx="1"/>
          </p:nvPr>
        </p:nvSpPr>
        <p:spPr>
          <a:xfrm>
            <a:off x="838200" y="1825625"/>
            <a:ext cx="5211871" cy="4351338"/>
          </a:xfrm>
        </p:spPr>
        <p:txBody>
          <a:bodyPr/>
          <a:lstStyle/>
          <a:p>
            <a:endParaRPr lang="en-US" dirty="0"/>
          </a:p>
          <a:p>
            <a:r>
              <a:rPr lang="en-US" dirty="0"/>
              <a:t>Consider again the diagram from Campus Crusade which illustrates how Jesus desires to be King of our lives</a:t>
            </a:r>
          </a:p>
        </p:txBody>
      </p:sp>
      <p:pic>
        <p:nvPicPr>
          <p:cNvPr id="5" name="Picture 4" descr="A picture containing drawing&#10;&#10;Description automatically generated">
            <a:extLst>
              <a:ext uri="{FF2B5EF4-FFF2-40B4-BE49-F238E27FC236}">
                <a16:creationId xmlns:a16="http://schemas.microsoft.com/office/drawing/2014/main" id="{D79A02AD-E4CB-412F-A533-37742EC005DC}"/>
              </a:ext>
            </a:extLst>
          </p:cNvPr>
          <p:cNvPicPr>
            <a:picLocks noChangeAspect="1"/>
          </p:cNvPicPr>
          <p:nvPr/>
        </p:nvPicPr>
        <p:blipFill rotWithShape="1">
          <a:blip r:embed="rId2">
            <a:extLst>
              <a:ext uri="{28A0092B-C50C-407E-A947-70E740481C1C}">
                <a14:useLocalDpi xmlns:a14="http://schemas.microsoft.com/office/drawing/2010/main" val="0"/>
              </a:ext>
            </a:extLst>
          </a:blip>
          <a:srcRect l="5355" t="6609" r="3894" b="6069"/>
          <a:stretch/>
        </p:blipFill>
        <p:spPr>
          <a:xfrm>
            <a:off x="5962388" y="2247604"/>
            <a:ext cx="5411244" cy="3176166"/>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116ABAB0-6CBA-4284-B453-080ED56751CB}"/>
              </a:ext>
            </a:extLst>
          </p:cNvPr>
          <p:cNvCxnSpPr>
            <a:cxnSpLocks/>
          </p:cNvCxnSpPr>
          <p:nvPr/>
        </p:nvCxnSpPr>
        <p:spPr>
          <a:xfrm flipV="1">
            <a:off x="5699342" y="3319397"/>
            <a:ext cx="4196220" cy="1415441"/>
          </a:xfrm>
          <a:prstGeom prst="straightConnector1">
            <a:avLst/>
          </a:prstGeom>
          <a:ln w="381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49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0F03-536C-4038-965C-2D5EAC06919F}"/>
              </a:ext>
            </a:extLst>
          </p:cNvPr>
          <p:cNvSpPr>
            <a:spLocks noGrp="1"/>
          </p:cNvSpPr>
          <p:nvPr>
            <p:ph type="title"/>
          </p:nvPr>
        </p:nvSpPr>
        <p:spPr/>
        <p:txBody>
          <a:bodyPr/>
          <a:lstStyle/>
          <a:p>
            <a:r>
              <a:rPr lang="en-US" dirty="0"/>
              <a:t>Can We Really Know the Truth?</a:t>
            </a:r>
          </a:p>
        </p:txBody>
      </p:sp>
      <p:sp>
        <p:nvSpPr>
          <p:cNvPr id="3" name="Content Placeholder 2">
            <a:extLst>
              <a:ext uri="{FF2B5EF4-FFF2-40B4-BE49-F238E27FC236}">
                <a16:creationId xmlns:a16="http://schemas.microsoft.com/office/drawing/2014/main" id="{716B98DD-CDB7-4BA1-97B5-0D2932C7FB56}"/>
              </a:ext>
            </a:extLst>
          </p:cNvPr>
          <p:cNvSpPr>
            <a:spLocks noGrp="1"/>
          </p:cNvSpPr>
          <p:nvPr>
            <p:ph idx="1"/>
          </p:nvPr>
        </p:nvSpPr>
        <p:spPr/>
        <p:txBody>
          <a:bodyPr/>
          <a:lstStyle/>
          <a:p>
            <a:r>
              <a:rPr lang="en-US" dirty="0"/>
              <a:t>How does our culture answer the question: ‘What is truth?</a:t>
            </a:r>
          </a:p>
          <a:p>
            <a:r>
              <a:rPr lang="en-US" dirty="0"/>
              <a:t>What other sources of truth do people depend on today?</a:t>
            </a:r>
          </a:p>
          <a:p>
            <a:r>
              <a:rPr lang="en-US" dirty="0"/>
              <a:t>How would you answer the question, "What is truth?"</a:t>
            </a:r>
          </a:p>
          <a:p>
            <a:endParaRPr lang="en-US" dirty="0"/>
          </a:p>
        </p:txBody>
      </p:sp>
    </p:spTree>
    <p:extLst>
      <p:ext uri="{BB962C8B-B14F-4D97-AF65-F5344CB8AC3E}">
        <p14:creationId xmlns:p14="http://schemas.microsoft.com/office/powerpoint/2010/main" val="16856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592D-E349-43B3-A0D6-545159491E11}"/>
              </a:ext>
            </a:extLst>
          </p:cNvPr>
          <p:cNvSpPr>
            <a:spLocks noGrp="1"/>
          </p:cNvSpPr>
          <p:nvPr>
            <p:ph type="title"/>
          </p:nvPr>
        </p:nvSpPr>
        <p:spPr/>
        <p:txBody>
          <a:bodyPr/>
          <a:lstStyle/>
          <a:p>
            <a:r>
              <a:rPr lang="en-US" dirty="0"/>
              <a:t>Can We Really Know the Truth?</a:t>
            </a:r>
          </a:p>
        </p:txBody>
      </p:sp>
      <p:sp>
        <p:nvSpPr>
          <p:cNvPr id="3" name="Content Placeholder 2">
            <a:extLst>
              <a:ext uri="{FF2B5EF4-FFF2-40B4-BE49-F238E27FC236}">
                <a16:creationId xmlns:a16="http://schemas.microsoft.com/office/drawing/2014/main" id="{01009EF7-CFF1-4FCE-89C1-4A7E23921CCC}"/>
              </a:ext>
            </a:extLst>
          </p:cNvPr>
          <p:cNvSpPr>
            <a:spLocks noGrp="1"/>
          </p:cNvSpPr>
          <p:nvPr>
            <p:ph idx="1"/>
          </p:nvPr>
        </p:nvSpPr>
        <p:spPr>
          <a:xfrm>
            <a:off x="838200" y="2317315"/>
            <a:ext cx="10515600" cy="3859648"/>
          </a:xfrm>
        </p:spPr>
        <p:txBody>
          <a:bodyPr/>
          <a:lstStyle/>
          <a:p>
            <a:r>
              <a:rPr lang="en-US" dirty="0">
                <a:solidFill>
                  <a:srgbClr val="C00000"/>
                </a:solidFill>
              </a:rPr>
              <a:t>Consider these definitions for Truth …</a:t>
            </a:r>
          </a:p>
          <a:p>
            <a:pPr lvl="1"/>
            <a:r>
              <a:rPr lang="en-US" dirty="0">
                <a:solidFill>
                  <a:srgbClr val="C00000"/>
                </a:solidFill>
              </a:rPr>
              <a:t>Truth is that which aligns with reality</a:t>
            </a:r>
          </a:p>
          <a:p>
            <a:pPr lvl="1"/>
            <a:r>
              <a:rPr lang="en-US" dirty="0">
                <a:solidFill>
                  <a:srgbClr val="C00000"/>
                </a:solidFill>
              </a:rPr>
              <a:t>Absolute truth is true for </a:t>
            </a:r>
            <a:r>
              <a:rPr lang="en-US" i="1" dirty="0">
                <a:solidFill>
                  <a:srgbClr val="C00000"/>
                </a:solidFill>
              </a:rPr>
              <a:t>all people, for all places, and for all time</a:t>
            </a:r>
            <a:r>
              <a:rPr lang="en-US" dirty="0">
                <a:solidFill>
                  <a:srgbClr val="C00000"/>
                </a:solidFill>
              </a:rPr>
              <a:t>.</a:t>
            </a:r>
          </a:p>
          <a:p>
            <a:endParaRPr lang="en-US" dirty="0"/>
          </a:p>
        </p:txBody>
      </p:sp>
    </p:spTree>
    <p:extLst>
      <p:ext uri="{BB962C8B-B14F-4D97-AF65-F5344CB8AC3E}">
        <p14:creationId xmlns:p14="http://schemas.microsoft.com/office/powerpoint/2010/main" val="262524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71</TotalTime>
  <Words>1116</Words>
  <Application>Microsoft Office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Does Absolute Truth Exist?</vt:lpstr>
      <vt:lpstr>Think about it …</vt:lpstr>
      <vt:lpstr>The Point</vt:lpstr>
      <vt:lpstr>Listen for Pilate’s dilemma.</vt:lpstr>
      <vt:lpstr>Listen for Pilate’s dilemma.</vt:lpstr>
      <vt:lpstr>Can We Really Know the Truth?</vt:lpstr>
      <vt:lpstr>Can We Really Know the Truth?</vt:lpstr>
      <vt:lpstr>Can We Really Know the Truth?</vt:lpstr>
      <vt:lpstr>Can We Really Know the Truth?</vt:lpstr>
      <vt:lpstr>Can We Really Know the Truth?</vt:lpstr>
      <vt:lpstr>Listen for who reveals Truth.</vt:lpstr>
      <vt:lpstr>Listen for who reveals Truth.</vt:lpstr>
      <vt:lpstr>Jesus Revealed Truth</vt:lpstr>
      <vt:lpstr>Jesus Revealed Truth</vt:lpstr>
      <vt:lpstr>Listen for the impact of Truth.</vt:lpstr>
      <vt:lpstr>Listen for the impact of Truth.</vt:lpstr>
      <vt:lpstr>Truth Sets Us Free</vt:lpstr>
      <vt:lpstr>Truth Sets Us Free</vt:lpstr>
      <vt:lpstr>Application</vt:lpstr>
      <vt:lpstr>Application</vt:lpstr>
      <vt:lpstr>Application</vt:lpstr>
      <vt:lpstr>Application</vt:lpstr>
      <vt:lpstr>Family Activities</vt:lpstr>
      <vt:lpstr>Does Absolute Truth Exist?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Absolute Truth Exist?</dc:title>
  <dc:creator>Steve Armstrong</dc:creator>
  <cp:lastModifiedBy>Steve Armstrong</cp:lastModifiedBy>
  <cp:revision>10</cp:revision>
  <dcterms:created xsi:type="dcterms:W3CDTF">2019-11-29T16:12:31Z</dcterms:created>
  <dcterms:modified xsi:type="dcterms:W3CDTF">2019-11-29T17:23:57Z</dcterms:modified>
</cp:coreProperties>
</file>