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ys1muitv"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God Really Understand My Suffering?</a:t>
            </a:r>
          </a:p>
        </p:txBody>
      </p:sp>
      <p:sp>
        <p:nvSpPr>
          <p:cNvPr id="3" name="Subtitle 2"/>
          <p:cNvSpPr>
            <a:spLocks noGrp="1"/>
          </p:cNvSpPr>
          <p:nvPr>
            <p:ph type="subTitle" idx="1"/>
          </p:nvPr>
        </p:nvSpPr>
        <p:spPr>
          <a:xfrm>
            <a:off x="1524000" y="3954482"/>
            <a:ext cx="9144000" cy="1303317"/>
          </a:xfrm>
        </p:spPr>
        <p:txBody>
          <a:bodyPr/>
          <a:lstStyle/>
          <a:p>
            <a:r>
              <a:rPr lang="en-US" dirty="0"/>
              <a:t>February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F55-FEBC-4ACF-9F79-5EB7B507E7B0}"/>
              </a:ext>
            </a:extLst>
          </p:cNvPr>
          <p:cNvSpPr>
            <a:spLocks noGrp="1"/>
          </p:cNvSpPr>
          <p:nvPr>
            <p:ph type="title"/>
          </p:nvPr>
        </p:nvSpPr>
        <p:spPr/>
        <p:txBody>
          <a:bodyPr/>
          <a:lstStyle/>
          <a:p>
            <a:pPr algn="l"/>
            <a:r>
              <a:rPr lang="en-US" dirty="0"/>
              <a:t>Listen for similarities to Jesus’ death.</a:t>
            </a:r>
          </a:p>
        </p:txBody>
      </p:sp>
      <p:sp>
        <p:nvSpPr>
          <p:cNvPr id="3" name="Content Placeholder 2">
            <a:extLst>
              <a:ext uri="{FF2B5EF4-FFF2-40B4-BE49-F238E27FC236}">
                <a16:creationId xmlns:a16="http://schemas.microsoft.com/office/drawing/2014/main" id="{8C4C20D1-0D39-4BA5-95A9-4F372D829F20}"/>
              </a:ext>
            </a:extLst>
          </p:cNvPr>
          <p:cNvSpPr>
            <a:spLocks noGrp="1"/>
          </p:cNvSpPr>
          <p:nvPr>
            <p:ph idx="1"/>
          </p:nvPr>
        </p:nvSpPr>
        <p:spPr>
          <a:xfrm>
            <a:off x="1164920" y="1700365"/>
            <a:ext cx="9988463" cy="4351338"/>
          </a:xfrm>
        </p:spPr>
        <p:txBody>
          <a:bodyPr/>
          <a:lstStyle/>
          <a:p>
            <a:pPr marL="0" indent="0" algn="ctr">
              <a:buNone/>
            </a:pPr>
            <a:r>
              <a:rPr lang="en-US" dirty="0"/>
              <a:t>he did not open his mouth; he was led like a lamb to the slaughter, and as a sheep before her shearers is silent, so he did not open his mouth. 8  By oppression and judgment he was taken away. And who can speak of his descendants? </a:t>
            </a:r>
          </a:p>
        </p:txBody>
      </p:sp>
    </p:spTree>
    <p:extLst>
      <p:ext uri="{BB962C8B-B14F-4D97-AF65-F5344CB8AC3E}">
        <p14:creationId xmlns:p14="http://schemas.microsoft.com/office/powerpoint/2010/main" val="6211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F55-FEBC-4ACF-9F79-5EB7B507E7B0}"/>
              </a:ext>
            </a:extLst>
          </p:cNvPr>
          <p:cNvSpPr>
            <a:spLocks noGrp="1"/>
          </p:cNvSpPr>
          <p:nvPr>
            <p:ph type="title"/>
          </p:nvPr>
        </p:nvSpPr>
        <p:spPr/>
        <p:txBody>
          <a:bodyPr/>
          <a:lstStyle/>
          <a:p>
            <a:pPr algn="l"/>
            <a:r>
              <a:rPr lang="en-US" dirty="0"/>
              <a:t>Listen for similarities to Jesus’ death.</a:t>
            </a:r>
          </a:p>
        </p:txBody>
      </p:sp>
      <p:sp>
        <p:nvSpPr>
          <p:cNvPr id="3" name="Content Placeholder 2">
            <a:extLst>
              <a:ext uri="{FF2B5EF4-FFF2-40B4-BE49-F238E27FC236}">
                <a16:creationId xmlns:a16="http://schemas.microsoft.com/office/drawing/2014/main" id="{8C4C20D1-0D39-4BA5-95A9-4F372D829F20}"/>
              </a:ext>
            </a:extLst>
          </p:cNvPr>
          <p:cNvSpPr>
            <a:spLocks noGrp="1"/>
          </p:cNvSpPr>
          <p:nvPr>
            <p:ph idx="1"/>
          </p:nvPr>
        </p:nvSpPr>
        <p:spPr>
          <a:xfrm>
            <a:off x="1064712" y="1700365"/>
            <a:ext cx="10151301" cy="4351338"/>
          </a:xfrm>
        </p:spPr>
        <p:txBody>
          <a:bodyPr/>
          <a:lstStyle/>
          <a:p>
            <a:pPr marL="0" indent="0" algn="ctr">
              <a:buNone/>
            </a:pPr>
            <a:r>
              <a:rPr lang="en-US" dirty="0"/>
              <a:t> For he was cut off from the land of the living; for the transgression of my people he was stricken. 9  He was assigned a grave with the wicked, and with the rich in his death, though he had done no violence, nor was any deceit in his mouth.</a:t>
            </a:r>
          </a:p>
        </p:txBody>
      </p:sp>
      <p:pic>
        <p:nvPicPr>
          <p:cNvPr id="4" name="Picture 3">
            <a:extLst>
              <a:ext uri="{FF2B5EF4-FFF2-40B4-BE49-F238E27FC236}">
                <a16:creationId xmlns:a16="http://schemas.microsoft.com/office/drawing/2014/main" id="{FDD19DD0-BC51-4D29-8A3E-FA6BA8B2B0B9}"/>
              </a:ext>
            </a:extLst>
          </p:cNvPr>
          <p:cNvPicPr>
            <a:picLocks noChangeAspect="1"/>
          </p:cNvPicPr>
          <p:nvPr/>
        </p:nvPicPr>
        <p:blipFill>
          <a:blip r:embed="rId2"/>
          <a:stretch>
            <a:fillRect/>
          </a:stretch>
        </p:blipFill>
        <p:spPr>
          <a:xfrm>
            <a:off x="4939315" y="4789946"/>
            <a:ext cx="2285714"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4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CD24-CCC4-4923-A1EC-088C8084A915}"/>
              </a:ext>
            </a:extLst>
          </p:cNvPr>
          <p:cNvSpPr>
            <a:spLocks noGrp="1"/>
          </p:cNvSpPr>
          <p:nvPr>
            <p:ph type="title"/>
          </p:nvPr>
        </p:nvSpPr>
        <p:spPr/>
        <p:txBody>
          <a:bodyPr/>
          <a:lstStyle/>
          <a:p>
            <a:r>
              <a:rPr lang="en-US" dirty="0"/>
              <a:t>Jesus Suffered Affliction and Death</a:t>
            </a:r>
          </a:p>
        </p:txBody>
      </p:sp>
      <p:sp>
        <p:nvSpPr>
          <p:cNvPr id="3" name="Content Placeholder 2">
            <a:extLst>
              <a:ext uri="{FF2B5EF4-FFF2-40B4-BE49-F238E27FC236}">
                <a16:creationId xmlns:a16="http://schemas.microsoft.com/office/drawing/2014/main" id="{DAD9AF37-F80C-44D3-9870-180E491FF33D}"/>
              </a:ext>
            </a:extLst>
          </p:cNvPr>
          <p:cNvSpPr>
            <a:spLocks noGrp="1"/>
          </p:cNvSpPr>
          <p:nvPr>
            <p:ph idx="1"/>
          </p:nvPr>
        </p:nvSpPr>
        <p:spPr/>
        <p:txBody>
          <a:bodyPr/>
          <a:lstStyle/>
          <a:p>
            <a:r>
              <a:rPr lang="en-US" dirty="0"/>
              <a:t> What are benefits noted here that come to people because of the Servant’s suffering? </a:t>
            </a:r>
          </a:p>
          <a:p>
            <a:r>
              <a:rPr lang="en-US" dirty="0"/>
              <a:t>How words or phrases remind you of events surrounding the death of Jesus?</a:t>
            </a:r>
          </a:p>
          <a:p>
            <a:r>
              <a:rPr lang="en-US" dirty="0"/>
              <a:t>Based on this passage and your knowledge about Jesus life, how was He misunderstood?</a:t>
            </a:r>
          </a:p>
          <a:p>
            <a:endParaRPr lang="en-US" dirty="0"/>
          </a:p>
        </p:txBody>
      </p:sp>
    </p:spTree>
    <p:extLst>
      <p:ext uri="{BB962C8B-B14F-4D97-AF65-F5344CB8AC3E}">
        <p14:creationId xmlns:p14="http://schemas.microsoft.com/office/powerpoint/2010/main" val="16309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E843-45E0-4368-B7FC-0C43D7B709AD}"/>
              </a:ext>
            </a:extLst>
          </p:cNvPr>
          <p:cNvSpPr>
            <a:spLocks noGrp="1"/>
          </p:cNvSpPr>
          <p:nvPr>
            <p:ph type="title"/>
          </p:nvPr>
        </p:nvSpPr>
        <p:spPr/>
        <p:txBody>
          <a:bodyPr/>
          <a:lstStyle/>
          <a:p>
            <a:r>
              <a:rPr lang="en-US" dirty="0"/>
              <a:t>Jesus Suffered Affliction and Death</a:t>
            </a:r>
          </a:p>
        </p:txBody>
      </p:sp>
      <p:sp>
        <p:nvSpPr>
          <p:cNvPr id="3" name="Content Placeholder 2">
            <a:extLst>
              <a:ext uri="{FF2B5EF4-FFF2-40B4-BE49-F238E27FC236}">
                <a16:creationId xmlns:a16="http://schemas.microsoft.com/office/drawing/2014/main" id="{E3BEB7CC-4A69-4F4A-BA49-8FAD9967ED04}"/>
              </a:ext>
            </a:extLst>
          </p:cNvPr>
          <p:cNvSpPr>
            <a:spLocks noGrp="1"/>
          </p:cNvSpPr>
          <p:nvPr>
            <p:ph idx="1"/>
          </p:nvPr>
        </p:nvSpPr>
        <p:spPr/>
        <p:txBody>
          <a:bodyPr/>
          <a:lstStyle/>
          <a:p>
            <a:r>
              <a:rPr lang="en-US" dirty="0"/>
              <a:t>How is Jesus misunderstood in today’s culture?  </a:t>
            </a:r>
          </a:p>
          <a:p>
            <a:endParaRPr lang="en-US" dirty="0"/>
          </a:p>
        </p:txBody>
      </p:sp>
      <p:pic>
        <p:nvPicPr>
          <p:cNvPr id="2050" name="Picture 2" descr="Image result for atheist christmas meme">
            <a:extLst>
              <a:ext uri="{FF2B5EF4-FFF2-40B4-BE49-F238E27FC236}">
                <a16:creationId xmlns:a16="http://schemas.microsoft.com/office/drawing/2014/main" id="{3F94FD4C-C0A0-48C6-9D72-16A43AD6FA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3803">
            <a:off x="2639405" y="3432134"/>
            <a:ext cx="2505460" cy="1882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35213E1-0862-4961-A01F-9EE1A45CC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8047">
            <a:off x="6746618" y="3332903"/>
            <a:ext cx="3303720" cy="1858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55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A8CA-5EA1-45E7-91B5-525D97A46D3C}"/>
              </a:ext>
            </a:extLst>
          </p:cNvPr>
          <p:cNvSpPr>
            <a:spLocks noGrp="1"/>
          </p:cNvSpPr>
          <p:nvPr>
            <p:ph type="title"/>
          </p:nvPr>
        </p:nvSpPr>
        <p:spPr/>
        <p:txBody>
          <a:bodyPr/>
          <a:lstStyle/>
          <a:p>
            <a:pPr algn="l"/>
            <a:r>
              <a:rPr lang="en-US" dirty="0"/>
              <a:t>Listen for further examples of suffering.</a:t>
            </a:r>
          </a:p>
        </p:txBody>
      </p:sp>
      <p:sp>
        <p:nvSpPr>
          <p:cNvPr id="3" name="Content Placeholder 2">
            <a:extLst>
              <a:ext uri="{FF2B5EF4-FFF2-40B4-BE49-F238E27FC236}">
                <a16:creationId xmlns:a16="http://schemas.microsoft.com/office/drawing/2014/main" id="{F65F8E39-EC5D-4EF1-841B-4AA47B26DD9D}"/>
              </a:ext>
            </a:extLst>
          </p:cNvPr>
          <p:cNvSpPr>
            <a:spLocks noGrp="1"/>
          </p:cNvSpPr>
          <p:nvPr>
            <p:ph idx="1"/>
          </p:nvPr>
        </p:nvSpPr>
        <p:spPr/>
        <p:txBody>
          <a:bodyPr/>
          <a:lstStyle/>
          <a:p>
            <a:pPr marL="0" indent="0" algn="ctr">
              <a:buNone/>
            </a:pPr>
            <a:r>
              <a:rPr lang="en-US" dirty="0"/>
              <a:t>Isaiah 53:10-12 (NIV)  Yet it was the LORD's will to crush him and cause him to suffer, and though the LORD makes his life a guilt offering, he will see his offspring and prolong his days, and the will of the LORD will prosper in his hand. 11  After the suffering of his soul, he will see the light [of life] and be satisfied; by his knowledge</a:t>
            </a:r>
          </a:p>
        </p:txBody>
      </p:sp>
    </p:spTree>
    <p:extLst>
      <p:ext uri="{BB962C8B-B14F-4D97-AF65-F5344CB8AC3E}">
        <p14:creationId xmlns:p14="http://schemas.microsoft.com/office/powerpoint/2010/main" val="10993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A8CA-5EA1-45E7-91B5-525D97A46D3C}"/>
              </a:ext>
            </a:extLst>
          </p:cNvPr>
          <p:cNvSpPr>
            <a:spLocks noGrp="1"/>
          </p:cNvSpPr>
          <p:nvPr>
            <p:ph type="title"/>
          </p:nvPr>
        </p:nvSpPr>
        <p:spPr/>
        <p:txBody>
          <a:bodyPr/>
          <a:lstStyle/>
          <a:p>
            <a:pPr algn="l"/>
            <a:r>
              <a:rPr lang="en-US" dirty="0"/>
              <a:t>Listen for further examples of suffering.</a:t>
            </a:r>
          </a:p>
        </p:txBody>
      </p:sp>
      <p:sp>
        <p:nvSpPr>
          <p:cNvPr id="3" name="Content Placeholder 2">
            <a:extLst>
              <a:ext uri="{FF2B5EF4-FFF2-40B4-BE49-F238E27FC236}">
                <a16:creationId xmlns:a16="http://schemas.microsoft.com/office/drawing/2014/main" id="{F65F8E39-EC5D-4EF1-841B-4AA47B26DD9D}"/>
              </a:ext>
            </a:extLst>
          </p:cNvPr>
          <p:cNvSpPr>
            <a:spLocks noGrp="1"/>
          </p:cNvSpPr>
          <p:nvPr>
            <p:ph idx="1"/>
          </p:nvPr>
        </p:nvSpPr>
        <p:spPr/>
        <p:txBody>
          <a:bodyPr/>
          <a:lstStyle/>
          <a:p>
            <a:pPr marL="0" indent="0" algn="ctr">
              <a:buNone/>
            </a:pPr>
            <a:r>
              <a:rPr lang="en-US" dirty="0"/>
              <a:t>my righteous servant will justify many, and he will bear their iniquities. 12  Therefore I will give him a portion among the great, and he will divide the spoils with the strong, because he poured out his life unto death, and was numbered with the transgressors. For he bore the sin of many, and made intercession for the transgressors.</a:t>
            </a:r>
          </a:p>
          <a:p>
            <a:pPr marL="0" indent="0" algn="ctr">
              <a:buNone/>
            </a:pPr>
            <a:endParaRPr lang="en-US" dirty="0"/>
          </a:p>
        </p:txBody>
      </p:sp>
      <p:pic>
        <p:nvPicPr>
          <p:cNvPr id="4" name="Picture 3">
            <a:extLst>
              <a:ext uri="{FF2B5EF4-FFF2-40B4-BE49-F238E27FC236}">
                <a16:creationId xmlns:a16="http://schemas.microsoft.com/office/drawing/2014/main" id="{F27FE5A5-A6AB-4D03-8801-C7A5C92D54A9}"/>
              </a:ext>
            </a:extLst>
          </p:cNvPr>
          <p:cNvPicPr>
            <a:picLocks noChangeAspect="1"/>
          </p:cNvPicPr>
          <p:nvPr/>
        </p:nvPicPr>
        <p:blipFill>
          <a:blip r:embed="rId2"/>
          <a:stretch>
            <a:fillRect/>
          </a:stretch>
        </p:blipFill>
        <p:spPr>
          <a:xfrm>
            <a:off x="4876685" y="5704346"/>
            <a:ext cx="2285714"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8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784A-E040-4196-BFD0-BA1CB6B1D431}"/>
              </a:ext>
            </a:extLst>
          </p:cNvPr>
          <p:cNvSpPr>
            <a:spLocks noGrp="1"/>
          </p:cNvSpPr>
          <p:nvPr>
            <p:ph type="title"/>
          </p:nvPr>
        </p:nvSpPr>
        <p:spPr/>
        <p:txBody>
          <a:bodyPr/>
          <a:lstStyle/>
          <a:p>
            <a:r>
              <a:rPr lang="en-US" dirty="0"/>
              <a:t>Jesus Suffered for Our Benefit</a:t>
            </a:r>
          </a:p>
        </p:txBody>
      </p:sp>
      <p:sp>
        <p:nvSpPr>
          <p:cNvPr id="3" name="Content Placeholder 2">
            <a:extLst>
              <a:ext uri="{FF2B5EF4-FFF2-40B4-BE49-F238E27FC236}">
                <a16:creationId xmlns:a16="http://schemas.microsoft.com/office/drawing/2014/main" id="{EA57B663-F472-4FEF-9A90-8C7338643AC7}"/>
              </a:ext>
            </a:extLst>
          </p:cNvPr>
          <p:cNvSpPr>
            <a:spLocks noGrp="1"/>
          </p:cNvSpPr>
          <p:nvPr>
            <p:ph idx="1"/>
          </p:nvPr>
        </p:nvSpPr>
        <p:spPr/>
        <p:txBody>
          <a:bodyPr/>
          <a:lstStyle/>
          <a:p>
            <a:r>
              <a:rPr lang="en-US" dirty="0"/>
              <a:t>What is stated to be the Lord’s will?</a:t>
            </a:r>
          </a:p>
          <a:p>
            <a:r>
              <a:rPr lang="en-US" dirty="0"/>
              <a:t>Why did the Servant’s suffering to the point of death “please” the Lord?  What did the Servant accomplish for transgressors by His suffering? </a:t>
            </a:r>
          </a:p>
          <a:p>
            <a:r>
              <a:rPr lang="en-US" dirty="0"/>
              <a:t>How does the description of Jesus’ suffering help us better understand Jesus as a human person?</a:t>
            </a:r>
          </a:p>
          <a:p>
            <a:endParaRPr lang="en-US" dirty="0"/>
          </a:p>
          <a:p>
            <a:endParaRPr lang="en-US" dirty="0"/>
          </a:p>
        </p:txBody>
      </p:sp>
    </p:spTree>
    <p:extLst>
      <p:ext uri="{BB962C8B-B14F-4D97-AF65-F5344CB8AC3E}">
        <p14:creationId xmlns:p14="http://schemas.microsoft.com/office/powerpoint/2010/main" val="31247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F6E2-4552-45D3-A0D3-08A632851314}"/>
              </a:ext>
            </a:extLst>
          </p:cNvPr>
          <p:cNvSpPr>
            <a:spLocks noGrp="1"/>
          </p:cNvSpPr>
          <p:nvPr>
            <p:ph type="title"/>
          </p:nvPr>
        </p:nvSpPr>
        <p:spPr/>
        <p:txBody>
          <a:bodyPr/>
          <a:lstStyle/>
          <a:p>
            <a:r>
              <a:rPr lang="en-US" dirty="0"/>
              <a:t>Jesus Suffered for Our Benefit</a:t>
            </a:r>
          </a:p>
        </p:txBody>
      </p:sp>
      <p:sp>
        <p:nvSpPr>
          <p:cNvPr id="3" name="Content Placeholder 2">
            <a:extLst>
              <a:ext uri="{FF2B5EF4-FFF2-40B4-BE49-F238E27FC236}">
                <a16:creationId xmlns:a16="http://schemas.microsoft.com/office/drawing/2014/main" id="{94AB1D40-B5C8-4BB9-96F2-CE049D9C1666}"/>
              </a:ext>
            </a:extLst>
          </p:cNvPr>
          <p:cNvSpPr>
            <a:spLocks noGrp="1"/>
          </p:cNvSpPr>
          <p:nvPr>
            <p:ph idx="1"/>
          </p:nvPr>
        </p:nvSpPr>
        <p:spPr/>
        <p:txBody>
          <a:bodyPr/>
          <a:lstStyle/>
          <a:p>
            <a:r>
              <a:rPr lang="en-US" dirty="0"/>
              <a:t>Consider ways in which people suffer … sickness, tragedy, broken relationships, financial reversals, oppression, abuse.  Why do you think Jesus is able to identify with suffering you might be experiencing?</a:t>
            </a:r>
          </a:p>
          <a:p>
            <a:r>
              <a:rPr lang="en-US" dirty="0"/>
              <a:t>How can we communicate God’s love and understanding when others are suffering?</a:t>
            </a:r>
          </a:p>
          <a:p>
            <a:endParaRPr lang="en-US" dirty="0"/>
          </a:p>
        </p:txBody>
      </p:sp>
    </p:spTree>
    <p:extLst>
      <p:ext uri="{BB962C8B-B14F-4D97-AF65-F5344CB8AC3E}">
        <p14:creationId xmlns:p14="http://schemas.microsoft.com/office/powerpoint/2010/main" val="41680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63A2-3C7A-4E35-9FC9-AC00C979B97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65E9BD5-A6FE-4027-B5E1-3E4484BBC22F}"/>
              </a:ext>
            </a:extLst>
          </p:cNvPr>
          <p:cNvSpPr>
            <a:spLocks noGrp="1"/>
          </p:cNvSpPr>
          <p:nvPr>
            <p:ph idx="1"/>
          </p:nvPr>
        </p:nvSpPr>
        <p:spPr>
          <a:xfrm>
            <a:off x="838200" y="1991637"/>
            <a:ext cx="10515600" cy="4185325"/>
          </a:xfrm>
        </p:spPr>
        <p:txBody>
          <a:bodyPr/>
          <a:lstStyle/>
          <a:p>
            <a:r>
              <a:rPr lang="en-US" dirty="0"/>
              <a:t>Give Thanks</a:t>
            </a:r>
          </a:p>
          <a:p>
            <a:pPr lvl="1"/>
            <a:r>
              <a:rPr lang="en-US" dirty="0"/>
              <a:t>As you pray, thank God for the suffering Christ endured for your salvation. </a:t>
            </a:r>
          </a:p>
          <a:p>
            <a:pPr lvl="1"/>
            <a:r>
              <a:rPr lang="en-US" dirty="0"/>
              <a:t>Thank Him that one day you will be free of all suffering and pain because of Christ.</a:t>
            </a:r>
          </a:p>
          <a:p>
            <a:endParaRPr lang="en-US" dirty="0"/>
          </a:p>
        </p:txBody>
      </p:sp>
    </p:spTree>
    <p:extLst>
      <p:ext uri="{BB962C8B-B14F-4D97-AF65-F5344CB8AC3E}">
        <p14:creationId xmlns:p14="http://schemas.microsoft.com/office/powerpoint/2010/main" val="316272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63A2-3C7A-4E35-9FC9-AC00C979B9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65E9BD5-A6FE-4027-B5E1-3E4484BBC22F}"/>
              </a:ext>
            </a:extLst>
          </p:cNvPr>
          <p:cNvSpPr>
            <a:spLocks noGrp="1"/>
          </p:cNvSpPr>
          <p:nvPr>
            <p:ph idx="1"/>
          </p:nvPr>
        </p:nvSpPr>
        <p:spPr>
          <a:xfrm>
            <a:off x="838200" y="2016689"/>
            <a:ext cx="10515600" cy="4160273"/>
          </a:xfrm>
        </p:spPr>
        <p:txBody>
          <a:bodyPr/>
          <a:lstStyle/>
          <a:p>
            <a:r>
              <a:rPr lang="en-US" dirty="0"/>
              <a:t>Accept Christ. </a:t>
            </a:r>
          </a:p>
          <a:p>
            <a:pPr lvl="1"/>
            <a:r>
              <a:rPr lang="en-US" dirty="0"/>
              <a:t>If you’ve never trusted in Christ and accepted His death on your behalf, pray and seek His forgiveness. </a:t>
            </a:r>
          </a:p>
          <a:p>
            <a:pPr lvl="1"/>
            <a:r>
              <a:rPr lang="en-US" dirty="0"/>
              <a:t>Trust Jesus to save you. Talk to your group leader or look on the inside front cover of your Bible Study guide for help.</a:t>
            </a:r>
          </a:p>
          <a:p>
            <a:endParaRPr lang="en-US" dirty="0"/>
          </a:p>
        </p:txBody>
      </p:sp>
    </p:spTree>
    <p:extLst>
      <p:ext uri="{BB962C8B-B14F-4D97-AF65-F5344CB8AC3E}">
        <p14:creationId xmlns:p14="http://schemas.microsoft.com/office/powerpoint/2010/main" val="19218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6A11-95A8-4823-BB67-B5819C32468F}"/>
              </a:ext>
            </a:extLst>
          </p:cNvPr>
          <p:cNvSpPr>
            <a:spLocks noGrp="1"/>
          </p:cNvSpPr>
          <p:nvPr>
            <p:ph type="title"/>
          </p:nvPr>
        </p:nvSpPr>
        <p:spPr/>
        <p:txBody>
          <a:bodyPr/>
          <a:lstStyle/>
          <a:p>
            <a:r>
              <a:rPr lang="en-US" dirty="0"/>
              <a:t>Introduction Video</a:t>
            </a:r>
          </a:p>
        </p:txBody>
      </p:sp>
      <p:grpSp>
        <p:nvGrpSpPr>
          <p:cNvPr id="6" name="Group 5">
            <a:extLst>
              <a:ext uri="{FF2B5EF4-FFF2-40B4-BE49-F238E27FC236}">
                <a16:creationId xmlns:a16="http://schemas.microsoft.com/office/drawing/2014/main" id="{C7D97B57-F8E8-4D60-8045-18BC2FFFB2AE}"/>
              </a:ext>
            </a:extLst>
          </p:cNvPr>
          <p:cNvGrpSpPr/>
          <p:nvPr/>
        </p:nvGrpSpPr>
        <p:grpSpPr>
          <a:xfrm>
            <a:off x="2492804" y="1345387"/>
            <a:ext cx="7470594" cy="4782280"/>
            <a:chOff x="2559665" y="1438507"/>
            <a:chExt cx="7197651" cy="4770183"/>
          </a:xfrm>
        </p:grpSpPr>
        <p:pic>
          <p:nvPicPr>
            <p:cNvPr id="7" name="Picture 6">
              <a:extLst>
                <a:ext uri="{FF2B5EF4-FFF2-40B4-BE49-F238E27FC236}">
                  <a16:creationId xmlns:a16="http://schemas.microsoft.com/office/drawing/2014/main" id="{95D40DD7-913E-408D-88D5-04FAF95330EB}"/>
                </a:ext>
              </a:extLst>
            </p:cNvPr>
            <p:cNvPicPr>
              <a:picLocks noChangeAspect="1"/>
            </p:cNvPicPr>
            <p:nvPr/>
          </p:nvPicPr>
          <p:blipFill>
            <a:blip r:embed="rId2"/>
            <a:stretch>
              <a:fillRect/>
            </a:stretch>
          </p:blipFill>
          <p:spPr>
            <a:xfrm>
              <a:off x="2888165" y="1783733"/>
              <a:ext cx="6439609" cy="3398495"/>
            </a:xfrm>
            <a:prstGeom prst="rect">
              <a:avLst/>
            </a:prstGeom>
            <a:ln>
              <a:noFill/>
            </a:ln>
            <a:effectLst>
              <a:outerShdw blurRad="292100" dist="139700" dir="2700000" algn="tl" rotWithShape="0">
                <a:srgbClr val="333333">
                  <a:alpha val="65000"/>
                </a:srgbClr>
              </a:outerShdw>
            </a:effectLst>
          </p:spPr>
        </p:pic>
        <p:pic>
          <p:nvPicPr>
            <p:cNvPr id="8" name="Picture 7" descr="A close up of a logo&#10;&#10;Description automatically generated">
              <a:hlinkClick r:id="rId3"/>
              <a:extLst>
                <a:ext uri="{FF2B5EF4-FFF2-40B4-BE49-F238E27FC236}">
                  <a16:creationId xmlns:a16="http://schemas.microsoft.com/office/drawing/2014/main" id="{2AC163C6-E957-4E94-B0B4-FE4D6FCF9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665" y="1438507"/>
              <a:ext cx="7197651" cy="4770183"/>
            </a:xfrm>
            <a:prstGeom prst="rect">
              <a:avLst/>
            </a:prstGeom>
            <a:ln>
              <a:noFill/>
            </a:ln>
            <a:effectLst>
              <a:outerShdw blurRad="292100" dist="139700" dir="2700000" algn="tl" rotWithShape="0">
                <a:srgbClr val="333333">
                  <a:alpha val="65000"/>
                </a:srgbClr>
              </a:outerShdw>
            </a:effectLst>
          </p:spPr>
        </p:pic>
      </p:grpSp>
      <p:sp>
        <p:nvSpPr>
          <p:cNvPr id="9" name="TextBox 8">
            <a:extLst>
              <a:ext uri="{FF2B5EF4-FFF2-40B4-BE49-F238E27FC236}">
                <a16:creationId xmlns:a16="http://schemas.microsoft.com/office/drawing/2014/main" id="{8C233EF6-3EC7-4B1F-BF4D-E653BBF76850}"/>
              </a:ext>
            </a:extLst>
          </p:cNvPr>
          <p:cNvSpPr txBox="1"/>
          <p:nvPr/>
        </p:nvSpPr>
        <p:spPr>
          <a:xfrm>
            <a:off x="4168239" y="6008914"/>
            <a:ext cx="4322618" cy="369332"/>
          </a:xfrm>
          <a:prstGeom prst="rect">
            <a:avLst/>
          </a:prstGeom>
          <a:noFill/>
        </p:spPr>
        <p:txBody>
          <a:bodyPr wrap="square" rtlCol="0">
            <a:spAutoFit/>
          </a:bodyPr>
          <a:lstStyle/>
          <a:p>
            <a:pPr algn="ctr"/>
            <a:r>
              <a:rPr lang="en-US" dirty="0">
                <a:hlinkClick r:id="rId3"/>
              </a:rPr>
              <a:t>View Video</a:t>
            </a:r>
            <a:endParaRPr lang="en-US" dirty="0"/>
          </a:p>
        </p:txBody>
      </p:sp>
    </p:spTree>
    <p:extLst>
      <p:ext uri="{BB962C8B-B14F-4D97-AF65-F5344CB8AC3E}">
        <p14:creationId xmlns:p14="http://schemas.microsoft.com/office/powerpoint/2010/main" val="141164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63A2-3C7A-4E35-9FC9-AC00C979B9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65E9BD5-A6FE-4027-B5E1-3E4484BBC22F}"/>
              </a:ext>
            </a:extLst>
          </p:cNvPr>
          <p:cNvSpPr>
            <a:spLocks noGrp="1"/>
          </p:cNvSpPr>
          <p:nvPr>
            <p:ph idx="1"/>
          </p:nvPr>
        </p:nvSpPr>
        <p:spPr/>
        <p:txBody>
          <a:bodyPr/>
          <a:lstStyle/>
          <a:p>
            <a:r>
              <a:rPr lang="en-US" dirty="0"/>
              <a:t>Share. </a:t>
            </a:r>
          </a:p>
          <a:p>
            <a:pPr lvl="1"/>
            <a:r>
              <a:rPr lang="en-US" dirty="0"/>
              <a:t>If you have a friend or family member whose circumstances make him or her cynical to the truth that God cares, tell that individual about the suffering of Christ. </a:t>
            </a:r>
          </a:p>
          <a:p>
            <a:pPr lvl="1"/>
            <a:r>
              <a:rPr lang="en-US" dirty="0"/>
              <a:t>Encourage this person to see God’s love and care as evidenced by the death of Jesus.</a:t>
            </a:r>
          </a:p>
        </p:txBody>
      </p:sp>
    </p:spTree>
    <p:extLst>
      <p:ext uri="{BB962C8B-B14F-4D97-AF65-F5344CB8AC3E}">
        <p14:creationId xmlns:p14="http://schemas.microsoft.com/office/powerpoint/2010/main" val="408936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C0CA-A3F0-4531-B444-40D7B235DE98}"/>
              </a:ext>
            </a:extLst>
          </p:cNvPr>
          <p:cNvSpPr>
            <a:spLocks noGrp="1"/>
          </p:cNvSpPr>
          <p:nvPr>
            <p:ph type="title"/>
          </p:nvPr>
        </p:nvSpPr>
        <p:spPr/>
        <p:txBody>
          <a:bodyPr/>
          <a:lstStyle/>
          <a:p>
            <a:r>
              <a:rPr lang="en-US" dirty="0"/>
              <a:t>Family Activities</a:t>
            </a:r>
          </a:p>
        </p:txBody>
      </p:sp>
      <p:pic>
        <p:nvPicPr>
          <p:cNvPr id="7" name="Picture 6" descr="A picture containing table&#10;&#10;Description automatically generated">
            <a:extLst>
              <a:ext uri="{FF2B5EF4-FFF2-40B4-BE49-F238E27FC236}">
                <a16:creationId xmlns:a16="http://schemas.microsoft.com/office/drawing/2014/main" id="{D2C31D33-6388-4925-8B66-06E2C5259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2856" y="2021910"/>
            <a:ext cx="2054791" cy="4109581"/>
          </a:xfrm>
          <a:prstGeom prst="rect">
            <a:avLst/>
          </a:prstGeom>
          <a:ln>
            <a:noFill/>
          </a:ln>
          <a:effectLst>
            <a:outerShdw blurRad="292100" dist="139700" dir="2700000" algn="tl" rotWithShape="0">
              <a:srgbClr val="333333">
                <a:alpha val="65000"/>
              </a:srgbClr>
            </a:outerShdw>
          </a:effectLst>
        </p:spPr>
      </p:pic>
      <p:pic>
        <p:nvPicPr>
          <p:cNvPr id="3074" name="Picture 2">
            <a:extLst>
              <a:ext uri="{FF2B5EF4-FFF2-40B4-BE49-F238E27FC236}">
                <a16:creationId xmlns:a16="http://schemas.microsoft.com/office/drawing/2014/main" id="{DEBCDA89-613D-492B-8920-65EF02A9C6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0" t="3219" r="2456" b="3991"/>
          <a:stretch/>
        </p:blipFill>
        <p:spPr bwMode="auto">
          <a:xfrm rot="21074748">
            <a:off x="4464365" y="4407243"/>
            <a:ext cx="3002304" cy="16904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a:ext uri="{FF2B5EF4-FFF2-40B4-BE49-F238E27FC236}">
                <a16:creationId xmlns:a16="http://schemas.microsoft.com/office/drawing/2014/main" id="{F2877B38-0DB4-4A05-826F-821E830F137D}"/>
              </a:ext>
            </a:extLst>
          </p:cNvPr>
          <p:cNvSpPr/>
          <p:nvPr/>
        </p:nvSpPr>
        <p:spPr>
          <a:xfrm>
            <a:off x="1164922" y="1565752"/>
            <a:ext cx="6588690" cy="2154477"/>
          </a:xfrm>
          <a:prstGeom prst="wedgeRoundRectCallout">
            <a:avLst>
              <a:gd name="adj1" fmla="val 69723"/>
              <a:gd name="adj2" fmla="val -443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Your church security officer found this encrypted message.  You are tasked with decoding it.  Share it with everyone you can.  And point them to the Family Activities page for more cool stuff. </a:t>
            </a:r>
          </a:p>
        </p:txBody>
      </p:sp>
      <p:pic>
        <p:nvPicPr>
          <p:cNvPr id="9" name="Picture 8">
            <a:extLst>
              <a:ext uri="{FF2B5EF4-FFF2-40B4-BE49-F238E27FC236}">
                <a16:creationId xmlns:a16="http://schemas.microsoft.com/office/drawing/2014/main" id="{98DBB56B-5553-462F-B7C5-E83788F1F66C}"/>
              </a:ext>
            </a:extLst>
          </p:cNvPr>
          <p:cNvPicPr>
            <a:picLocks noChangeAspect="1"/>
          </p:cNvPicPr>
          <p:nvPr/>
        </p:nvPicPr>
        <p:blipFill>
          <a:blip r:embed="rId4"/>
          <a:stretch>
            <a:fillRect/>
          </a:stretch>
        </p:blipFill>
        <p:spPr>
          <a:xfrm>
            <a:off x="1440493" y="4418155"/>
            <a:ext cx="1687342" cy="1660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161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God Really Understand My Suffering?</a:t>
            </a:r>
          </a:p>
        </p:txBody>
      </p:sp>
      <p:sp>
        <p:nvSpPr>
          <p:cNvPr id="3" name="Subtitle 2"/>
          <p:cNvSpPr>
            <a:spLocks noGrp="1"/>
          </p:cNvSpPr>
          <p:nvPr>
            <p:ph type="subTitle" idx="1"/>
          </p:nvPr>
        </p:nvSpPr>
        <p:spPr>
          <a:xfrm>
            <a:off x="1524000" y="3954482"/>
            <a:ext cx="9144000" cy="1303317"/>
          </a:xfrm>
        </p:spPr>
        <p:txBody>
          <a:bodyPr/>
          <a:lstStyle/>
          <a:p>
            <a:r>
              <a:rPr lang="en-US" dirty="0"/>
              <a:t>February 9</a:t>
            </a:r>
          </a:p>
        </p:txBody>
      </p:sp>
    </p:spTree>
    <p:extLst>
      <p:ext uri="{BB962C8B-B14F-4D97-AF65-F5344CB8AC3E}">
        <p14:creationId xmlns:p14="http://schemas.microsoft.com/office/powerpoint/2010/main" val="164724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0636D-8C8E-4887-9BC6-6E53CEEC3F3C}"/>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D881FCBA-B64B-4F4A-8E7B-C33A1E19A971}"/>
              </a:ext>
            </a:extLst>
          </p:cNvPr>
          <p:cNvSpPr>
            <a:spLocks noGrp="1"/>
          </p:cNvSpPr>
          <p:nvPr>
            <p:ph idx="1"/>
          </p:nvPr>
        </p:nvSpPr>
        <p:spPr/>
        <p:txBody>
          <a:bodyPr/>
          <a:lstStyle/>
          <a:p>
            <a:r>
              <a:rPr lang="en-US" dirty="0"/>
              <a:t>When has the ending to a story totally surprised you?</a:t>
            </a:r>
          </a:p>
          <a:p>
            <a:endParaRPr lang="en-US" dirty="0"/>
          </a:p>
        </p:txBody>
      </p:sp>
      <p:pic>
        <p:nvPicPr>
          <p:cNvPr id="5" name="Picture 4">
            <a:extLst>
              <a:ext uri="{FF2B5EF4-FFF2-40B4-BE49-F238E27FC236}">
                <a16:creationId xmlns:a16="http://schemas.microsoft.com/office/drawing/2014/main" id="{CAD6E781-F759-46A0-ACCE-771AA8182FB0}"/>
              </a:ext>
            </a:extLst>
          </p:cNvPr>
          <p:cNvPicPr>
            <a:picLocks noChangeAspect="1"/>
          </p:cNvPicPr>
          <p:nvPr/>
        </p:nvPicPr>
        <p:blipFill>
          <a:blip r:embed="rId2"/>
          <a:stretch>
            <a:fillRect/>
          </a:stretch>
        </p:blipFill>
        <p:spPr>
          <a:xfrm>
            <a:off x="1390428" y="3443844"/>
            <a:ext cx="2963528" cy="1920366"/>
          </a:xfrm>
          <a:prstGeom prst="rect">
            <a:avLst/>
          </a:prstGeom>
          <a:ln>
            <a:noFill/>
          </a:ln>
          <a:effectLst>
            <a:outerShdw blurRad="292100" dist="139700" dir="2700000" algn="tl" rotWithShape="0">
              <a:srgbClr val="333333">
                <a:alpha val="65000"/>
              </a:srgbClr>
            </a:outerShdw>
          </a:effectLst>
        </p:spPr>
      </p:pic>
      <p:pic>
        <p:nvPicPr>
          <p:cNvPr id="1026" name="Picture 2" descr="Image result for perry mason">
            <a:extLst>
              <a:ext uri="{FF2B5EF4-FFF2-40B4-BE49-F238E27FC236}">
                <a16:creationId xmlns:a16="http://schemas.microsoft.com/office/drawing/2014/main" id="{ED59B611-2C48-47F0-8799-F72407BA0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216" y="2612572"/>
            <a:ext cx="2892490" cy="3550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colombo tv show">
            <a:extLst>
              <a:ext uri="{FF2B5EF4-FFF2-40B4-BE49-F238E27FC236}">
                <a16:creationId xmlns:a16="http://schemas.microsoft.com/office/drawing/2014/main" id="{FD924183-6BBB-41CD-B97E-DD54C287D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859" y="2948710"/>
            <a:ext cx="2218335" cy="2957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6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A348-1872-4426-88F5-FA9BCAFF8744}"/>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64D88538-FC69-42FE-A594-4CC0FBC70672}"/>
              </a:ext>
            </a:extLst>
          </p:cNvPr>
          <p:cNvSpPr>
            <a:spLocks noGrp="1"/>
          </p:cNvSpPr>
          <p:nvPr>
            <p:ph idx="1"/>
          </p:nvPr>
        </p:nvSpPr>
        <p:spPr/>
        <p:txBody>
          <a:bodyPr/>
          <a:lstStyle/>
          <a:p>
            <a:r>
              <a:rPr lang="en-US" dirty="0">
                <a:solidFill>
                  <a:srgbClr val="C00000"/>
                </a:solidFill>
              </a:rPr>
              <a:t>The Jews were totally surprised by the actual role of the Messiah</a:t>
            </a:r>
          </a:p>
          <a:p>
            <a:pPr lvl="1"/>
            <a:r>
              <a:rPr lang="en-US" dirty="0">
                <a:solidFill>
                  <a:srgbClr val="C00000"/>
                </a:solidFill>
              </a:rPr>
              <a:t>They were expecting a political and/or military hero for Israel</a:t>
            </a:r>
          </a:p>
          <a:p>
            <a:pPr lvl="1"/>
            <a:r>
              <a:rPr lang="en-US" dirty="0">
                <a:solidFill>
                  <a:srgbClr val="C00000"/>
                </a:solidFill>
              </a:rPr>
              <a:t>Instead He would win a </a:t>
            </a:r>
            <a:r>
              <a:rPr lang="en-US" i="1" dirty="0">
                <a:solidFill>
                  <a:srgbClr val="C00000"/>
                </a:solidFill>
              </a:rPr>
              <a:t>spiritual</a:t>
            </a:r>
            <a:r>
              <a:rPr lang="en-US" dirty="0">
                <a:solidFill>
                  <a:srgbClr val="C00000"/>
                </a:solidFill>
              </a:rPr>
              <a:t> victory for </a:t>
            </a:r>
            <a:r>
              <a:rPr lang="en-US" i="1" dirty="0">
                <a:solidFill>
                  <a:srgbClr val="C00000"/>
                </a:solidFill>
              </a:rPr>
              <a:t>all</a:t>
            </a:r>
            <a:r>
              <a:rPr lang="en-US" dirty="0">
                <a:solidFill>
                  <a:srgbClr val="C00000"/>
                </a:solidFill>
              </a:rPr>
              <a:t> peoples.</a:t>
            </a:r>
          </a:p>
          <a:p>
            <a:pPr lvl="1"/>
            <a:r>
              <a:rPr lang="en-US" dirty="0">
                <a:solidFill>
                  <a:srgbClr val="C00000"/>
                </a:solidFill>
              </a:rPr>
              <a:t>Today we consider the prophecy that Jesus would willingly experience pain and suffering for our salvation.</a:t>
            </a:r>
          </a:p>
          <a:p>
            <a:endParaRPr lang="en-US" dirty="0"/>
          </a:p>
        </p:txBody>
      </p:sp>
    </p:spTree>
    <p:extLst>
      <p:ext uri="{BB962C8B-B14F-4D97-AF65-F5344CB8AC3E}">
        <p14:creationId xmlns:p14="http://schemas.microsoft.com/office/powerpoint/2010/main" val="230043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CB92-0578-4595-876D-C8B03978B148}"/>
              </a:ext>
            </a:extLst>
          </p:cNvPr>
          <p:cNvSpPr>
            <a:spLocks noGrp="1"/>
          </p:cNvSpPr>
          <p:nvPr>
            <p:ph type="title"/>
          </p:nvPr>
        </p:nvSpPr>
        <p:spPr/>
        <p:txBody>
          <a:bodyPr/>
          <a:lstStyle/>
          <a:p>
            <a:pPr algn="l"/>
            <a:r>
              <a:rPr lang="en-US" dirty="0"/>
              <a:t>Listen for rejection.</a:t>
            </a:r>
          </a:p>
        </p:txBody>
      </p:sp>
      <p:sp>
        <p:nvSpPr>
          <p:cNvPr id="3" name="Content Placeholder 2">
            <a:extLst>
              <a:ext uri="{FF2B5EF4-FFF2-40B4-BE49-F238E27FC236}">
                <a16:creationId xmlns:a16="http://schemas.microsoft.com/office/drawing/2014/main" id="{2B275C6A-0E60-4F2C-A9AC-033966E99753}"/>
              </a:ext>
            </a:extLst>
          </p:cNvPr>
          <p:cNvSpPr>
            <a:spLocks noGrp="1"/>
          </p:cNvSpPr>
          <p:nvPr>
            <p:ph idx="1"/>
          </p:nvPr>
        </p:nvSpPr>
        <p:spPr>
          <a:xfrm>
            <a:off x="1401288" y="1885002"/>
            <a:ext cx="9679379" cy="4351338"/>
          </a:xfrm>
        </p:spPr>
        <p:txBody>
          <a:bodyPr/>
          <a:lstStyle/>
          <a:p>
            <a:pPr marL="0" indent="0" algn="ctr">
              <a:buNone/>
            </a:pPr>
            <a:r>
              <a:rPr lang="en-US" dirty="0"/>
              <a:t>Isaiah 53:2-4 (NIV)  He grew up before him like a tender shoot, and like a root out of dry ground. He had no beauty or majesty to attract us to him, nothing in his appearance that we should desire him. 3  He was despised and rejected by men, a man of sorrows, and familiar with suffering</a:t>
            </a:r>
          </a:p>
        </p:txBody>
      </p:sp>
    </p:spTree>
    <p:extLst>
      <p:ext uri="{BB962C8B-B14F-4D97-AF65-F5344CB8AC3E}">
        <p14:creationId xmlns:p14="http://schemas.microsoft.com/office/powerpoint/2010/main" val="163233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CB92-0578-4595-876D-C8B03978B148}"/>
              </a:ext>
            </a:extLst>
          </p:cNvPr>
          <p:cNvSpPr>
            <a:spLocks noGrp="1"/>
          </p:cNvSpPr>
          <p:nvPr>
            <p:ph type="title"/>
          </p:nvPr>
        </p:nvSpPr>
        <p:spPr/>
        <p:txBody>
          <a:bodyPr/>
          <a:lstStyle/>
          <a:p>
            <a:pPr algn="l"/>
            <a:r>
              <a:rPr lang="en-US" dirty="0"/>
              <a:t>Listen for rejection.</a:t>
            </a:r>
          </a:p>
        </p:txBody>
      </p:sp>
      <p:sp>
        <p:nvSpPr>
          <p:cNvPr id="3" name="Content Placeholder 2">
            <a:extLst>
              <a:ext uri="{FF2B5EF4-FFF2-40B4-BE49-F238E27FC236}">
                <a16:creationId xmlns:a16="http://schemas.microsoft.com/office/drawing/2014/main" id="{2B275C6A-0E60-4F2C-A9AC-033966E99753}"/>
              </a:ext>
            </a:extLst>
          </p:cNvPr>
          <p:cNvSpPr>
            <a:spLocks noGrp="1"/>
          </p:cNvSpPr>
          <p:nvPr>
            <p:ph idx="1"/>
          </p:nvPr>
        </p:nvSpPr>
        <p:spPr>
          <a:xfrm>
            <a:off x="1401288" y="1885002"/>
            <a:ext cx="9679379" cy="4351338"/>
          </a:xfrm>
        </p:spPr>
        <p:txBody>
          <a:bodyPr/>
          <a:lstStyle/>
          <a:p>
            <a:pPr marL="0" indent="0" algn="ctr">
              <a:buNone/>
            </a:pPr>
            <a:r>
              <a:rPr lang="en-US" dirty="0"/>
              <a:t>Like one from whom men hide their faces he was despised, and we esteemed him not. 4  Surely he took up our infirmities and carried our sorrows, yet we considered him stricken by God, smitten by him, and afflicted.</a:t>
            </a:r>
          </a:p>
        </p:txBody>
      </p:sp>
      <p:pic>
        <p:nvPicPr>
          <p:cNvPr id="4" name="Picture 3">
            <a:extLst>
              <a:ext uri="{FF2B5EF4-FFF2-40B4-BE49-F238E27FC236}">
                <a16:creationId xmlns:a16="http://schemas.microsoft.com/office/drawing/2014/main" id="{166B8F8B-E540-4939-85D0-2449FF6B1EC5}"/>
              </a:ext>
            </a:extLst>
          </p:cNvPr>
          <p:cNvPicPr>
            <a:picLocks noChangeAspect="1"/>
          </p:cNvPicPr>
          <p:nvPr/>
        </p:nvPicPr>
        <p:blipFill>
          <a:blip r:embed="rId2"/>
          <a:stretch>
            <a:fillRect/>
          </a:stretch>
        </p:blipFill>
        <p:spPr>
          <a:xfrm>
            <a:off x="4939315" y="5153201"/>
            <a:ext cx="2285714"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189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A504-CE34-4DB5-B023-DED0747E4753}"/>
              </a:ext>
            </a:extLst>
          </p:cNvPr>
          <p:cNvSpPr>
            <a:spLocks noGrp="1"/>
          </p:cNvSpPr>
          <p:nvPr>
            <p:ph type="title"/>
          </p:nvPr>
        </p:nvSpPr>
        <p:spPr/>
        <p:txBody>
          <a:bodyPr/>
          <a:lstStyle/>
          <a:p>
            <a:r>
              <a:rPr lang="en-US" dirty="0"/>
              <a:t>Jesus Suffered from Rejection</a:t>
            </a:r>
          </a:p>
        </p:txBody>
      </p:sp>
      <p:sp>
        <p:nvSpPr>
          <p:cNvPr id="3" name="Content Placeholder 2">
            <a:extLst>
              <a:ext uri="{FF2B5EF4-FFF2-40B4-BE49-F238E27FC236}">
                <a16:creationId xmlns:a16="http://schemas.microsoft.com/office/drawing/2014/main" id="{2E98BF09-80C2-4D53-99DF-4EB12E4DD584}"/>
              </a:ext>
            </a:extLst>
          </p:cNvPr>
          <p:cNvSpPr>
            <a:spLocks noGrp="1"/>
          </p:cNvSpPr>
          <p:nvPr>
            <p:ph idx="1"/>
          </p:nvPr>
        </p:nvSpPr>
        <p:spPr/>
        <p:txBody>
          <a:bodyPr/>
          <a:lstStyle/>
          <a:p>
            <a:r>
              <a:rPr lang="en-US" dirty="0"/>
              <a:t>What negative qualities of the Servant are described in this passage?</a:t>
            </a:r>
          </a:p>
          <a:p>
            <a:r>
              <a:rPr lang="en-US" dirty="0"/>
              <a:t>What are at least two benefits that came to the people because of the Servant’s suffering? </a:t>
            </a:r>
          </a:p>
          <a:p>
            <a:r>
              <a:rPr lang="en-US" dirty="0"/>
              <a:t>How do these verses remind you of events surrounding the death of Jesus?</a:t>
            </a:r>
          </a:p>
          <a:p>
            <a:r>
              <a:rPr lang="en-US" dirty="0"/>
              <a:t>What does rejection look like in our culture?</a:t>
            </a:r>
          </a:p>
          <a:p>
            <a:endParaRPr lang="en-US" dirty="0"/>
          </a:p>
        </p:txBody>
      </p:sp>
    </p:spTree>
    <p:extLst>
      <p:ext uri="{BB962C8B-B14F-4D97-AF65-F5344CB8AC3E}">
        <p14:creationId xmlns:p14="http://schemas.microsoft.com/office/powerpoint/2010/main" val="21641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ECF4-DA8A-4170-987A-26A7A4D614C3}"/>
              </a:ext>
            </a:extLst>
          </p:cNvPr>
          <p:cNvSpPr>
            <a:spLocks noGrp="1"/>
          </p:cNvSpPr>
          <p:nvPr>
            <p:ph type="title"/>
          </p:nvPr>
        </p:nvSpPr>
        <p:spPr/>
        <p:txBody>
          <a:bodyPr/>
          <a:lstStyle/>
          <a:p>
            <a:r>
              <a:rPr lang="en-US" dirty="0"/>
              <a:t>Jesus Suffered from Rejection</a:t>
            </a:r>
          </a:p>
        </p:txBody>
      </p:sp>
      <p:sp>
        <p:nvSpPr>
          <p:cNvPr id="3" name="Content Placeholder 2">
            <a:extLst>
              <a:ext uri="{FF2B5EF4-FFF2-40B4-BE49-F238E27FC236}">
                <a16:creationId xmlns:a16="http://schemas.microsoft.com/office/drawing/2014/main" id="{D956CE0C-2D66-4558-92D0-5D2124C184A7}"/>
              </a:ext>
            </a:extLst>
          </p:cNvPr>
          <p:cNvSpPr>
            <a:spLocks noGrp="1"/>
          </p:cNvSpPr>
          <p:nvPr>
            <p:ph idx="1"/>
          </p:nvPr>
        </p:nvSpPr>
        <p:spPr/>
        <p:txBody>
          <a:bodyPr/>
          <a:lstStyle/>
          <a:p>
            <a:r>
              <a:rPr lang="en-US" dirty="0"/>
              <a:t>Note the phrase “we esteemed him not” … what are some synonyms of </a:t>
            </a:r>
            <a:r>
              <a:rPr lang="en-US" i="1" dirty="0"/>
              <a:t>esteemed </a:t>
            </a:r>
            <a:r>
              <a:rPr lang="en-US" dirty="0"/>
              <a:t>?</a:t>
            </a:r>
          </a:p>
          <a:p>
            <a:r>
              <a:rPr lang="en-US" dirty="0"/>
              <a:t>Why do you think some people tend to despise or scorn those who suffer? </a:t>
            </a:r>
          </a:p>
          <a:p>
            <a:r>
              <a:rPr lang="en-US" dirty="0"/>
              <a:t>How does Jesus life and ministry on earth as a “suffering person” (not a conquering hero at the head of a heavenly army) help to encourage you with suffering in your life?</a:t>
            </a:r>
          </a:p>
          <a:p>
            <a:endParaRPr lang="en-US" dirty="0"/>
          </a:p>
        </p:txBody>
      </p:sp>
    </p:spTree>
    <p:extLst>
      <p:ext uri="{BB962C8B-B14F-4D97-AF65-F5344CB8AC3E}">
        <p14:creationId xmlns:p14="http://schemas.microsoft.com/office/powerpoint/2010/main" val="237200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F55-FEBC-4ACF-9F79-5EB7B507E7B0}"/>
              </a:ext>
            </a:extLst>
          </p:cNvPr>
          <p:cNvSpPr>
            <a:spLocks noGrp="1"/>
          </p:cNvSpPr>
          <p:nvPr>
            <p:ph type="title"/>
          </p:nvPr>
        </p:nvSpPr>
        <p:spPr/>
        <p:txBody>
          <a:bodyPr/>
          <a:lstStyle/>
          <a:p>
            <a:pPr algn="l"/>
            <a:r>
              <a:rPr lang="en-US" dirty="0"/>
              <a:t>Listen for similarities to Jesus’ death.</a:t>
            </a:r>
          </a:p>
        </p:txBody>
      </p:sp>
      <p:sp>
        <p:nvSpPr>
          <p:cNvPr id="3" name="Content Placeholder 2">
            <a:extLst>
              <a:ext uri="{FF2B5EF4-FFF2-40B4-BE49-F238E27FC236}">
                <a16:creationId xmlns:a16="http://schemas.microsoft.com/office/drawing/2014/main" id="{8C4C20D1-0D39-4BA5-95A9-4F372D829F20}"/>
              </a:ext>
            </a:extLst>
          </p:cNvPr>
          <p:cNvSpPr>
            <a:spLocks noGrp="1"/>
          </p:cNvSpPr>
          <p:nvPr>
            <p:ph idx="1"/>
          </p:nvPr>
        </p:nvSpPr>
        <p:spPr>
          <a:xfrm>
            <a:off x="1164920" y="1700365"/>
            <a:ext cx="9988463" cy="4351338"/>
          </a:xfrm>
        </p:spPr>
        <p:txBody>
          <a:bodyPr/>
          <a:lstStyle/>
          <a:p>
            <a:pPr marL="0" indent="0" algn="ctr">
              <a:buNone/>
            </a:pPr>
            <a:r>
              <a:rPr lang="en-US" dirty="0"/>
              <a:t>Isaiah 53:5-9 (NIV) 5  But he was pierced for our transgressions, he was crushed for our iniquities; the punishment that brought us peace was upon him, and by his wounds we are healed. 6  We all, like sheep, have gone astray, each of us has turned to his own way; and the LORD has laid on him the iniquity of us all. 7  He was oppressed and afflicted, yet </a:t>
            </a:r>
          </a:p>
        </p:txBody>
      </p:sp>
    </p:spTree>
    <p:extLst>
      <p:ext uri="{BB962C8B-B14F-4D97-AF65-F5344CB8AC3E}">
        <p14:creationId xmlns:p14="http://schemas.microsoft.com/office/powerpoint/2010/main" val="10622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54</TotalTime>
  <Words>1062</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Does God Really Understand My Suffering?</vt:lpstr>
      <vt:lpstr>Introduction Video</vt:lpstr>
      <vt:lpstr>Think about it …</vt:lpstr>
      <vt:lpstr>The Point</vt:lpstr>
      <vt:lpstr>Listen for rejection.</vt:lpstr>
      <vt:lpstr>Listen for rejection.</vt:lpstr>
      <vt:lpstr>Jesus Suffered from Rejection</vt:lpstr>
      <vt:lpstr>Jesus Suffered from Rejection</vt:lpstr>
      <vt:lpstr>Listen for similarities to Jesus’ death.</vt:lpstr>
      <vt:lpstr>Listen for similarities to Jesus’ death.</vt:lpstr>
      <vt:lpstr>Listen for similarities to Jesus’ death.</vt:lpstr>
      <vt:lpstr>Jesus Suffered Affliction and Death</vt:lpstr>
      <vt:lpstr>Jesus Suffered Affliction and Death</vt:lpstr>
      <vt:lpstr>Listen for further examples of suffering.</vt:lpstr>
      <vt:lpstr>Listen for further examples of suffering.</vt:lpstr>
      <vt:lpstr>Jesus Suffered for Our Benefit</vt:lpstr>
      <vt:lpstr>Jesus Suffered for Our Benefit</vt:lpstr>
      <vt:lpstr>Application</vt:lpstr>
      <vt:lpstr>Application</vt:lpstr>
      <vt:lpstr>Application</vt:lpstr>
      <vt:lpstr>Family Activities</vt:lpstr>
      <vt:lpstr>Does God Really Understand My Suffering?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God Really Understand My Suffering?</dc:title>
  <dc:creator>Steve Armstrong</dc:creator>
  <cp:lastModifiedBy>Steve Armstrong</cp:lastModifiedBy>
  <cp:revision>6</cp:revision>
  <dcterms:created xsi:type="dcterms:W3CDTF">2020-01-24T15:43:33Z</dcterms:created>
  <dcterms:modified xsi:type="dcterms:W3CDTF">2020-01-24T16:37:40Z</dcterms:modified>
</cp:coreProperties>
</file>