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817c0p5q"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inyurl.com/mrx2u2ya"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It Lead You to Be More Like Jesus?</a:t>
            </a:r>
          </a:p>
        </p:txBody>
      </p:sp>
      <p:sp>
        <p:nvSpPr>
          <p:cNvPr id="3" name="Subtitle 2"/>
          <p:cNvSpPr>
            <a:spLocks noGrp="1"/>
          </p:cNvSpPr>
          <p:nvPr>
            <p:ph type="subTitle" idx="1"/>
          </p:nvPr>
        </p:nvSpPr>
        <p:spPr>
          <a:xfrm>
            <a:off x="1524000" y="3811978"/>
            <a:ext cx="9144000" cy="1445821"/>
          </a:xfrm>
        </p:spPr>
        <p:txBody>
          <a:bodyPr/>
          <a:lstStyle/>
          <a:p>
            <a:r>
              <a:rPr lang="en-US" dirty="0"/>
              <a:t>February 26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BAD0-60DC-5574-718E-1B39E8E9E245}"/>
              </a:ext>
            </a:extLst>
          </p:cNvPr>
          <p:cNvSpPr>
            <a:spLocks noGrp="1"/>
          </p:cNvSpPr>
          <p:nvPr>
            <p:ph type="title"/>
          </p:nvPr>
        </p:nvSpPr>
        <p:spPr/>
        <p:txBody>
          <a:bodyPr/>
          <a:lstStyle/>
          <a:p>
            <a:pPr algn="l"/>
            <a:r>
              <a:rPr lang="en-US" dirty="0"/>
              <a:t>Listen for what to remove from your life.</a:t>
            </a:r>
          </a:p>
        </p:txBody>
      </p:sp>
      <p:sp>
        <p:nvSpPr>
          <p:cNvPr id="3" name="Content Placeholder 2">
            <a:extLst>
              <a:ext uri="{FF2B5EF4-FFF2-40B4-BE49-F238E27FC236}">
                <a16:creationId xmlns:a16="http://schemas.microsoft.com/office/drawing/2014/main" id="{4172925A-9A34-7F5C-312F-B4A0566CCB9B}"/>
              </a:ext>
            </a:extLst>
          </p:cNvPr>
          <p:cNvSpPr>
            <a:spLocks noGrp="1"/>
          </p:cNvSpPr>
          <p:nvPr>
            <p:ph idx="1"/>
          </p:nvPr>
        </p:nvSpPr>
        <p:spPr>
          <a:xfrm>
            <a:off x="1507120" y="1929797"/>
            <a:ext cx="9177759" cy="4351338"/>
          </a:xfrm>
        </p:spPr>
        <p:txBody>
          <a:bodyPr/>
          <a:lstStyle/>
          <a:p>
            <a:pPr marL="0" indent="0" algn="ctr">
              <a:buNone/>
            </a:pPr>
            <a:r>
              <a:rPr lang="en-US" dirty="0"/>
              <a:t>Colossians 3:5-9 (NIV)  Put to death, therefore, whatever belongs to your earthly nature: sexual immorality, impurity, lust, evil desires and greed, which is idolatry. 6  Because of these, the wrath of God is coming. 7  You used to walk in </a:t>
            </a:r>
          </a:p>
        </p:txBody>
      </p:sp>
    </p:spTree>
    <p:extLst>
      <p:ext uri="{BB962C8B-B14F-4D97-AF65-F5344CB8AC3E}">
        <p14:creationId xmlns:p14="http://schemas.microsoft.com/office/powerpoint/2010/main" val="34548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BAD0-60DC-5574-718E-1B39E8E9E245}"/>
              </a:ext>
            </a:extLst>
          </p:cNvPr>
          <p:cNvSpPr>
            <a:spLocks noGrp="1"/>
          </p:cNvSpPr>
          <p:nvPr>
            <p:ph type="title"/>
          </p:nvPr>
        </p:nvSpPr>
        <p:spPr/>
        <p:txBody>
          <a:bodyPr/>
          <a:lstStyle/>
          <a:p>
            <a:pPr algn="l"/>
            <a:r>
              <a:rPr lang="en-US" dirty="0"/>
              <a:t>Listen for what to remove from your life.</a:t>
            </a:r>
          </a:p>
        </p:txBody>
      </p:sp>
      <p:sp>
        <p:nvSpPr>
          <p:cNvPr id="3" name="Content Placeholder 2">
            <a:extLst>
              <a:ext uri="{FF2B5EF4-FFF2-40B4-BE49-F238E27FC236}">
                <a16:creationId xmlns:a16="http://schemas.microsoft.com/office/drawing/2014/main" id="{4172925A-9A34-7F5C-312F-B4A0566CCB9B}"/>
              </a:ext>
            </a:extLst>
          </p:cNvPr>
          <p:cNvSpPr>
            <a:spLocks noGrp="1"/>
          </p:cNvSpPr>
          <p:nvPr>
            <p:ph idx="1"/>
          </p:nvPr>
        </p:nvSpPr>
        <p:spPr>
          <a:xfrm>
            <a:off x="1507120" y="1871923"/>
            <a:ext cx="9177759" cy="4351338"/>
          </a:xfrm>
        </p:spPr>
        <p:txBody>
          <a:bodyPr/>
          <a:lstStyle/>
          <a:p>
            <a:pPr marL="0" indent="0" algn="ctr">
              <a:buNone/>
            </a:pPr>
            <a:r>
              <a:rPr lang="en-US" dirty="0"/>
              <a:t>these ways, in the life you once lived. 8  But now you must rid yourselves of all such things as these: anger, rage, malice, slander, and filthy language from your lips. 9  Do not lie to each other, since you have taken off your old self with its practices.</a:t>
            </a:r>
          </a:p>
        </p:txBody>
      </p:sp>
      <p:pic>
        <p:nvPicPr>
          <p:cNvPr id="4" name="Picture 3">
            <a:extLst>
              <a:ext uri="{FF2B5EF4-FFF2-40B4-BE49-F238E27FC236}">
                <a16:creationId xmlns:a16="http://schemas.microsoft.com/office/drawing/2014/main" id="{9C5E9C19-AF54-DB2E-0B4D-032B9718EEC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777109" y="5336913"/>
            <a:ext cx="2285714"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300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722C-6D70-85B1-34AA-F962524C80E5}"/>
              </a:ext>
            </a:extLst>
          </p:cNvPr>
          <p:cNvSpPr>
            <a:spLocks noGrp="1"/>
          </p:cNvSpPr>
          <p:nvPr>
            <p:ph type="title"/>
          </p:nvPr>
        </p:nvSpPr>
        <p:spPr/>
        <p:txBody>
          <a:bodyPr/>
          <a:lstStyle/>
          <a:p>
            <a:r>
              <a:rPr lang="en-US" dirty="0"/>
              <a:t>Earthly Nature Put to Death </a:t>
            </a:r>
          </a:p>
        </p:txBody>
      </p:sp>
      <p:sp>
        <p:nvSpPr>
          <p:cNvPr id="3" name="Content Placeholder 2">
            <a:extLst>
              <a:ext uri="{FF2B5EF4-FFF2-40B4-BE49-F238E27FC236}">
                <a16:creationId xmlns:a16="http://schemas.microsoft.com/office/drawing/2014/main" id="{7482E224-FC59-86A4-183D-90CB73ED675E}"/>
              </a:ext>
            </a:extLst>
          </p:cNvPr>
          <p:cNvSpPr>
            <a:spLocks noGrp="1"/>
          </p:cNvSpPr>
          <p:nvPr>
            <p:ph idx="1"/>
          </p:nvPr>
        </p:nvSpPr>
        <p:spPr/>
        <p:txBody>
          <a:bodyPr/>
          <a:lstStyle/>
          <a:p>
            <a:r>
              <a:rPr lang="en-US" dirty="0"/>
              <a:t>List the things which the believer is to put off, put to death, rid yourself of?</a:t>
            </a:r>
          </a:p>
        </p:txBody>
      </p:sp>
      <p:graphicFrame>
        <p:nvGraphicFramePr>
          <p:cNvPr id="5" name="Table 5">
            <a:extLst>
              <a:ext uri="{FF2B5EF4-FFF2-40B4-BE49-F238E27FC236}">
                <a16:creationId xmlns:a16="http://schemas.microsoft.com/office/drawing/2014/main" id="{5F3782CB-1C0B-C11E-F524-A5E113479E4E}"/>
              </a:ext>
            </a:extLst>
          </p:cNvPr>
          <p:cNvGraphicFramePr>
            <a:graphicFrameLocks noGrp="1"/>
          </p:cNvGraphicFramePr>
          <p:nvPr>
            <p:extLst>
              <p:ext uri="{D42A27DB-BD31-4B8C-83A1-F6EECF244321}">
                <p14:modId xmlns:p14="http://schemas.microsoft.com/office/powerpoint/2010/main" val="3568641078"/>
              </p:ext>
            </p:extLst>
          </p:nvPr>
        </p:nvGraphicFramePr>
        <p:xfrm>
          <a:off x="1458410" y="3259614"/>
          <a:ext cx="9433368" cy="1889760"/>
        </p:xfrm>
        <a:graphic>
          <a:graphicData uri="http://schemas.openxmlformats.org/drawingml/2006/table">
            <a:tbl>
              <a:tblPr firstRow="1" bandRow="1">
                <a:tableStyleId>{5C22544A-7EE6-4342-B048-85BDC9FD1C3A}</a:tableStyleId>
              </a:tblPr>
              <a:tblGrid>
                <a:gridCol w="4716684">
                  <a:extLst>
                    <a:ext uri="{9D8B030D-6E8A-4147-A177-3AD203B41FA5}">
                      <a16:colId xmlns:a16="http://schemas.microsoft.com/office/drawing/2014/main" val="4266757023"/>
                    </a:ext>
                  </a:extLst>
                </a:gridCol>
                <a:gridCol w="4716684">
                  <a:extLst>
                    <a:ext uri="{9D8B030D-6E8A-4147-A177-3AD203B41FA5}">
                      <a16:colId xmlns:a16="http://schemas.microsoft.com/office/drawing/2014/main" val="3377879341"/>
                    </a:ext>
                  </a:extLst>
                </a:gridCol>
              </a:tblGrid>
              <a:tr h="370840">
                <a:tc>
                  <a:txBody>
                    <a:bodyPr/>
                    <a:lstStyle/>
                    <a:p>
                      <a:pPr algn="ctr"/>
                      <a:r>
                        <a:rPr lang="en-US" sz="2800" dirty="0"/>
                        <a:t>Put to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Rid Yourselves 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95826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141319"/>
                  </a:ext>
                </a:extLst>
              </a:tr>
            </a:tbl>
          </a:graphicData>
        </a:graphic>
      </p:graphicFrame>
    </p:spTree>
    <p:extLst>
      <p:ext uri="{BB962C8B-B14F-4D97-AF65-F5344CB8AC3E}">
        <p14:creationId xmlns:p14="http://schemas.microsoft.com/office/powerpoint/2010/main" val="79449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DCC1-BDD2-4FF6-C3AF-D0B54254FF3D}"/>
              </a:ext>
            </a:extLst>
          </p:cNvPr>
          <p:cNvSpPr>
            <a:spLocks noGrp="1"/>
          </p:cNvSpPr>
          <p:nvPr>
            <p:ph type="title"/>
          </p:nvPr>
        </p:nvSpPr>
        <p:spPr/>
        <p:txBody>
          <a:bodyPr/>
          <a:lstStyle/>
          <a:p>
            <a:r>
              <a:rPr lang="en-US" dirty="0"/>
              <a:t>Earthly Nature Put to Death </a:t>
            </a:r>
          </a:p>
        </p:txBody>
      </p:sp>
      <p:sp>
        <p:nvSpPr>
          <p:cNvPr id="3" name="Content Placeholder 2">
            <a:extLst>
              <a:ext uri="{FF2B5EF4-FFF2-40B4-BE49-F238E27FC236}">
                <a16:creationId xmlns:a16="http://schemas.microsoft.com/office/drawing/2014/main" id="{19792485-2F0E-E50C-241B-553174A0F03D}"/>
              </a:ext>
            </a:extLst>
          </p:cNvPr>
          <p:cNvSpPr>
            <a:spLocks noGrp="1"/>
          </p:cNvSpPr>
          <p:nvPr>
            <p:ph idx="1"/>
          </p:nvPr>
        </p:nvSpPr>
        <p:spPr/>
        <p:txBody>
          <a:bodyPr/>
          <a:lstStyle/>
          <a:p>
            <a:r>
              <a:rPr lang="en-US" dirty="0"/>
              <a:t>Why do you think Paul equated greed with idolatry?</a:t>
            </a:r>
          </a:p>
          <a:p>
            <a:r>
              <a:rPr lang="en-US" dirty="0"/>
              <a:t>How/why do we sometimes justify holding on to aspects of our earthly nature?</a:t>
            </a:r>
          </a:p>
          <a:p>
            <a:r>
              <a:rPr lang="en-US" dirty="0"/>
              <a:t>How do you “put to death” things like lust or greed?</a:t>
            </a:r>
          </a:p>
          <a:p>
            <a:endParaRPr lang="en-US" dirty="0"/>
          </a:p>
        </p:txBody>
      </p:sp>
    </p:spTree>
    <p:extLst>
      <p:ext uri="{BB962C8B-B14F-4D97-AF65-F5344CB8AC3E}">
        <p14:creationId xmlns:p14="http://schemas.microsoft.com/office/powerpoint/2010/main" val="165362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BFB0-2482-E08C-5857-ECA54897FEF6}"/>
              </a:ext>
            </a:extLst>
          </p:cNvPr>
          <p:cNvSpPr>
            <a:spLocks noGrp="1"/>
          </p:cNvSpPr>
          <p:nvPr>
            <p:ph type="title"/>
          </p:nvPr>
        </p:nvSpPr>
        <p:spPr/>
        <p:txBody>
          <a:bodyPr/>
          <a:lstStyle/>
          <a:p>
            <a:pPr algn="l"/>
            <a:r>
              <a:rPr lang="en-US" dirty="0"/>
              <a:t>Listen for how to clothe ourselves.</a:t>
            </a:r>
          </a:p>
        </p:txBody>
      </p:sp>
      <p:sp>
        <p:nvSpPr>
          <p:cNvPr id="3" name="Content Placeholder 2">
            <a:extLst>
              <a:ext uri="{FF2B5EF4-FFF2-40B4-BE49-F238E27FC236}">
                <a16:creationId xmlns:a16="http://schemas.microsoft.com/office/drawing/2014/main" id="{FDA88413-D5DB-BCFA-CCA6-B870EA23EEEC}"/>
              </a:ext>
            </a:extLst>
          </p:cNvPr>
          <p:cNvSpPr>
            <a:spLocks noGrp="1"/>
          </p:cNvSpPr>
          <p:nvPr>
            <p:ph idx="1"/>
          </p:nvPr>
        </p:nvSpPr>
        <p:spPr/>
        <p:txBody>
          <a:bodyPr/>
          <a:lstStyle/>
          <a:p>
            <a:pPr marL="0" indent="0" algn="ctr">
              <a:buNone/>
            </a:pPr>
            <a:r>
              <a:rPr lang="en-US" dirty="0"/>
              <a:t>Colossians 3:10-14 (NIV)  and have put on the new self, which is being renewed in knowledge in the image of its Creator. 11  Here there is no Greek or Jew, circumcised or uncircumcised, barbarian, Scythian, slave or free, but Christ is all, and is in all. 12  Therefore, as God's chosen people, </a:t>
            </a:r>
          </a:p>
        </p:txBody>
      </p:sp>
    </p:spTree>
    <p:extLst>
      <p:ext uri="{BB962C8B-B14F-4D97-AF65-F5344CB8AC3E}">
        <p14:creationId xmlns:p14="http://schemas.microsoft.com/office/powerpoint/2010/main" val="243551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BBFB0-2482-E08C-5857-ECA54897FEF6}"/>
              </a:ext>
            </a:extLst>
          </p:cNvPr>
          <p:cNvSpPr>
            <a:spLocks noGrp="1"/>
          </p:cNvSpPr>
          <p:nvPr>
            <p:ph type="title"/>
          </p:nvPr>
        </p:nvSpPr>
        <p:spPr/>
        <p:txBody>
          <a:bodyPr/>
          <a:lstStyle/>
          <a:p>
            <a:pPr algn="l"/>
            <a:r>
              <a:rPr lang="en-US" dirty="0"/>
              <a:t>Listen for how to clothe ourselves.</a:t>
            </a:r>
          </a:p>
        </p:txBody>
      </p:sp>
      <p:sp>
        <p:nvSpPr>
          <p:cNvPr id="3" name="Content Placeholder 2">
            <a:extLst>
              <a:ext uri="{FF2B5EF4-FFF2-40B4-BE49-F238E27FC236}">
                <a16:creationId xmlns:a16="http://schemas.microsoft.com/office/drawing/2014/main" id="{FDA88413-D5DB-BCFA-CCA6-B870EA23EEEC}"/>
              </a:ext>
            </a:extLst>
          </p:cNvPr>
          <p:cNvSpPr>
            <a:spLocks noGrp="1"/>
          </p:cNvSpPr>
          <p:nvPr>
            <p:ph idx="1"/>
          </p:nvPr>
        </p:nvSpPr>
        <p:spPr/>
        <p:txBody>
          <a:bodyPr/>
          <a:lstStyle/>
          <a:p>
            <a:pPr marL="0" indent="0" algn="ctr">
              <a:buNone/>
            </a:pPr>
            <a:r>
              <a:rPr lang="en-US" dirty="0"/>
              <a:t>holy and dearly loved, clothe yourselves with compassion, kindness, humility, gentleness and patience. 13  Bear with each other and forgive whatever grievances you may have against one another. Forgive as the Lord forgave you. 14  And over all these virtues put on love, which binds them all together in perfect unity.</a:t>
            </a:r>
          </a:p>
        </p:txBody>
      </p:sp>
      <p:pic>
        <p:nvPicPr>
          <p:cNvPr id="4" name="Picture 3">
            <a:extLst>
              <a:ext uri="{FF2B5EF4-FFF2-40B4-BE49-F238E27FC236}">
                <a16:creationId xmlns:a16="http://schemas.microsoft.com/office/drawing/2014/main" id="{2BE3DB93-734E-281D-2D94-E326E88F4654}"/>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777109" y="5637855"/>
            <a:ext cx="2285714"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0799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3B51-B7D5-B0CE-6B9A-F0D7D776E0A6}"/>
              </a:ext>
            </a:extLst>
          </p:cNvPr>
          <p:cNvSpPr>
            <a:spLocks noGrp="1"/>
          </p:cNvSpPr>
          <p:nvPr>
            <p:ph type="title"/>
          </p:nvPr>
        </p:nvSpPr>
        <p:spPr/>
        <p:txBody>
          <a:bodyPr/>
          <a:lstStyle/>
          <a:p>
            <a:r>
              <a:rPr lang="en-US" dirty="0"/>
              <a:t>Cultivate Godly Character</a:t>
            </a:r>
          </a:p>
        </p:txBody>
      </p:sp>
      <p:sp>
        <p:nvSpPr>
          <p:cNvPr id="3" name="Content Placeholder 2">
            <a:extLst>
              <a:ext uri="{FF2B5EF4-FFF2-40B4-BE49-F238E27FC236}">
                <a16:creationId xmlns:a16="http://schemas.microsoft.com/office/drawing/2014/main" id="{13A3E28E-64A0-048B-1D1C-FA8ECAF8DF22}"/>
              </a:ext>
            </a:extLst>
          </p:cNvPr>
          <p:cNvSpPr>
            <a:spLocks noGrp="1"/>
          </p:cNvSpPr>
          <p:nvPr>
            <p:ph idx="1"/>
          </p:nvPr>
        </p:nvSpPr>
        <p:spPr/>
        <p:txBody>
          <a:bodyPr/>
          <a:lstStyle/>
          <a:p>
            <a:r>
              <a:rPr lang="en-US" dirty="0"/>
              <a:t>What instructions do we see in verse 10?</a:t>
            </a:r>
          </a:p>
          <a:p>
            <a:r>
              <a:rPr lang="en-US" dirty="0"/>
              <a:t>Paul says to “put on” the new self … why would just “putting off” the old self not be enough?</a:t>
            </a:r>
          </a:p>
          <a:p>
            <a:endParaRPr lang="en-US" dirty="0"/>
          </a:p>
        </p:txBody>
      </p:sp>
      <p:pic>
        <p:nvPicPr>
          <p:cNvPr id="4" name="Picture 3" descr="A white chair with a cross on it&#10;&#10;Description automatically generated with low confidence">
            <a:extLst>
              <a:ext uri="{FF2B5EF4-FFF2-40B4-BE49-F238E27FC236}">
                <a16:creationId xmlns:a16="http://schemas.microsoft.com/office/drawing/2014/main" id="{5B8E933C-2E86-E6FA-DA2C-6DFF0F6D0990}"/>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049467" y="3920695"/>
            <a:ext cx="2093065" cy="2040267"/>
          </a:xfrm>
          <a:prstGeom prst="rect">
            <a:avLst/>
          </a:prstGeom>
        </p:spPr>
      </p:pic>
    </p:spTree>
    <p:extLst>
      <p:ext uri="{BB962C8B-B14F-4D97-AF65-F5344CB8AC3E}">
        <p14:creationId xmlns:p14="http://schemas.microsoft.com/office/powerpoint/2010/main" val="247934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C38A-736B-4371-CA85-065137192177}"/>
              </a:ext>
            </a:extLst>
          </p:cNvPr>
          <p:cNvSpPr>
            <a:spLocks noGrp="1"/>
          </p:cNvSpPr>
          <p:nvPr>
            <p:ph type="title"/>
          </p:nvPr>
        </p:nvSpPr>
        <p:spPr/>
        <p:txBody>
          <a:bodyPr/>
          <a:lstStyle/>
          <a:p>
            <a:r>
              <a:rPr lang="en-US" dirty="0"/>
              <a:t>Cultivate Godly Character</a:t>
            </a:r>
          </a:p>
        </p:txBody>
      </p:sp>
      <p:sp>
        <p:nvSpPr>
          <p:cNvPr id="3" name="Content Placeholder 2">
            <a:extLst>
              <a:ext uri="{FF2B5EF4-FFF2-40B4-BE49-F238E27FC236}">
                <a16:creationId xmlns:a16="http://schemas.microsoft.com/office/drawing/2014/main" id="{30182091-F2D6-ECA0-D4BF-6EF1EE501D3B}"/>
              </a:ext>
            </a:extLst>
          </p:cNvPr>
          <p:cNvSpPr>
            <a:spLocks noGrp="1"/>
          </p:cNvSpPr>
          <p:nvPr>
            <p:ph idx="1"/>
          </p:nvPr>
        </p:nvSpPr>
        <p:spPr/>
        <p:txBody>
          <a:bodyPr/>
          <a:lstStyle/>
          <a:p>
            <a:r>
              <a:rPr lang="en-US" dirty="0"/>
              <a:t>With what qualities of life should we clothe ourselves, according to this passage?</a:t>
            </a:r>
            <a:br>
              <a:rPr lang="en-US" dirty="0"/>
            </a:br>
            <a:br>
              <a:rPr lang="en-US" dirty="0"/>
            </a:br>
            <a:br>
              <a:rPr lang="en-US" dirty="0"/>
            </a:br>
            <a:br>
              <a:rPr lang="en-US" dirty="0"/>
            </a:br>
            <a:endParaRPr lang="en-US" dirty="0"/>
          </a:p>
          <a:p>
            <a:pPr lvl="1"/>
            <a:r>
              <a:rPr lang="en-US" dirty="0">
                <a:solidFill>
                  <a:srgbClr val="C00000"/>
                </a:solidFill>
              </a:rPr>
              <a:t>Note the similarity of this list with the Fruit of the Spirit found in Gal. 5:22</a:t>
            </a:r>
          </a:p>
        </p:txBody>
      </p:sp>
      <p:graphicFrame>
        <p:nvGraphicFramePr>
          <p:cNvPr id="4" name="Table 4">
            <a:extLst>
              <a:ext uri="{FF2B5EF4-FFF2-40B4-BE49-F238E27FC236}">
                <a16:creationId xmlns:a16="http://schemas.microsoft.com/office/drawing/2014/main" id="{75B9543A-0EAC-491D-EFAB-635F2D39EAC5}"/>
              </a:ext>
            </a:extLst>
          </p:cNvPr>
          <p:cNvGraphicFramePr>
            <a:graphicFrameLocks noGrp="1"/>
          </p:cNvGraphicFramePr>
          <p:nvPr>
            <p:extLst>
              <p:ext uri="{D42A27DB-BD31-4B8C-83A1-F6EECF244321}">
                <p14:modId xmlns:p14="http://schemas.microsoft.com/office/powerpoint/2010/main" val="1903960530"/>
              </p:ext>
            </p:extLst>
          </p:nvPr>
        </p:nvGraphicFramePr>
        <p:xfrm>
          <a:off x="2032000" y="3057752"/>
          <a:ext cx="8128000" cy="14630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727135891"/>
                    </a:ext>
                  </a:extLst>
                </a:gridCol>
              </a:tblGrid>
              <a:tr h="370840">
                <a:tc>
                  <a:txBody>
                    <a:bodyPr/>
                    <a:lstStyle/>
                    <a:p>
                      <a:pPr algn="ctr"/>
                      <a:r>
                        <a:rPr lang="en-US" sz="2800" dirty="0"/>
                        <a:t>Clothe Yourselves with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9439337"/>
                  </a:ext>
                </a:extLst>
              </a:tr>
              <a:tr h="370840">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4381301"/>
                  </a:ext>
                </a:extLst>
              </a:tr>
            </a:tbl>
          </a:graphicData>
        </a:graphic>
      </p:graphicFrame>
    </p:spTree>
    <p:extLst>
      <p:ext uri="{BB962C8B-B14F-4D97-AF65-F5344CB8AC3E}">
        <p14:creationId xmlns:p14="http://schemas.microsoft.com/office/powerpoint/2010/main" val="420578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EBD7-2748-D50C-244E-9E20081B9D0F}"/>
              </a:ext>
            </a:extLst>
          </p:cNvPr>
          <p:cNvSpPr>
            <a:spLocks noGrp="1"/>
          </p:cNvSpPr>
          <p:nvPr>
            <p:ph type="title"/>
          </p:nvPr>
        </p:nvSpPr>
        <p:spPr/>
        <p:txBody>
          <a:bodyPr/>
          <a:lstStyle/>
          <a:p>
            <a:r>
              <a:rPr lang="en-US" dirty="0"/>
              <a:t>Cultivate Godly Character</a:t>
            </a:r>
          </a:p>
        </p:txBody>
      </p:sp>
      <p:sp>
        <p:nvSpPr>
          <p:cNvPr id="3" name="Content Placeholder 2">
            <a:extLst>
              <a:ext uri="{FF2B5EF4-FFF2-40B4-BE49-F238E27FC236}">
                <a16:creationId xmlns:a16="http://schemas.microsoft.com/office/drawing/2014/main" id="{42103F42-39A4-286D-BAD4-E55C349FAD71}"/>
              </a:ext>
            </a:extLst>
          </p:cNvPr>
          <p:cNvSpPr>
            <a:spLocks noGrp="1"/>
          </p:cNvSpPr>
          <p:nvPr>
            <p:ph idx="1"/>
          </p:nvPr>
        </p:nvSpPr>
        <p:spPr/>
        <p:txBody>
          <a:bodyPr/>
          <a:lstStyle/>
          <a:p>
            <a:r>
              <a:rPr lang="en-US" dirty="0"/>
              <a:t>If these are, indeed, Fruit of the Spirit,  how do we “put them on” when they are qualities that are produced by God’s Holy Spirit?   What is the Holy Spirit’s role?  What is my role?</a:t>
            </a:r>
          </a:p>
        </p:txBody>
      </p:sp>
      <p:graphicFrame>
        <p:nvGraphicFramePr>
          <p:cNvPr id="4" name="Table 5">
            <a:extLst>
              <a:ext uri="{FF2B5EF4-FFF2-40B4-BE49-F238E27FC236}">
                <a16:creationId xmlns:a16="http://schemas.microsoft.com/office/drawing/2014/main" id="{6C29DE08-8E27-E35B-6FE9-A0B65BF270F7}"/>
              </a:ext>
            </a:extLst>
          </p:cNvPr>
          <p:cNvGraphicFramePr>
            <a:graphicFrameLocks noGrp="1"/>
          </p:cNvGraphicFramePr>
          <p:nvPr>
            <p:extLst>
              <p:ext uri="{D42A27DB-BD31-4B8C-83A1-F6EECF244321}">
                <p14:modId xmlns:p14="http://schemas.microsoft.com/office/powerpoint/2010/main" val="420951022"/>
              </p:ext>
            </p:extLst>
          </p:nvPr>
        </p:nvGraphicFramePr>
        <p:xfrm>
          <a:off x="1379316" y="4174014"/>
          <a:ext cx="9433368" cy="1889760"/>
        </p:xfrm>
        <a:graphic>
          <a:graphicData uri="http://schemas.openxmlformats.org/drawingml/2006/table">
            <a:tbl>
              <a:tblPr firstRow="1" bandRow="1">
                <a:tableStyleId>{5C22544A-7EE6-4342-B048-85BDC9FD1C3A}</a:tableStyleId>
              </a:tblPr>
              <a:tblGrid>
                <a:gridCol w="4716684">
                  <a:extLst>
                    <a:ext uri="{9D8B030D-6E8A-4147-A177-3AD203B41FA5}">
                      <a16:colId xmlns:a16="http://schemas.microsoft.com/office/drawing/2014/main" val="4266757023"/>
                    </a:ext>
                  </a:extLst>
                </a:gridCol>
                <a:gridCol w="4716684">
                  <a:extLst>
                    <a:ext uri="{9D8B030D-6E8A-4147-A177-3AD203B41FA5}">
                      <a16:colId xmlns:a16="http://schemas.microsoft.com/office/drawing/2014/main" val="3377879341"/>
                    </a:ext>
                  </a:extLst>
                </a:gridCol>
              </a:tblGrid>
              <a:tr h="370840">
                <a:tc>
                  <a:txBody>
                    <a:bodyPr/>
                    <a:lstStyle/>
                    <a:p>
                      <a:pPr algn="ctr"/>
                      <a:r>
                        <a:rPr lang="en-US" sz="2800" dirty="0"/>
                        <a:t>The Spirit’s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The Believer’s 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958267"/>
                  </a:ext>
                </a:extLst>
              </a:tr>
              <a:tr h="370840">
                <a:tc>
                  <a:txBody>
                    <a:bodyPr/>
                    <a:lstStyle/>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8141319"/>
                  </a:ext>
                </a:extLst>
              </a:tr>
            </a:tbl>
          </a:graphicData>
        </a:graphic>
      </p:graphicFrame>
    </p:spTree>
    <p:extLst>
      <p:ext uri="{BB962C8B-B14F-4D97-AF65-F5344CB8AC3E}">
        <p14:creationId xmlns:p14="http://schemas.microsoft.com/office/powerpoint/2010/main" val="519800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E681-80B7-43A1-783A-C771774C38C7}"/>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824EE39E-6B42-597D-0323-6140B4977DBF}"/>
              </a:ext>
            </a:extLst>
          </p:cNvPr>
          <p:cNvSpPr>
            <a:spLocks noGrp="1"/>
          </p:cNvSpPr>
          <p:nvPr>
            <p:ph idx="1"/>
          </p:nvPr>
        </p:nvSpPr>
        <p:spPr>
          <a:xfrm>
            <a:off x="838200" y="1690688"/>
            <a:ext cx="10515600" cy="4486275"/>
          </a:xfrm>
        </p:spPr>
        <p:txBody>
          <a:bodyPr/>
          <a:lstStyle/>
          <a:p>
            <a:r>
              <a:rPr lang="en-US" dirty="0"/>
              <a:t>Put away. </a:t>
            </a:r>
          </a:p>
          <a:p>
            <a:pPr lvl="1"/>
            <a:r>
              <a:rPr lang="en-US" dirty="0"/>
              <a:t>Review the list of sins in this passage that you are called to remove. </a:t>
            </a:r>
          </a:p>
          <a:p>
            <a:pPr lvl="1"/>
            <a:r>
              <a:rPr lang="en-US" dirty="0"/>
              <a:t>Identify any you still need to eliminate, confess those sins to God, and choose to follow Him in obedience.</a:t>
            </a:r>
          </a:p>
          <a:p>
            <a:endParaRPr lang="en-US" dirty="0"/>
          </a:p>
        </p:txBody>
      </p:sp>
      <p:pic>
        <p:nvPicPr>
          <p:cNvPr id="4098" name="Picture 2" descr="Checklist clipart">
            <a:extLst>
              <a:ext uri="{FF2B5EF4-FFF2-40B4-BE49-F238E27FC236}">
                <a16:creationId xmlns:a16="http://schemas.microsoft.com/office/drawing/2014/main" id="{0603A8AE-AADE-9938-951F-4190DBACF7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56355">
            <a:off x="5198504" y="4352081"/>
            <a:ext cx="2095932" cy="2077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29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EFD75-D586-FE43-4E80-985D5506FE45}"/>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A5C70F01-5026-FC2C-3065-F903E5320581}"/>
              </a:ext>
            </a:extLst>
          </p:cNvPr>
          <p:cNvGrpSpPr/>
          <p:nvPr/>
        </p:nvGrpSpPr>
        <p:grpSpPr>
          <a:xfrm>
            <a:off x="2849598" y="1484414"/>
            <a:ext cx="6492803" cy="4249201"/>
            <a:chOff x="2849598" y="1603168"/>
            <a:chExt cx="6492803" cy="4249201"/>
          </a:xfrm>
        </p:grpSpPr>
        <p:pic>
          <p:nvPicPr>
            <p:cNvPr id="6" name="Picture 5">
              <a:extLst>
                <a:ext uri="{FF2B5EF4-FFF2-40B4-BE49-F238E27FC236}">
                  <a16:creationId xmlns:a16="http://schemas.microsoft.com/office/drawing/2014/main" id="{BC376587-0810-D5CA-CC0A-950D64BB826C}"/>
                </a:ext>
              </a:extLst>
            </p:cNvPr>
            <p:cNvPicPr>
              <a:picLocks noChangeAspect="1"/>
            </p:cNvPicPr>
            <p:nvPr/>
          </p:nvPicPr>
          <p:blipFill>
            <a:blip r:embed="rId2"/>
            <a:stretch>
              <a:fillRect/>
            </a:stretch>
          </p:blipFill>
          <p:spPr>
            <a:xfrm>
              <a:off x="3238857" y="1914714"/>
              <a:ext cx="5714286" cy="3028571"/>
            </a:xfrm>
            <a:prstGeom prst="rect">
              <a:avLst/>
            </a:prstGeom>
          </p:spPr>
        </p:pic>
        <p:pic>
          <p:nvPicPr>
            <p:cNvPr id="8" name="Picture 7" descr="Shape&#10;&#10;Description automatically generated with medium confidence">
              <a:hlinkClick r:id="rId3"/>
              <a:extLst>
                <a:ext uri="{FF2B5EF4-FFF2-40B4-BE49-F238E27FC236}">
                  <a16:creationId xmlns:a16="http://schemas.microsoft.com/office/drawing/2014/main" id="{360E33CF-12A0-7D64-8038-BF1CE429FE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p:spPr>
        </p:pic>
      </p:grpSp>
      <p:sp>
        <p:nvSpPr>
          <p:cNvPr id="10" name="TextBox 9">
            <a:extLst>
              <a:ext uri="{FF2B5EF4-FFF2-40B4-BE49-F238E27FC236}">
                <a16:creationId xmlns:a16="http://schemas.microsoft.com/office/drawing/2014/main" id="{93A939EC-7644-24B6-5ECA-FE97FE3F3E6C}"/>
              </a:ext>
            </a:extLst>
          </p:cNvPr>
          <p:cNvSpPr txBox="1"/>
          <p:nvPr/>
        </p:nvSpPr>
        <p:spPr>
          <a:xfrm>
            <a:off x="4391890" y="5838887"/>
            <a:ext cx="340821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790996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99DF-40E4-FA19-73D2-D2279AD771C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9320D454-5B9D-1AAE-97B2-D0A4C4C9BA8C}"/>
              </a:ext>
            </a:extLst>
          </p:cNvPr>
          <p:cNvSpPr>
            <a:spLocks noGrp="1"/>
          </p:cNvSpPr>
          <p:nvPr>
            <p:ph idx="1"/>
          </p:nvPr>
        </p:nvSpPr>
        <p:spPr/>
        <p:txBody>
          <a:bodyPr/>
          <a:lstStyle/>
          <a:p>
            <a:r>
              <a:rPr lang="en-US" dirty="0"/>
              <a:t>Put on. </a:t>
            </a:r>
          </a:p>
          <a:p>
            <a:pPr lvl="1"/>
            <a:r>
              <a:rPr lang="en-US" dirty="0"/>
              <a:t>Review the list of traits in this passage that you are called to put on. </a:t>
            </a:r>
          </a:p>
          <a:p>
            <a:pPr lvl="1"/>
            <a:r>
              <a:rPr lang="en-US" dirty="0"/>
              <a:t>Identify specific ways you can exhibit </a:t>
            </a:r>
            <a:br>
              <a:rPr lang="en-US" dirty="0"/>
            </a:br>
            <a:r>
              <a:rPr lang="en-US" dirty="0"/>
              <a:t>these qualities to specific individuals. </a:t>
            </a:r>
          </a:p>
          <a:p>
            <a:pPr lvl="1"/>
            <a:r>
              <a:rPr lang="en-US" dirty="0"/>
              <a:t>Ask God to empower you to live these </a:t>
            </a:r>
            <a:br>
              <a:rPr lang="en-US" dirty="0"/>
            </a:br>
            <a:r>
              <a:rPr lang="en-US" dirty="0"/>
              <a:t>traits out for His glory.</a:t>
            </a:r>
          </a:p>
          <a:p>
            <a:endParaRPr lang="en-US" dirty="0"/>
          </a:p>
        </p:txBody>
      </p:sp>
      <p:pic>
        <p:nvPicPr>
          <p:cNvPr id="4" name="Picture 4" descr="Man elegant suit">
            <a:extLst>
              <a:ext uri="{FF2B5EF4-FFF2-40B4-BE49-F238E27FC236}">
                <a16:creationId xmlns:a16="http://schemas.microsoft.com/office/drawing/2014/main" id="{A91CB558-0281-5CC3-A4C3-105DEB0299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972" y="3187927"/>
            <a:ext cx="2123127" cy="25477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808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99DF-40E4-FA19-73D2-D2279AD771C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9320D454-5B9D-1AAE-97B2-D0A4C4C9BA8C}"/>
              </a:ext>
            </a:extLst>
          </p:cNvPr>
          <p:cNvSpPr>
            <a:spLocks noGrp="1"/>
          </p:cNvSpPr>
          <p:nvPr>
            <p:ph idx="1"/>
          </p:nvPr>
        </p:nvSpPr>
        <p:spPr/>
        <p:txBody>
          <a:bodyPr/>
          <a:lstStyle/>
          <a:p>
            <a:r>
              <a:rPr lang="en-US" dirty="0"/>
              <a:t>Reflect and share. </a:t>
            </a:r>
          </a:p>
          <a:p>
            <a:pPr lvl="1"/>
            <a:r>
              <a:rPr lang="en-US" dirty="0"/>
              <a:t>Meditate on the fact that you are </a:t>
            </a:r>
            <a:r>
              <a:rPr lang="en-US" b="1" dirty="0"/>
              <a:t>chosen</a:t>
            </a:r>
            <a:r>
              <a:rPr lang="en-US" dirty="0"/>
              <a:t>, </a:t>
            </a:r>
            <a:r>
              <a:rPr lang="en-US" b="1" dirty="0"/>
              <a:t>holy</a:t>
            </a:r>
            <a:r>
              <a:rPr lang="en-US" dirty="0"/>
              <a:t>, and </a:t>
            </a:r>
            <a:r>
              <a:rPr lang="en-US" b="1" dirty="0"/>
              <a:t>dearly loved</a:t>
            </a:r>
            <a:r>
              <a:rPr lang="en-US" dirty="0"/>
              <a:t>. </a:t>
            </a:r>
          </a:p>
          <a:p>
            <a:pPr lvl="1"/>
            <a:r>
              <a:rPr lang="en-US" dirty="0"/>
              <a:t>Write a paragraph describing how </a:t>
            </a:r>
            <a:br>
              <a:rPr lang="en-US" dirty="0"/>
            </a:br>
            <a:r>
              <a:rPr lang="en-US" dirty="0"/>
              <a:t>these three truths ought to influence </a:t>
            </a:r>
            <a:br>
              <a:rPr lang="en-US" dirty="0"/>
            </a:br>
            <a:r>
              <a:rPr lang="en-US" dirty="0"/>
              <a:t>how you live. </a:t>
            </a:r>
          </a:p>
          <a:p>
            <a:pPr lvl="1"/>
            <a:r>
              <a:rPr lang="en-US" dirty="0"/>
              <a:t>Share it with someone this week</a:t>
            </a:r>
          </a:p>
          <a:p>
            <a:endParaRPr lang="en-US" dirty="0"/>
          </a:p>
        </p:txBody>
      </p:sp>
      <p:pic>
        <p:nvPicPr>
          <p:cNvPr id="5122" name="Picture 2" descr="Writing clipart">
            <a:extLst>
              <a:ext uri="{FF2B5EF4-FFF2-40B4-BE49-F238E27FC236}">
                <a16:creationId xmlns:a16="http://schemas.microsoft.com/office/drawing/2014/main" id="{6D104335-3602-09F3-5E95-D2F22A3705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43732" y="3229686"/>
            <a:ext cx="2610091" cy="154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61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16A2A8-7799-2076-7F3A-3ED6A4EBFEE6}"/>
              </a:ext>
            </a:extLst>
          </p:cNvPr>
          <p:cNvSpPr>
            <a:spLocks noGrp="1"/>
          </p:cNvSpPr>
          <p:nvPr>
            <p:ph type="title"/>
          </p:nvPr>
        </p:nvSpPr>
        <p:spPr/>
        <p:txBody>
          <a:bodyPr/>
          <a:lstStyle/>
          <a:p>
            <a:r>
              <a:rPr lang="en-US" dirty="0"/>
              <a:t>Family Activities</a:t>
            </a:r>
          </a:p>
        </p:txBody>
      </p:sp>
      <p:pic>
        <p:nvPicPr>
          <p:cNvPr id="6" name="Picture 5" descr="A picture containing chart&#10;&#10;Description automatically generated">
            <a:extLst>
              <a:ext uri="{FF2B5EF4-FFF2-40B4-BE49-F238E27FC236}">
                <a16:creationId xmlns:a16="http://schemas.microsoft.com/office/drawing/2014/main" id="{57CE3548-ED72-9F42-AAE4-A17E81A9032B}"/>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165808" y="2219113"/>
            <a:ext cx="3575685" cy="339153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
        <p:nvSpPr>
          <p:cNvPr id="7" name="Speech Bubble: Rectangle with Corners Rounded 6">
            <a:extLst>
              <a:ext uri="{FF2B5EF4-FFF2-40B4-BE49-F238E27FC236}">
                <a16:creationId xmlns:a16="http://schemas.microsoft.com/office/drawing/2014/main" id="{EEC4624F-42AF-C415-4599-B4C040419A02}"/>
              </a:ext>
            </a:extLst>
          </p:cNvPr>
          <p:cNvSpPr/>
          <p:nvPr/>
        </p:nvSpPr>
        <p:spPr>
          <a:xfrm>
            <a:off x="1440509" y="1413508"/>
            <a:ext cx="4989767" cy="2256279"/>
          </a:xfrm>
          <a:prstGeom prst="wedgeRoundRectCallout">
            <a:avLst>
              <a:gd name="adj1" fmla="val -6915"/>
              <a:gd name="adj2" fmla="val 679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Have I got a </a:t>
            </a:r>
            <a:r>
              <a:rPr lang="en-US" b="1" dirty="0">
                <a:solidFill>
                  <a:srgbClr val="C00000"/>
                </a:solidFill>
                <a:latin typeface="Comic Sans MS" panose="030F0702030302020204" pitchFamily="66" charset="0"/>
              </a:rPr>
              <a:t>CROSS</a:t>
            </a:r>
            <a:r>
              <a:rPr lang="en-US" dirty="0">
                <a:latin typeface="Comic Sans MS" panose="030F0702030302020204" pitchFamily="66" charset="0"/>
              </a:rPr>
              <a:t> word for you!  </a:t>
            </a:r>
            <a:br>
              <a:rPr lang="en-US" dirty="0">
                <a:latin typeface="Comic Sans MS" panose="030F0702030302020204" pitchFamily="66" charset="0"/>
              </a:rPr>
            </a:br>
            <a:r>
              <a:rPr lang="en-US" dirty="0">
                <a:latin typeface="Comic Sans MS" panose="030F0702030302020204" pitchFamily="66" charset="0"/>
              </a:rPr>
              <a:t>Oh .. Oops.  </a:t>
            </a:r>
            <a:br>
              <a:rPr lang="en-US" dirty="0">
                <a:latin typeface="Comic Sans MS" panose="030F0702030302020204" pitchFamily="66" charset="0"/>
              </a:rPr>
            </a:br>
            <a:r>
              <a:rPr lang="en-US" dirty="0">
                <a:latin typeface="Comic Sans MS" panose="030F0702030302020204" pitchFamily="66" charset="0"/>
              </a:rPr>
              <a:t>It’s a </a:t>
            </a:r>
            <a:r>
              <a:rPr lang="en-US" dirty="0">
                <a:solidFill>
                  <a:srgbClr val="0070C0"/>
                </a:solidFill>
                <a:latin typeface="Comic Sans MS" panose="030F0702030302020204" pitchFamily="66" charset="0"/>
              </a:rPr>
              <a:t>CROSSWORD</a:t>
            </a:r>
            <a:r>
              <a:rPr lang="en-US" dirty="0">
                <a:latin typeface="Comic Sans MS" panose="030F0702030302020204" pitchFamily="66" charset="0"/>
              </a:rPr>
              <a:t>.  Sorry.  </a:t>
            </a:r>
            <a:br>
              <a:rPr lang="en-US" dirty="0">
                <a:latin typeface="Comic Sans MS" panose="030F0702030302020204" pitchFamily="66" charset="0"/>
              </a:rPr>
            </a:br>
            <a:r>
              <a:rPr lang="en-US" dirty="0">
                <a:latin typeface="Comic Sans MS" panose="030F0702030302020204" pitchFamily="66" charset="0"/>
              </a:rPr>
              <a:t>Well, anyway, help is available at </a:t>
            </a:r>
            <a:r>
              <a:rPr lang="en-US" dirty="0">
                <a:latin typeface="Comic Sans MS" panose="030F0702030302020204" pitchFamily="66" charset="0"/>
                <a:hlinkClick r:id="rId3"/>
              </a:rPr>
              <a:t>https://tinyurl.com/mrx2u2ya</a:t>
            </a:r>
            <a:r>
              <a:rPr lang="en-US" dirty="0">
                <a:latin typeface="Comic Sans MS" panose="030F0702030302020204" pitchFamily="66" charset="0"/>
              </a:rPr>
              <a:t> along with some other Fun Family Activities.</a:t>
            </a:r>
          </a:p>
        </p:txBody>
      </p:sp>
      <p:pic>
        <p:nvPicPr>
          <p:cNvPr id="7176" name="Picture 8" descr="Angry grandpa clipart">
            <a:extLst>
              <a:ext uri="{FF2B5EF4-FFF2-40B4-BE49-F238E27FC236}">
                <a16:creationId xmlns:a16="http://schemas.microsoft.com/office/drawing/2014/main" id="{789B99DA-C070-89C1-2077-784DE7B1F9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5003" y="3914878"/>
            <a:ext cx="1241867" cy="2483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8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Does It Lead You to Be More Like Jesus?</a:t>
            </a:r>
          </a:p>
        </p:txBody>
      </p:sp>
      <p:sp>
        <p:nvSpPr>
          <p:cNvPr id="3" name="Subtitle 2"/>
          <p:cNvSpPr>
            <a:spLocks noGrp="1"/>
          </p:cNvSpPr>
          <p:nvPr>
            <p:ph type="subTitle" idx="1"/>
          </p:nvPr>
        </p:nvSpPr>
        <p:spPr>
          <a:xfrm>
            <a:off x="1524000" y="3811978"/>
            <a:ext cx="9144000" cy="1445821"/>
          </a:xfrm>
        </p:spPr>
        <p:txBody>
          <a:bodyPr/>
          <a:lstStyle/>
          <a:p>
            <a:r>
              <a:rPr lang="en-US" dirty="0"/>
              <a:t>February 26</a:t>
            </a:r>
          </a:p>
        </p:txBody>
      </p:sp>
    </p:spTree>
    <p:extLst>
      <p:ext uri="{BB962C8B-B14F-4D97-AF65-F5344CB8AC3E}">
        <p14:creationId xmlns:p14="http://schemas.microsoft.com/office/powerpoint/2010/main" val="2110812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7D323-151F-F5E8-9A5B-8B1B117F43DE}"/>
              </a:ext>
            </a:extLst>
          </p:cNvPr>
          <p:cNvSpPr>
            <a:spLocks noGrp="1"/>
          </p:cNvSpPr>
          <p:nvPr>
            <p:ph type="title"/>
          </p:nvPr>
        </p:nvSpPr>
        <p:spPr/>
        <p:txBody>
          <a:bodyPr/>
          <a:lstStyle/>
          <a:p>
            <a:r>
              <a:rPr lang="en-US" dirty="0"/>
              <a:t>Think About It …</a:t>
            </a:r>
          </a:p>
        </p:txBody>
      </p:sp>
      <p:sp>
        <p:nvSpPr>
          <p:cNvPr id="4" name="Content Placeholder 3">
            <a:extLst>
              <a:ext uri="{FF2B5EF4-FFF2-40B4-BE49-F238E27FC236}">
                <a16:creationId xmlns:a16="http://schemas.microsoft.com/office/drawing/2014/main" id="{3F2F6353-9E75-FC9B-DB8E-DEFD98F37F43}"/>
              </a:ext>
            </a:extLst>
          </p:cNvPr>
          <p:cNvSpPr>
            <a:spLocks noGrp="1"/>
          </p:cNvSpPr>
          <p:nvPr>
            <p:ph idx="1"/>
          </p:nvPr>
        </p:nvSpPr>
        <p:spPr/>
        <p:txBody>
          <a:bodyPr/>
          <a:lstStyle/>
          <a:p>
            <a:r>
              <a:rPr lang="en-US" dirty="0"/>
              <a:t>When have you seen someone undergo a complete transformation?</a:t>
            </a:r>
          </a:p>
          <a:p>
            <a:endParaRPr lang="en-US" dirty="0"/>
          </a:p>
          <a:p>
            <a:r>
              <a:rPr lang="en-US" dirty="0">
                <a:solidFill>
                  <a:srgbClr val="C00000"/>
                </a:solidFill>
              </a:rPr>
              <a:t>God wants to transform our lives.</a:t>
            </a:r>
          </a:p>
          <a:p>
            <a:pPr lvl="1"/>
            <a:r>
              <a:rPr lang="en-US" dirty="0">
                <a:solidFill>
                  <a:srgbClr val="C00000"/>
                </a:solidFill>
              </a:rPr>
              <a:t>God’s desire is to conform us to the image of Christ.</a:t>
            </a:r>
          </a:p>
          <a:p>
            <a:endParaRPr lang="en-US" dirty="0"/>
          </a:p>
        </p:txBody>
      </p:sp>
      <p:grpSp>
        <p:nvGrpSpPr>
          <p:cNvPr id="9" name="Group 8">
            <a:extLst>
              <a:ext uri="{FF2B5EF4-FFF2-40B4-BE49-F238E27FC236}">
                <a16:creationId xmlns:a16="http://schemas.microsoft.com/office/drawing/2014/main" id="{3FCB2CA8-A903-5049-5E4A-5F2A229D3AF2}"/>
              </a:ext>
            </a:extLst>
          </p:cNvPr>
          <p:cNvGrpSpPr/>
          <p:nvPr/>
        </p:nvGrpSpPr>
        <p:grpSpPr>
          <a:xfrm>
            <a:off x="977535" y="2740614"/>
            <a:ext cx="9853751" cy="3029791"/>
            <a:chOff x="838200" y="2876926"/>
            <a:chExt cx="9853751" cy="3029791"/>
          </a:xfrm>
        </p:grpSpPr>
        <p:pic>
          <p:nvPicPr>
            <p:cNvPr id="6" name="Picture 5">
              <a:extLst>
                <a:ext uri="{FF2B5EF4-FFF2-40B4-BE49-F238E27FC236}">
                  <a16:creationId xmlns:a16="http://schemas.microsoft.com/office/drawing/2014/main" id="{E3CA8E1C-4878-0650-146E-D5ED685B4A1D}"/>
                </a:ext>
              </a:extLst>
            </p:cNvPr>
            <p:cNvPicPr>
              <a:picLocks noChangeAspect="1"/>
            </p:cNvPicPr>
            <p:nvPr/>
          </p:nvPicPr>
          <p:blipFill>
            <a:blip r:embed="rId2"/>
            <a:stretch>
              <a:fillRect/>
            </a:stretch>
          </p:blipFill>
          <p:spPr>
            <a:xfrm>
              <a:off x="4832531" y="3702460"/>
              <a:ext cx="2857143" cy="1600000"/>
            </a:xfrm>
            <a:prstGeom prst="rect">
              <a:avLst/>
            </a:prstGeom>
            <a:ln>
              <a:noFill/>
            </a:ln>
            <a:effectLst>
              <a:outerShdw blurRad="292100" dist="139700" dir="2700000" algn="tl" rotWithShape="0">
                <a:srgbClr val="333333">
                  <a:alpha val="65000"/>
                </a:srgbClr>
              </a:outerShdw>
            </a:effectLst>
          </p:spPr>
        </p:pic>
        <p:pic>
          <p:nvPicPr>
            <p:cNvPr id="1028" name="Picture 4" descr="Man elegant suit">
              <a:extLst>
                <a:ext uri="{FF2B5EF4-FFF2-40B4-BE49-F238E27FC236}">
                  <a16:creationId xmlns:a16="http://schemas.microsoft.com/office/drawing/2014/main" id="{F569152B-E148-B345-E880-B4BDDBC661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1523" y="3098203"/>
              <a:ext cx="2340428" cy="28085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descr="A picture containing person, person, outdoor, standing&#10;&#10;Description automatically generated">
              <a:extLst>
                <a:ext uri="{FF2B5EF4-FFF2-40B4-BE49-F238E27FC236}">
                  <a16:creationId xmlns:a16="http://schemas.microsoft.com/office/drawing/2014/main" id="{A9BCD079-314B-F0F8-B782-A9C23D9B1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876926"/>
              <a:ext cx="3994331" cy="2808514"/>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03739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718C-C845-3374-55E8-8C64F867915C}"/>
              </a:ext>
            </a:extLst>
          </p:cNvPr>
          <p:cNvSpPr>
            <a:spLocks noGrp="1"/>
          </p:cNvSpPr>
          <p:nvPr>
            <p:ph type="title"/>
          </p:nvPr>
        </p:nvSpPr>
        <p:spPr/>
        <p:txBody>
          <a:bodyPr/>
          <a:lstStyle/>
          <a:p>
            <a:r>
              <a:rPr lang="en-US" dirty="0"/>
              <a:t>Hearts Set on Things Above</a:t>
            </a:r>
          </a:p>
        </p:txBody>
      </p:sp>
      <p:sp>
        <p:nvSpPr>
          <p:cNvPr id="3" name="Content Placeholder 2">
            <a:extLst>
              <a:ext uri="{FF2B5EF4-FFF2-40B4-BE49-F238E27FC236}">
                <a16:creationId xmlns:a16="http://schemas.microsoft.com/office/drawing/2014/main" id="{8DFDCAE1-9AE2-EFAC-39A8-01ABD3BD9B9C}"/>
              </a:ext>
            </a:extLst>
          </p:cNvPr>
          <p:cNvSpPr>
            <a:spLocks noGrp="1"/>
          </p:cNvSpPr>
          <p:nvPr>
            <p:ph idx="1"/>
          </p:nvPr>
        </p:nvSpPr>
        <p:spPr/>
        <p:txBody>
          <a:bodyPr/>
          <a:lstStyle/>
          <a:p>
            <a:r>
              <a:rPr lang="en-US" dirty="0"/>
              <a:t>What kinds of things can change your perspective on an issue?</a:t>
            </a:r>
            <a:br>
              <a:rPr lang="en-US" dirty="0"/>
            </a:br>
            <a:endParaRPr lang="en-US" dirty="0"/>
          </a:p>
          <a:p>
            <a:r>
              <a:rPr lang="en-US" dirty="0"/>
              <a:t>Listen for why to have a new perspective.</a:t>
            </a:r>
          </a:p>
        </p:txBody>
      </p:sp>
      <p:grpSp>
        <p:nvGrpSpPr>
          <p:cNvPr id="8" name="Group 7">
            <a:extLst>
              <a:ext uri="{FF2B5EF4-FFF2-40B4-BE49-F238E27FC236}">
                <a16:creationId xmlns:a16="http://schemas.microsoft.com/office/drawing/2014/main" id="{9397B2D3-1E5D-5057-8BA7-529ECAB5D870}"/>
              </a:ext>
            </a:extLst>
          </p:cNvPr>
          <p:cNvGrpSpPr/>
          <p:nvPr/>
        </p:nvGrpSpPr>
        <p:grpSpPr>
          <a:xfrm>
            <a:off x="2056435" y="3024931"/>
            <a:ext cx="7507975" cy="3125967"/>
            <a:chOff x="2056435" y="3024931"/>
            <a:chExt cx="7507975" cy="3125967"/>
          </a:xfrm>
        </p:grpSpPr>
        <p:pic>
          <p:nvPicPr>
            <p:cNvPr id="3074" name="Picture 2" descr="Free Glasses Spectacles vector and picture">
              <a:extLst>
                <a:ext uri="{FF2B5EF4-FFF2-40B4-BE49-F238E27FC236}">
                  <a16:creationId xmlns:a16="http://schemas.microsoft.com/office/drawing/2014/main" id="{21A31EE1-778C-77C3-9117-CE7B4AA46A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6435" y="3842795"/>
              <a:ext cx="3489768" cy="174488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1813445-B1AE-934B-0632-628A8BB50DC1}"/>
                </a:ext>
              </a:extLst>
            </p:cNvPr>
            <p:cNvPicPr>
              <a:picLocks noChangeAspect="1"/>
            </p:cNvPicPr>
            <p:nvPr/>
          </p:nvPicPr>
          <p:blipFill>
            <a:blip r:embed="rId3"/>
            <a:stretch>
              <a:fillRect/>
            </a:stretch>
          </p:blipFill>
          <p:spPr>
            <a:xfrm>
              <a:off x="7189809" y="3024931"/>
              <a:ext cx="2374601" cy="3125967"/>
            </a:xfrm>
            <a:prstGeom prst="rect">
              <a:avLst/>
            </a:prstGeom>
            <a:scene3d>
              <a:camera prst="perspectiveHeroicExtremeLeftFacing"/>
              <a:lightRig rig="threePt" dir="t"/>
            </a:scene3d>
          </p:spPr>
        </p:pic>
      </p:grpSp>
    </p:spTree>
    <p:extLst>
      <p:ext uri="{BB962C8B-B14F-4D97-AF65-F5344CB8AC3E}">
        <p14:creationId xmlns:p14="http://schemas.microsoft.com/office/powerpoint/2010/main" val="421865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B881-059D-04A3-3F22-688447C4083D}"/>
              </a:ext>
            </a:extLst>
          </p:cNvPr>
          <p:cNvSpPr>
            <a:spLocks noGrp="1"/>
          </p:cNvSpPr>
          <p:nvPr>
            <p:ph type="title"/>
          </p:nvPr>
        </p:nvSpPr>
        <p:spPr/>
        <p:txBody>
          <a:bodyPr/>
          <a:lstStyle/>
          <a:p>
            <a:pPr algn="l"/>
            <a:r>
              <a:rPr lang="en-US" dirty="0"/>
              <a:t>Listen for why to have a new perspective.</a:t>
            </a:r>
          </a:p>
        </p:txBody>
      </p:sp>
      <p:sp>
        <p:nvSpPr>
          <p:cNvPr id="3" name="Content Placeholder 2">
            <a:extLst>
              <a:ext uri="{FF2B5EF4-FFF2-40B4-BE49-F238E27FC236}">
                <a16:creationId xmlns:a16="http://schemas.microsoft.com/office/drawing/2014/main" id="{613A527A-295E-F467-FF87-82B0624D79BC}"/>
              </a:ext>
            </a:extLst>
          </p:cNvPr>
          <p:cNvSpPr>
            <a:spLocks noGrp="1"/>
          </p:cNvSpPr>
          <p:nvPr>
            <p:ph idx="1"/>
          </p:nvPr>
        </p:nvSpPr>
        <p:spPr>
          <a:xfrm>
            <a:off x="1504707" y="1987671"/>
            <a:ext cx="8830519" cy="4351338"/>
          </a:xfrm>
        </p:spPr>
        <p:txBody>
          <a:bodyPr/>
          <a:lstStyle/>
          <a:p>
            <a:pPr marL="0" indent="0" algn="ctr">
              <a:buNone/>
            </a:pPr>
            <a:r>
              <a:rPr lang="en-US" dirty="0"/>
              <a:t>Colossians 3:1-4 (NIV)  Since, then, you have been raised with Christ, set your hearts on things above, where Christ is seated at the right hand of God. 2  Set your minds on things </a:t>
            </a:r>
          </a:p>
        </p:txBody>
      </p:sp>
    </p:spTree>
    <p:extLst>
      <p:ext uri="{BB962C8B-B14F-4D97-AF65-F5344CB8AC3E}">
        <p14:creationId xmlns:p14="http://schemas.microsoft.com/office/powerpoint/2010/main" val="267001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2B881-059D-04A3-3F22-688447C4083D}"/>
              </a:ext>
            </a:extLst>
          </p:cNvPr>
          <p:cNvSpPr>
            <a:spLocks noGrp="1"/>
          </p:cNvSpPr>
          <p:nvPr>
            <p:ph type="title"/>
          </p:nvPr>
        </p:nvSpPr>
        <p:spPr/>
        <p:txBody>
          <a:bodyPr/>
          <a:lstStyle/>
          <a:p>
            <a:pPr algn="l"/>
            <a:r>
              <a:rPr lang="en-US" dirty="0"/>
              <a:t>Listen for why to have a new perspective.</a:t>
            </a:r>
          </a:p>
        </p:txBody>
      </p:sp>
      <p:sp>
        <p:nvSpPr>
          <p:cNvPr id="3" name="Content Placeholder 2">
            <a:extLst>
              <a:ext uri="{FF2B5EF4-FFF2-40B4-BE49-F238E27FC236}">
                <a16:creationId xmlns:a16="http://schemas.microsoft.com/office/drawing/2014/main" id="{613A527A-295E-F467-FF87-82B0624D79BC}"/>
              </a:ext>
            </a:extLst>
          </p:cNvPr>
          <p:cNvSpPr>
            <a:spLocks noGrp="1"/>
          </p:cNvSpPr>
          <p:nvPr>
            <p:ph idx="1"/>
          </p:nvPr>
        </p:nvSpPr>
        <p:spPr>
          <a:xfrm>
            <a:off x="1504707" y="2280213"/>
            <a:ext cx="8830519" cy="4058796"/>
          </a:xfrm>
        </p:spPr>
        <p:txBody>
          <a:bodyPr/>
          <a:lstStyle/>
          <a:p>
            <a:pPr marL="0" indent="0" algn="ctr">
              <a:buNone/>
            </a:pPr>
            <a:r>
              <a:rPr lang="en-US" dirty="0"/>
              <a:t>not on earthly things. 3  For you died, and your life is now hidden with Christ in God. 4  When Christ, who is your life, appears, then you also will appear with him in glory</a:t>
            </a:r>
          </a:p>
        </p:txBody>
      </p:sp>
      <p:pic>
        <p:nvPicPr>
          <p:cNvPr id="5" name="Picture 4">
            <a:extLst>
              <a:ext uri="{FF2B5EF4-FFF2-40B4-BE49-F238E27FC236}">
                <a16:creationId xmlns:a16="http://schemas.microsoft.com/office/drawing/2014/main" id="{CDC4AED0-8637-F05F-E144-302ACE70545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777109" y="5024396"/>
            <a:ext cx="2285714"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3151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36FA1-BF62-8B4C-FB50-EEC99FCB8634}"/>
              </a:ext>
            </a:extLst>
          </p:cNvPr>
          <p:cNvSpPr>
            <a:spLocks noGrp="1"/>
          </p:cNvSpPr>
          <p:nvPr>
            <p:ph type="title"/>
          </p:nvPr>
        </p:nvSpPr>
        <p:spPr/>
        <p:txBody>
          <a:bodyPr/>
          <a:lstStyle/>
          <a:p>
            <a:r>
              <a:rPr lang="en-US" dirty="0"/>
              <a:t>Hearts Set on Things Above</a:t>
            </a:r>
          </a:p>
        </p:txBody>
      </p:sp>
      <p:sp>
        <p:nvSpPr>
          <p:cNvPr id="3" name="Content Placeholder 2">
            <a:extLst>
              <a:ext uri="{FF2B5EF4-FFF2-40B4-BE49-F238E27FC236}">
                <a16:creationId xmlns:a16="http://schemas.microsoft.com/office/drawing/2014/main" id="{0E5EC819-9451-342C-64CE-48DC700DB7E6}"/>
              </a:ext>
            </a:extLst>
          </p:cNvPr>
          <p:cNvSpPr>
            <a:spLocks noGrp="1"/>
          </p:cNvSpPr>
          <p:nvPr>
            <p:ph idx="1"/>
          </p:nvPr>
        </p:nvSpPr>
        <p:spPr/>
        <p:txBody>
          <a:bodyPr/>
          <a:lstStyle/>
          <a:p>
            <a:r>
              <a:rPr lang="en-US" dirty="0"/>
              <a:t>What are Christians to desire (seek)? </a:t>
            </a:r>
          </a:p>
          <a:p>
            <a:r>
              <a:rPr lang="en-US" dirty="0"/>
              <a:t>What is the significance of Christ being at the right hand of God? </a:t>
            </a:r>
          </a:p>
          <a:p>
            <a:r>
              <a:rPr lang="en-US" dirty="0"/>
              <a:t>What are these “things above” that we should set our minds on?</a:t>
            </a:r>
          </a:p>
        </p:txBody>
      </p:sp>
    </p:spTree>
    <p:extLst>
      <p:ext uri="{BB962C8B-B14F-4D97-AF65-F5344CB8AC3E}">
        <p14:creationId xmlns:p14="http://schemas.microsoft.com/office/powerpoint/2010/main" val="407433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36A3-0395-907A-8CB4-B6D7B876A349}"/>
              </a:ext>
            </a:extLst>
          </p:cNvPr>
          <p:cNvSpPr>
            <a:spLocks noGrp="1"/>
          </p:cNvSpPr>
          <p:nvPr>
            <p:ph type="title"/>
          </p:nvPr>
        </p:nvSpPr>
        <p:spPr/>
        <p:txBody>
          <a:bodyPr/>
          <a:lstStyle/>
          <a:p>
            <a:r>
              <a:rPr lang="en-US" dirty="0"/>
              <a:t>Hearts Set on Things Above</a:t>
            </a:r>
          </a:p>
        </p:txBody>
      </p:sp>
      <p:sp>
        <p:nvSpPr>
          <p:cNvPr id="3" name="Content Placeholder 2">
            <a:extLst>
              <a:ext uri="{FF2B5EF4-FFF2-40B4-BE49-F238E27FC236}">
                <a16:creationId xmlns:a16="http://schemas.microsoft.com/office/drawing/2014/main" id="{7498E881-A6BF-BDFD-972F-0B0C99BCB1B1}"/>
              </a:ext>
            </a:extLst>
          </p:cNvPr>
          <p:cNvSpPr>
            <a:spLocks noGrp="1"/>
          </p:cNvSpPr>
          <p:nvPr>
            <p:ph idx="1"/>
          </p:nvPr>
        </p:nvSpPr>
        <p:spPr>
          <a:xfrm>
            <a:off x="838200" y="1493134"/>
            <a:ext cx="10515600" cy="5272268"/>
          </a:xfrm>
        </p:spPr>
        <p:txBody>
          <a:bodyPr>
            <a:normAutofit fontScale="92500"/>
          </a:bodyPr>
          <a:lstStyle/>
          <a:p>
            <a:r>
              <a:rPr lang="en-US" dirty="0">
                <a:solidFill>
                  <a:srgbClr val="C00000"/>
                </a:solidFill>
              </a:rPr>
              <a:t>Paul said in verse 3 “you died,” your “old self” is dead.   That is true, but its influence is still often felt.</a:t>
            </a:r>
          </a:p>
          <a:p>
            <a:pPr lvl="1"/>
            <a:r>
              <a:rPr lang="en-US" dirty="0">
                <a:solidFill>
                  <a:srgbClr val="C00000"/>
                </a:solidFill>
              </a:rPr>
              <a:t>It is part of our physical, emotional make up</a:t>
            </a:r>
          </a:p>
          <a:p>
            <a:pPr lvl="1"/>
            <a:r>
              <a:rPr lang="en-US" dirty="0">
                <a:solidFill>
                  <a:srgbClr val="C00000"/>
                </a:solidFill>
              </a:rPr>
              <a:t>As long as we are still physically alive, desires still exist</a:t>
            </a:r>
          </a:p>
          <a:p>
            <a:pPr lvl="1"/>
            <a:r>
              <a:rPr lang="en-US" i="1" dirty="0">
                <a:solidFill>
                  <a:srgbClr val="C00000"/>
                </a:solidFill>
              </a:rPr>
              <a:t>Experientially</a:t>
            </a:r>
            <a:r>
              <a:rPr lang="en-US" dirty="0">
                <a:solidFill>
                  <a:srgbClr val="C00000"/>
                </a:solidFill>
              </a:rPr>
              <a:t>, we still live with a sinful nature </a:t>
            </a:r>
          </a:p>
          <a:p>
            <a:pPr lvl="1"/>
            <a:r>
              <a:rPr lang="en-US" i="1" dirty="0">
                <a:solidFill>
                  <a:srgbClr val="C00000"/>
                </a:solidFill>
              </a:rPr>
              <a:t>Positionally</a:t>
            </a:r>
            <a:r>
              <a:rPr lang="en-US" dirty="0">
                <a:solidFill>
                  <a:srgbClr val="C00000"/>
                </a:solidFill>
              </a:rPr>
              <a:t>, we stand before God as “new creations” – forgiven, justified, righteous</a:t>
            </a:r>
          </a:p>
          <a:p>
            <a:pPr lvl="1"/>
            <a:r>
              <a:rPr lang="en-US" dirty="0">
                <a:solidFill>
                  <a:srgbClr val="C00000"/>
                </a:solidFill>
              </a:rPr>
              <a:t>God promises freedom from both the penalty and the power of sin in our lives</a:t>
            </a:r>
          </a:p>
          <a:p>
            <a:pPr lvl="1"/>
            <a:r>
              <a:rPr lang="en-US" dirty="0">
                <a:solidFill>
                  <a:srgbClr val="C00000"/>
                </a:solidFill>
              </a:rPr>
              <a:t>Only when we get to heaven will we be free from the presence of sin</a:t>
            </a:r>
          </a:p>
          <a:p>
            <a:endParaRPr lang="en-US" dirty="0"/>
          </a:p>
          <a:p>
            <a:endParaRPr lang="en-US" dirty="0"/>
          </a:p>
        </p:txBody>
      </p:sp>
    </p:spTree>
    <p:extLst>
      <p:ext uri="{BB962C8B-B14F-4D97-AF65-F5344CB8AC3E}">
        <p14:creationId xmlns:p14="http://schemas.microsoft.com/office/powerpoint/2010/main" val="422218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59AF-CB58-A3FF-5A88-83AD3A1D402E}"/>
              </a:ext>
            </a:extLst>
          </p:cNvPr>
          <p:cNvSpPr>
            <a:spLocks noGrp="1"/>
          </p:cNvSpPr>
          <p:nvPr>
            <p:ph type="title"/>
          </p:nvPr>
        </p:nvSpPr>
        <p:spPr/>
        <p:txBody>
          <a:bodyPr/>
          <a:lstStyle/>
          <a:p>
            <a:r>
              <a:rPr lang="en-US" dirty="0"/>
              <a:t>Hearts Set on Things Above</a:t>
            </a:r>
          </a:p>
        </p:txBody>
      </p:sp>
      <p:sp>
        <p:nvSpPr>
          <p:cNvPr id="3" name="Content Placeholder 2">
            <a:extLst>
              <a:ext uri="{FF2B5EF4-FFF2-40B4-BE49-F238E27FC236}">
                <a16:creationId xmlns:a16="http://schemas.microsoft.com/office/drawing/2014/main" id="{5FF496B9-5281-EFAB-E86F-4B19D916A003}"/>
              </a:ext>
            </a:extLst>
          </p:cNvPr>
          <p:cNvSpPr>
            <a:spLocks noGrp="1"/>
          </p:cNvSpPr>
          <p:nvPr>
            <p:ph idx="1"/>
          </p:nvPr>
        </p:nvSpPr>
        <p:spPr/>
        <p:txBody>
          <a:bodyPr/>
          <a:lstStyle/>
          <a:p>
            <a:r>
              <a:rPr lang="en-US" dirty="0"/>
              <a:t>What evidence would cause people to say someone is more focused on things above and not on what’s here on earth?</a:t>
            </a:r>
          </a:p>
          <a:p>
            <a:r>
              <a:rPr lang="en-US" dirty="0"/>
              <a:t>How did God change your perspective, your focus after you became a Christian?</a:t>
            </a:r>
          </a:p>
          <a:p>
            <a:pPr lvl="1"/>
            <a:r>
              <a:rPr lang="en-US" dirty="0"/>
              <a:t>Saved as a teenager …</a:t>
            </a:r>
          </a:p>
          <a:p>
            <a:pPr lvl="1"/>
            <a:r>
              <a:rPr lang="en-US" dirty="0"/>
              <a:t>Saved as an adult …</a:t>
            </a:r>
          </a:p>
          <a:p>
            <a:pPr lvl="1"/>
            <a:r>
              <a:rPr lang="en-US" dirty="0"/>
              <a:t>Saved as a young child …</a:t>
            </a:r>
          </a:p>
        </p:txBody>
      </p:sp>
    </p:spTree>
    <p:extLst>
      <p:ext uri="{BB962C8B-B14F-4D97-AF65-F5344CB8AC3E}">
        <p14:creationId xmlns:p14="http://schemas.microsoft.com/office/powerpoint/2010/main" val="336504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137</TotalTime>
  <Words>1053</Words>
  <Application>Microsoft Office PowerPoint</Application>
  <PresentationFormat>Widescreen</PresentationFormat>
  <Paragraphs>81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Does It Lead You to Be More Like Jesus?</vt:lpstr>
      <vt:lpstr>Video Introduction</vt:lpstr>
      <vt:lpstr>Think About It …</vt:lpstr>
      <vt:lpstr>Hearts Set on Things Above</vt:lpstr>
      <vt:lpstr>Listen for why to have a new perspective.</vt:lpstr>
      <vt:lpstr>Listen for why to have a new perspective.</vt:lpstr>
      <vt:lpstr>Hearts Set on Things Above</vt:lpstr>
      <vt:lpstr>Hearts Set on Things Above</vt:lpstr>
      <vt:lpstr>Hearts Set on Things Above</vt:lpstr>
      <vt:lpstr>Listen for what to remove from your life.</vt:lpstr>
      <vt:lpstr>Listen for what to remove from your life.</vt:lpstr>
      <vt:lpstr>Earthly Nature Put to Death </vt:lpstr>
      <vt:lpstr>Earthly Nature Put to Death </vt:lpstr>
      <vt:lpstr>Listen for how to clothe ourselves.</vt:lpstr>
      <vt:lpstr>Listen for how to clothe ourselves.</vt:lpstr>
      <vt:lpstr>Cultivate Godly Character</vt:lpstr>
      <vt:lpstr>Cultivate Godly Character</vt:lpstr>
      <vt:lpstr>Cultivate Godly Character</vt:lpstr>
      <vt:lpstr>Application</vt:lpstr>
      <vt:lpstr>Application</vt:lpstr>
      <vt:lpstr>Application</vt:lpstr>
      <vt:lpstr>Family Activities</vt:lpstr>
      <vt:lpstr>Does It Lead You to Be More Like Jesus?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It Lead You to Be More Like Jesus?</dc:title>
  <dc:creator>Steve Armstrong</dc:creator>
  <cp:lastModifiedBy>Steve Armstrong</cp:lastModifiedBy>
  <cp:revision>6</cp:revision>
  <dcterms:created xsi:type="dcterms:W3CDTF">2023-02-10T13:46:25Z</dcterms:created>
  <dcterms:modified xsi:type="dcterms:W3CDTF">2023-02-10T16:04:16Z</dcterms:modified>
</cp:coreProperties>
</file>