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0000"/>
                </a:schemeClr>
              </a:gs>
              <a:gs pos="83000">
                <a:schemeClr val="accent1">
                  <a:lumMod val="45000"/>
                  <a:lumOff val="55000"/>
                  <a:alpha val="79000"/>
                </a:schemeClr>
              </a:gs>
              <a:gs pos="100000">
                <a:schemeClr val="accent1">
                  <a:lumMod val="30000"/>
                  <a:lumOff val="70000"/>
                  <a:alpha val="8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ble71vu"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yckmxbaz"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 and Samuel</a:t>
            </a:r>
          </a:p>
        </p:txBody>
      </p:sp>
      <p:sp>
        <p:nvSpPr>
          <p:cNvPr id="3" name="Subtitle 2"/>
          <p:cNvSpPr>
            <a:spLocks noGrp="1"/>
          </p:cNvSpPr>
          <p:nvPr>
            <p:ph type="subTitle" idx="1"/>
          </p:nvPr>
        </p:nvSpPr>
        <p:spPr>
          <a:xfrm>
            <a:off x="1524000" y="3954482"/>
            <a:ext cx="9144000" cy="1303317"/>
          </a:xfrm>
        </p:spPr>
        <p:txBody>
          <a:bodyPr/>
          <a:lstStyle/>
          <a:p>
            <a:r>
              <a:rPr lang="en-US" dirty="0"/>
              <a:t>June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566B-8200-C0EB-4F97-5526E754D2C8}"/>
              </a:ext>
            </a:extLst>
          </p:cNvPr>
          <p:cNvSpPr>
            <a:spLocks noGrp="1"/>
          </p:cNvSpPr>
          <p:nvPr>
            <p:ph type="title"/>
          </p:nvPr>
        </p:nvSpPr>
        <p:spPr/>
        <p:txBody>
          <a:bodyPr/>
          <a:lstStyle/>
          <a:p>
            <a:pPr algn="l"/>
            <a:r>
              <a:rPr lang="en-US" dirty="0"/>
              <a:t>Listen for Eli’s direction to Samuel.</a:t>
            </a:r>
          </a:p>
        </p:txBody>
      </p:sp>
      <p:sp>
        <p:nvSpPr>
          <p:cNvPr id="3" name="Content Placeholder 2">
            <a:extLst>
              <a:ext uri="{FF2B5EF4-FFF2-40B4-BE49-F238E27FC236}">
                <a16:creationId xmlns:a16="http://schemas.microsoft.com/office/drawing/2014/main" id="{9474C312-B753-920E-E21F-2B2A6643EE3F}"/>
              </a:ext>
            </a:extLst>
          </p:cNvPr>
          <p:cNvSpPr>
            <a:spLocks noGrp="1"/>
          </p:cNvSpPr>
          <p:nvPr>
            <p:ph idx="1"/>
          </p:nvPr>
        </p:nvSpPr>
        <p:spPr>
          <a:xfrm>
            <a:off x="1287202" y="1790901"/>
            <a:ext cx="9268910" cy="4351338"/>
          </a:xfrm>
        </p:spPr>
        <p:txBody>
          <a:bodyPr/>
          <a:lstStyle/>
          <a:p>
            <a:pPr marL="0" indent="0" algn="ctr">
              <a:buNone/>
            </a:pPr>
            <a:r>
              <a:rPr lang="en-US" dirty="0"/>
              <a:t>told Samuel, "Go and lie down, and if he calls you, say, 'Speak, LORD, for your servant is listening.'" So Samuel went and lay down in his place. 10  The LORD came and stood there, calling as at the other times, "Samuel! Samuel!" Then Samuel said, "Speak, for your servant is listening."</a:t>
            </a:r>
          </a:p>
        </p:txBody>
      </p:sp>
      <p:pic>
        <p:nvPicPr>
          <p:cNvPr id="4" name="Picture 3">
            <a:extLst>
              <a:ext uri="{FF2B5EF4-FFF2-40B4-BE49-F238E27FC236}">
                <a16:creationId xmlns:a16="http://schemas.microsoft.com/office/drawing/2014/main" id="{0504663F-0524-0A70-D951-59EBB8607EB1}"/>
              </a:ext>
            </a:extLst>
          </p:cNvPr>
          <p:cNvPicPr>
            <a:picLocks noChangeAspect="1"/>
          </p:cNvPicPr>
          <p:nvPr/>
        </p:nvPicPr>
        <p:blipFill>
          <a:blip r:embed="rId2"/>
          <a:stretch>
            <a:fillRect/>
          </a:stretch>
        </p:blipFill>
        <p:spPr>
          <a:xfrm>
            <a:off x="5119809" y="5661003"/>
            <a:ext cx="195238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331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EB4C-79B2-E715-7B2A-AF57C7CC3F46}"/>
              </a:ext>
            </a:extLst>
          </p:cNvPr>
          <p:cNvSpPr>
            <a:spLocks noGrp="1"/>
          </p:cNvSpPr>
          <p:nvPr>
            <p:ph type="title"/>
          </p:nvPr>
        </p:nvSpPr>
        <p:spPr/>
        <p:txBody>
          <a:bodyPr/>
          <a:lstStyle/>
          <a:p>
            <a:r>
              <a:rPr lang="en-US" dirty="0"/>
              <a:t>Helping to Discern God’s Counsel</a:t>
            </a:r>
          </a:p>
        </p:txBody>
      </p:sp>
      <p:sp>
        <p:nvSpPr>
          <p:cNvPr id="3" name="Content Placeholder 2">
            <a:extLst>
              <a:ext uri="{FF2B5EF4-FFF2-40B4-BE49-F238E27FC236}">
                <a16:creationId xmlns:a16="http://schemas.microsoft.com/office/drawing/2014/main" id="{C8FF1B9B-2196-7349-C709-75E6F409ACED}"/>
              </a:ext>
            </a:extLst>
          </p:cNvPr>
          <p:cNvSpPr>
            <a:spLocks noGrp="1"/>
          </p:cNvSpPr>
          <p:nvPr>
            <p:ph idx="1"/>
          </p:nvPr>
        </p:nvSpPr>
        <p:spPr>
          <a:xfrm>
            <a:off x="838200" y="2071867"/>
            <a:ext cx="10515600" cy="4105095"/>
          </a:xfrm>
        </p:spPr>
        <p:txBody>
          <a:bodyPr/>
          <a:lstStyle/>
          <a:p>
            <a:r>
              <a:rPr lang="en-US" dirty="0">
                <a:solidFill>
                  <a:srgbClr val="C00000"/>
                </a:solidFill>
              </a:rPr>
              <a:t>We are told of the status of communication with God in those days.</a:t>
            </a:r>
          </a:p>
          <a:p>
            <a:pPr lvl="1"/>
            <a:r>
              <a:rPr lang="en-US" dirty="0">
                <a:solidFill>
                  <a:srgbClr val="C00000"/>
                </a:solidFill>
              </a:rPr>
              <a:t>Little direct personal communication with God</a:t>
            </a:r>
          </a:p>
          <a:p>
            <a:pPr lvl="1"/>
            <a:r>
              <a:rPr lang="en-US" dirty="0">
                <a:solidFill>
                  <a:srgbClr val="C00000"/>
                </a:solidFill>
              </a:rPr>
              <a:t>Samuel was young and inexperienced</a:t>
            </a:r>
          </a:p>
          <a:p>
            <a:pPr lvl="1"/>
            <a:r>
              <a:rPr lang="en-US" dirty="0">
                <a:solidFill>
                  <a:srgbClr val="C00000"/>
                </a:solidFill>
              </a:rPr>
              <a:t>God had yet to reveal Himself personally to Samuel</a:t>
            </a:r>
          </a:p>
          <a:p>
            <a:endParaRPr lang="en-US" dirty="0"/>
          </a:p>
        </p:txBody>
      </p:sp>
    </p:spTree>
    <p:extLst>
      <p:ext uri="{BB962C8B-B14F-4D97-AF65-F5344CB8AC3E}">
        <p14:creationId xmlns:p14="http://schemas.microsoft.com/office/powerpoint/2010/main" val="207826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176D-F460-9D1A-493B-409EA68D084F}"/>
              </a:ext>
            </a:extLst>
          </p:cNvPr>
          <p:cNvSpPr>
            <a:spLocks noGrp="1"/>
          </p:cNvSpPr>
          <p:nvPr>
            <p:ph type="title"/>
          </p:nvPr>
        </p:nvSpPr>
        <p:spPr/>
        <p:txBody>
          <a:bodyPr/>
          <a:lstStyle/>
          <a:p>
            <a:r>
              <a:rPr lang="en-US" dirty="0"/>
              <a:t>Helping to Discern God’s Counsel</a:t>
            </a:r>
          </a:p>
        </p:txBody>
      </p:sp>
      <p:sp>
        <p:nvSpPr>
          <p:cNvPr id="3" name="Content Placeholder 2">
            <a:extLst>
              <a:ext uri="{FF2B5EF4-FFF2-40B4-BE49-F238E27FC236}">
                <a16:creationId xmlns:a16="http://schemas.microsoft.com/office/drawing/2014/main" id="{A7819202-7FA2-DFE8-5A14-17C5BE20333C}"/>
              </a:ext>
            </a:extLst>
          </p:cNvPr>
          <p:cNvSpPr>
            <a:spLocks noGrp="1"/>
          </p:cNvSpPr>
          <p:nvPr>
            <p:ph idx="1"/>
          </p:nvPr>
        </p:nvSpPr>
        <p:spPr/>
        <p:txBody>
          <a:bodyPr/>
          <a:lstStyle/>
          <a:p>
            <a:r>
              <a:rPr lang="en-US" dirty="0"/>
              <a:t>Why might Samuel have mistakenly identified the call of the Lord for the cry of Eli?</a:t>
            </a:r>
          </a:p>
          <a:p>
            <a:r>
              <a:rPr lang="en-US" dirty="0"/>
              <a:t>How will God speak to us today?</a:t>
            </a:r>
          </a:p>
          <a:p>
            <a:r>
              <a:rPr lang="en-US" dirty="0"/>
              <a:t> What favorable advice did Eli offer? </a:t>
            </a:r>
          </a:p>
        </p:txBody>
      </p:sp>
    </p:spTree>
    <p:extLst>
      <p:ext uri="{BB962C8B-B14F-4D97-AF65-F5344CB8AC3E}">
        <p14:creationId xmlns:p14="http://schemas.microsoft.com/office/powerpoint/2010/main" val="4151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6E75-15B9-1705-C9C9-C07681E26C86}"/>
              </a:ext>
            </a:extLst>
          </p:cNvPr>
          <p:cNvSpPr>
            <a:spLocks noGrp="1"/>
          </p:cNvSpPr>
          <p:nvPr>
            <p:ph type="title"/>
          </p:nvPr>
        </p:nvSpPr>
        <p:spPr/>
        <p:txBody>
          <a:bodyPr/>
          <a:lstStyle/>
          <a:p>
            <a:r>
              <a:rPr lang="en-US" dirty="0"/>
              <a:t>Helping to Discern God’s Counsel</a:t>
            </a:r>
          </a:p>
        </p:txBody>
      </p:sp>
      <p:sp>
        <p:nvSpPr>
          <p:cNvPr id="3" name="Content Placeholder 2">
            <a:extLst>
              <a:ext uri="{FF2B5EF4-FFF2-40B4-BE49-F238E27FC236}">
                <a16:creationId xmlns:a16="http://schemas.microsoft.com/office/drawing/2014/main" id="{6EBBAB5E-635E-5165-1425-3C87FDF5BB75}"/>
              </a:ext>
            </a:extLst>
          </p:cNvPr>
          <p:cNvSpPr>
            <a:spLocks noGrp="1"/>
          </p:cNvSpPr>
          <p:nvPr>
            <p:ph idx="1"/>
          </p:nvPr>
        </p:nvSpPr>
        <p:spPr/>
        <p:txBody>
          <a:bodyPr/>
          <a:lstStyle/>
          <a:p>
            <a:r>
              <a:rPr lang="en-US" dirty="0"/>
              <a:t>How can others help you discern God’s voice, God’s message to you?</a:t>
            </a:r>
          </a:p>
          <a:p>
            <a:r>
              <a:rPr lang="en-US" dirty="0"/>
              <a:t>How can we distinguish between God speaking and other voices competing for our attention?</a:t>
            </a:r>
          </a:p>
        </p:txBody>
      </p:sp>
    </p:spTree>
    <p:extLst>
      <p:ext uri="{BB962C8B-B14F-4D97-AF65-F5344CB8AC3E}">
        <p14:creationId xmlns:p14="http://schemas.microsoft.com/office/powerpoint/2010/main" val="19754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119-0070-BF8B-D102-2D10664CB365}"/>
              </a:ext>
            </a:extLst>
          </p:cNvPr>
          <p:cNvSpPr>
            <a:spLocks noGrp="1"/>
          </p:cNvSpPr>
          <p:nvPr>
            <p:ph type="title"/>
          </p:nvPr>
        </p:nvSpPr>
        <p:spPr>
          <a:xfrm>
            <a:off x="734027" y="365125"/>
            <a:ext cx="10956403" cy="1325563"/>
          </a:xfrm>
        </p:spPr>
        <p:txBody>
          <a:bodyPr/>
          <a:lstStyle/>
          <a:p>
            <a:pPr algn="l"/>
            <a:r>
              <a:rPr lang="en-US" dirty="0"/>
              <a:t>Listen for Eli’s response to God’s message.</a:t>
            </a:r>
          </a:p>
        </p:txBody>
      </p:sp>
      <p:sp>
        <p:nvSpPr>
          <p:cNvPr id="3" name="Content Placeholder 2">
            <a:extLst>
              <a:ext uri="{FF2B5EF4-FFF2-40B4-BE49-F238E27FC236}">
                <a16:creationId xmlns:a16="http://schemas.microsoft.com/office/drawing/2014/main" id="{C766F6AF-FA8B-3875-6D8C-9E4866F02D25}"/>
              </a:ext>
            </a:extLst>
          </p:cNvPr>
          <p:cNvSpPr>
            <a:spLocks noGrp="1"/>
          </p:cNvSpPr>
          <p:nvPr>
            <p:ph idx="1"/>
          </p:nvPr>
        </p:nvSpPr>
        <p:spPr>
          <a:xfrm>
            <a:off x="1200391" y="1895073"/>
            <a:ext cx="9791218" cy="4351338"/>
          </a:xfrm>
        </p:spPr>
        <p:txBody>
          <a:bodyPr/>
          <a:lstStyle/>
          <a:p>
            <a:pPr marL="0" indent="0" algn="ctr">
              <a:buNone/>
            </a:pPr>
            <a:r>
              <a:rPr lang="en-US" dirty="0"/>
              <a:t>1 Samuel 3:15-18 (NIV)   Samuel lay down until morning and then opened the doors of the house of the LORD. He was afraid to tell Eli the vision, 16  but Eli called him and said, "Samuel, my son." Samuel answered, "Here I am." 17  "What was it he said to you?“  Eli asked.</a:t>
            </a:r>
          </a:p>
        </p:txBody>
      </p:sp>
    </p:spTree>
    <p:extLst>
      <p:ext uri="{BB962C8B-B14F-4D97-AF65-F5344CB8AC3E}">
        <p14:creationId xmlns:p14="http://schemas.microsoft.com/office/powerpoint/2010/main" val="41773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119-0070-BF8B-D102-2D10664CB365}"/>
              </a:ext>
            </a:extLst>
          </p:cNvPr>
          <p:cNvSpPr>
            <a:spLocks noGrp="1"/>
          </p:cNvSpPr>
          <p:nvPr>
            <p:ph type="title"/>
          </p:nvPr>
        </p:nvSpPr>
        <p:spPr>
          <a:xfrm>
            <a:off x="734027" y="365125"/>
            <a:ext cx="10956403" cy="1325563"/>
          </a:xfrm>
        </p:spPr>
        <p:txBody>
          <a:bodyPr/>
          <a:lstStyle/>
          <a:p>
            <a:pPr algn="l"/>
            <a:r>
              <a:rPr lang="en-US" dirty="0"/>
              <a:t>Listen for Eli’s response to God’s message.</a:t>
            </a:r>
          </a:p>
        </p:txBody>
      </p:sp>
      <p:sp>
        <p:nvSpPr>
          <p:cNvPr id="3" name="Content Placeholder 2">
            <a:extLst>
              <a:ext uri="{FF2B5EF4-FFF2-40B4-BE49-F238E27FC236}">
                <a16:creationId xmlns:a16="http://schemas.microsoft.com/office/drawing/2014/main" id="{C766F6AF-FA8B-3875-6D8C-9E4866F02D25}"/>
              </a:ext>
            </a:extLst>
          </p:cNvPr>
          <p:cNvSpPr>
            <a:spLocks noGrp="1"/>
          </p:cNvSpPr>
          <p:nvPr>
            <p:ph idx="1"/>
          </p:nvPr>
        </p:nvSpPr>
        <p:spPr>
          <a:xfrm>
            <a:off x="1590312" y="1906647"/>
            <a:ext cx="9243832" cy="4351338"/>
          </a:xfrm>
        </p:spPr>
        <p:txBody>
          <a:bodyPr/>
          <a:lstStyle/>
          <a:p>
            <a:pPr marL="0" indent="0" algn="ctr">
              <a:buNone/>
            </a:pPr>
            <a:r>
              <a:rPr lang="en-US" dirty="0"/>
              <a:t>"Do not hide it from me. May God deal with you, be it ever so severely, if you hide from me anything he told you." 18  So Samuel told him everything, hiding nothing from him. Then Eli said, "He is the LORD; let him do what is good in his eyes."</a:t>
            </a:r>
          </a:p>
        </p:txBody>
      </p:sp>
      <p:pic>
        <p:nvPicPr>
          <p:cNvPr id="4" name="Picture 3">
            <a:extLst>
              <a:ext uri="{FF2B5EF4-FFF2-40B4-BE49-F238E27FC236}">
                <a16:creationId xmlns:a16="http://schemas.microsoft.com/office/drawing/2014/main" id="{D26E92BE-F7B4-A852-BC25-54A2E399339D}"/>
              </a:ext>
            </a:extLst>
          </p:cNvPr>
          <p:cNvPicPr>
            <a:picLocks noChangeAspect="1"/>
          </p:cNvPicPr>
          <p:nvPr/>
        </p:nvPicPr>
        <p:blipFill>
          <a:blip r:embed="rId2"/>
          <a:stretch>
            <a:fillRect/>
          </a:stretch>
        </p:blipFill>
        <p:spPr>
          <a:xfrm>
            <a:off x="5119809" y="5394785"/>
            <a:ext cx="195238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8270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AB59-1E52-19F8-93BA-34B8A20F9240}"/>
              </a:ext>
            </a:extLst>
          </p:cNvPr>
          <p:cNvSpPr>
            <a:spLocks noGrp="1"/>
          </p:cNvSpPr>
          <p:nvPr>
            <p:ph type="title"/>
          </p:nvPr>
        </p:nvSpPr>
        <p:spPr/>
        <p:txBody>
          <a:bodyPr/>
          <a:lstStyle/>
          <a:p>
            <a:r>
              <a:rPr lang="en-US" dirty="0"/>
              <a:t>Share God’s Words with Others</a:t>
            </a:r>
          </a:p>
        </p:txBody>
      </p:sp>
      <p:sp>
        <p:nvSpPr>
          <p:cNvPr id="3" name="Content Placeholder 2">
            <a:extLst>
              <a:ext uri="{FF2B5EF4-FFF2-40B4-BE49-F238E27FC236}">
                <a16:creationId xmlns:a16="http://schemas.microsoft.com/office/drawing/2014/main" id="{E7E88214-5C98-B7DB-0D03-C4A54D497EF0}"/>
              </a:ext>
            </a:extLst>
          </p:cNvPr>
          <p:cNvSpPr>
            <a:spLocks noGrp="1"/>
          </p:cNvSpPr>
          <p:nvPr>
            <p:ph idx="1"/>
          </p:nvPr>
        </p:nvSpPr>
        <p:spPr/>
        <p:txBody>
          <a:bodyPr/>
          <a:lstStyle/>
          <a:p>
            <a:r>
              <a:rPr lang="en-US" dirty="0"/>
              <a:t>How did Samuel feel about the message revealed from the Lord concerning the house of Eli? </a:t>
            </a:r>
          </a:p>
          <a:p>
            <a:r>
              <a:rPr lang="en-US" dirty="0"/>
              <a:t>How did Eli urge Samuel to speak openly and honestly?</a:t>
            </a:r>
          </a:p>
          <a:p>
            <a:r>
              <a:rPr lang="en-US" dirty="0"/>
              <a:t>How did Eli respond to the truth he heard? </a:t>
            </a:r>
          </a:p>
        </p:txBody>
      </p:sp>
    </p:spTree>
    <p:extLst>
      <p:ext uri="{BB962C8B-B14F-4D97-AF65-F5344CB8AC3E}">
        <p14:creationId xmlns:p14="http://schemas.microsoft.com/office/powerpoint/2010/main" val="13861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1F9E-8330-C585-943D-2FA623604095}"/>
              </a:ext>
            </a:extLst>
          </p:cNvPr>
          <p:cNvSpPr>
            <a:spLocks noGrp="1"/>
          </p:cNvSpPr>
          <p:nvPr>
            <p:ph type="title"/>
          </p:nvPr>
        </p:nvSpPr>
        <p:spPr/>
        <p:txBody>
          <a:bodyPr/>
          <a:lstStyle/>
          <a:p>
            <a:r>
              <a:rPr lang="en-US" dirty="0"/>
              <a:t>Share God’s Words with Others</a:t>
            </a:r>
          </a:p>
        </p:txBody>
      </p:sp>
      <p:sp>
        <p:nvSpPr>
          <p:cNvPr id="3" name="Content Placeholder 2">
            <a:extLst>
              <a:ext uri="{FF2B5EF4-FFF2-40B4-BE49-F238E27FC236}">
                <a16:creationId xmlns:a16="http://schemas.microsoft.com/office/drawing/2014/main" id="{444847A6-FACF-D061-8E32-7EEE1B845967}"/>
              </a:ext>
            </a:extLst>
          </p:cNvPr>
          <p:cNvSpPr>
            <a:spLocks noGrp="1"/>
          </p:cNvSpPr>
          <p:nvPr>
            <p:ph idx="1"/>
          </p:nvPr>
        </p:nvSpPr>
        <p:spPr/>
        <p:txBody>
          <a:bodyPr/>
          <a:lstStyle/>
          <a:p>
            <a:r>
              <a:rPr lang="en-US" dirty="0"/>
              <a:t>How can we follow Samuel’s example in sharing God’s Truth regardless of the consequences to us?</a:t>
            </a:r>
          </a:p>
          <a:p>
            <a:r>
              <a:rPr lang="en-US" dirty="0"/>
              <a:t>God continues to speak. What spiritual practices do you have in place to help you to continue recognizing the voice of the Lord when He speaks to you?</a:t>
            </a:r>
          </a:p>
        </p:txBody>
      </p:sp>
    </p:spTree>
    <p:extLst>
      <p:ext uri="{BB962C8B-B14F-4D97-AF65-F5344CB8AC3E}">
        <p14:creationId xmlns:p14="http://schemas.microsoft.com/office/powerpoint/2010/main" val="25565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FD5A-DC44-BF68-74F8-CEF346EB1AD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3F9D4D7-4CA4-C6B3-864A-6D349A5C6AB3}"/>
              </a:ext>
            </a:extLst>
          </p:cNvPr>
          <p:cNvSpPr>
            <a:spLocks noGrp="1"/>
          </p:cNvSpPr>
          <p:nvPr>
            <p:ph idx="1"/>
          </p:nvPr>
        </p:nvSpPr>
        <p:spPr>
          <a:xfrm>
            <a:off x="838200" y="2222339"/>
            <a:ext cx="10515600" cy="3954624"/>
          </a:xfrm>
        </p:spPr>
        <p:txBody>
          <a:bodyPr/>
          <a:lstStyle/>
          <a:p>
            <a:r>
              <a:rPr lang="en-US" dirty="0"/>
              <a:t>Evaluate. </a:t>
            </a:r>
          </a:p>
          <a:p>
            <a:pPr lvl="1"/>
            <a:r>
              <a:rPr lang="en-US" dirty="0"/>
              <a:t>Evaluate how well you are listening for the voice of God. </a:t>
            </a:r>
          </a:p>
          <a:p>
            <a:pPr lvl="1"/>
            <a:r>
              <a:rPr lang="en-US" dirty="0"/>
              <a:t>Make a commitment to read God’s Word daily to gain insight and direction from His Word.</a:t>
            </a:r>
          </a:p>
          <a:p>
            <a:endParaRPr lang="en-US" dirty="0"/>
          </a:p>
        </p:txBody>
      </p:sp>
    </p:spTree>
    <p:extLst>
      <p:ext uri="{BB962C8B-B14F-4D97-AF65-F5344CB8AC3E}">
        <p14:creationId xmlns:p14="http://schemas.microsoft.com/office/powerpoint/2010/main" val="130953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FD5A-DC44-BF68-74F8-CEF346EB1AD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3F9D4D7-4CA4-C6B3-864A-6D349A5C6AB3}"/>
              </a:ext>
            </a:extLst>
          </p:cNvPr>
          <p:cNvSpPr>
            <a:spLocks noGrp="1"/>
          </p:cNvSpPr>
          <p:nvPr>
            <p:ph idx="1"/>
          </p:nvPr>
        </p:nvSpPr>
        <p:spPr>
          <a:xfrm>
            <a:off x="838200" y="2071867"/>
            <a:ext cx="10515600" cy="4105095"/>
          </a:xfrm>
        </p:spPr>
        <p:txBody>
          <a:bodyPr/>
          <a:lstStyle/>
          <a:p>
            <a:r>
              <a:rPr lang="en-US" dirty="0"/>
              <a:t>Thank. </a:t>
            </a:r>
          </a:p>
          <a:p>
            <a:pPr lvl="1"/>
            <a:r>
              <a:rPr lang="en-US" dirty="0"/>
              <a:t>Thank others who have shared God’s Word with you and helped you discern God’s direction for your life. </a:t>
            </a:r>
          </a:p>
          <a:p>
            <a:pPr lvl="1"/>
            <a:r>
              <a:rPr lang="en-US" dirty="0"/>
              <a:t>In a note, email, or text, be specific how they have helped you.</a:t>
            </a:r>
          </a:p>
          <a:p>
            <a:endParaRPr lang="en-US" dirty="0"/>
          </a:p>
        </p:txBody>
      </p:sp>
    </p:spTree>
    <p:extLst>
      <p:ext uri="{BB962C8B-B14F-4D97-AF65-F5344CB8AC3E}">
        <p14:creationId xmlns:p14="http://schemas.microsoft.com/office/powerpoint/2010/main" val="426732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3182B-CAD8-1F54-D561-A6C751E776B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E58B9CF-79AA-68DB-9A17-3654060B691B}"/>
              </a:ext>
            </a:extLst>
          </p:cNvPr>
          <p:cNvGrpSpPr/>
          <p:nvPr/>
        </p:nvGrpSpPr>
        <p:grpSpPr>
          <a:xfrm>
            <a:off x="2849598" y="1690688"/>
            <a:ext cx="6492803" cy="4161682"/>
            <a:chOff x="2849598" y="1690688"/>
            <a:chExt cx="6492803" cy="4161682"/>
          </a:xfrm>
        </p:grpSpPr>
        <p:pic>
          <p:nvPicPr>
            <p:cNvPr id="6" name="Picture 5" descr="A picture containing text, building, sky, outdoor&#10;&#10;Description automatically generated">
              <a:extLst>
                <a:ext uri="{FF2B5EF4-FFF2-40B4-BE49-F238E27FC236}">
                  <a16:creationId xmlns:a16="http://schemas.microsoft.com/office/drawing/2014/main" id="{92502A8E-3FB5-5D2F-CF56-85F83521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29000"/>
              <a:ext cx="5714286" cy="30000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black, darkness&#10;&#10;Description automatically generated">
              <a:hlinkClick r:id="rId3"/>
              <a:extLst>
                <a:ext uri="{FF2B5EF4-FFF2-40B4-BE49-F238E27FC236}">
                  <a16:creationId xmlns:a16="http://schemas.microsoft.com/office/drawing/2014/main" id="{85A21AFB-4D86-F5C1-C9A8-0E5D64DEE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4BBA42D-0CF9-8463-453E-1320D4B1E82F}"/>
              </a:ext>
            </a:extLst>
          </p:cNvPr>
          <p:cNvSpPr txBox="1"/>
          <p:nvPr/>
        </p:nvSpPr>
        <p:spPr>
          <a:xfrm>
            <a:off x="4595751" y="5852370"/>
            <a:ext cx="327758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67097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FD5A-DC44-BF68-74F8-CEF346EB1AD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3F9D4D7-4CA4-C6B3-864A-6D349A5C6AB3}"/>
              </a:ext>
            </a:extLst>
          </p:cNvPr>
          <p:cNvSpPr>
            <a:spLocks noGrp="1"/>
          </p:cNvSpPr>
          <p:nvPr>
            <p:ph idx="1"/>
          </p:nvPr>
        </p:nvSpPr>
        <p:spPr>
          <a:xfrm>
            <a:off x="838200" y="2071867"/>
            <a:ext cx="10515600" cy="4105095"/>
          </a:xfrm>
        </p:spPr>
        <p:txBody>
          <a:bodyPr/>
          <a:lstStyle/>
          <a:p>
            <a:r>
              <a:rPr lang="en-US" dirty="0"/>
              <a:t>Speak up. </a:t>
            </a:r>
          </a:p>
          <a:p>
            <a:pPr lvl="1"/>
            <a:r>
              <a:rPr lang="en-US" dirty="0"/>
              <a:t>When you see others going astray from Scripture and God’s will for his or her life, talk with this person. </a:t>
            </a:r>
          </a:p>
          <a:p>
            <a:pPr lvl="1"/>
            <a:r>
              <a:rPr lang="en-US" dirty="0"/>
              <a:t>With gentleness and respect, encourage this individual to seek God, trust Him, and be obedient to Him. </a:t>
            </a:r>
          </a:p>
          <a:p>
            <a:endParaRPr lang="en-US" dirty="0"/>
          </a:p>
        </p:txBody>
      </p:sp>
    </p:spTree>
    <p:extLst>
      <p:ext uri="{BB962C8B-B14F-4D97-AF65-F5344CB8AC3E}">
        <p14:creationId xmlns:p14="http://schemas.microsoft.com/office/powerpoint/2010/main" val="11956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84130-51C5-88DF-1CB9-0F78554A8080}"/>
              </a:ext>
            </a:extLst>
          </p:cNvPr>
          <p:cNvSpPr>
            <a:spLocks noGrp="1"/>
          </p:cNvSpPr>
          <p:nvPr>
            <p:ph type="title"/>
          </p:nvPr>
        </p:nvSpPr>
        <p:spPr/>
        <p:txBody>
          <a:bodyPr/>
          <a:lstStyle/>
          <a:p>
            <a:r>
              <a:rPr lang="en-US" dirty="0"/>
              <a:t>Family Activities</a:t>
            </a:r>
          </a:p>
        </p:txBody>
      </p:sp>
      <p:pic>
        <p:nvPicPr>
          <p:cNvPr id="12" name="Picture 11" descr="A close-up of a piece of paper&#10;&#10;Description automatically generated with low confidence">
            <a:extLst>
              <a:ext uri="{FF2B5EF4-FFF2-40B4-BE49-F238E27FC236}">
                <a16:creationId xmlns:a16="http://schemas.microsoft.com/office/drawing/2014/main" id="{500410F8-598A-4449-3011-1FAA62B3AF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88889" l="1321" r="98302">
                        <a14:foregroundMark x1="3302" y1="20370" x2="12453" y2="56173"/>
                        <a14:foregroundMark x1="12453" y1="56173" x2="6698" y2="45679"/>
                        <a14:foregroundMark x1="6698" y1="45679" x2="12170" y2="63580"/>
                        <a14:foregroundMark x1="12170" y1="63580" x2="17736" y2="36420"/>
                        <a14:foregroundMark x1="17736" y1="36420" x2="38019" y2="28395"/>
                        <a14:foregroundMark x1="38019" y1="28395" x2="38679" y2="25926"/>
                        <a14:foregroundMark x1="3113" y1="34568" x2="7075" y2="84568"/>
                        <a14:foregroundMark x1="7075" y1="84568" x2="20283" y2="85185"/>
                        <a14:foregroundMark x1="20283" y1="85185" x2="39623" y2="80864"/>
                        <a14:foregroundMark x1="80034" y1="92966" x2="80617" y2="93141"/>
                        <a14:foregroundMark x1="39623" y1="80864" x2="74157" y2="91206"/>
                        <a14:foregroundMark x1="80849" y1="93210" x2="93679" y2="87037"/>
                        <a14:foregroundMark x1="93679" y1="87037" x2="98585" y2="75926"/>
                        <a14:foregroundMark x1="98585" y1="75926" x2="97547" y2="35802"/>
                        <a14:foregroundMark x1="97547" y1="35802" x2="93208" y2="65432"/>
                        <a14:foregroundMark x1="93208" y1="65432" x2="93113" y2="66049"/>
                        <a14:foregroundMark x1="71226" y1="88889" x2="3208" y2="80864"/>
                        <a14:foregroundMark x1="3208" y1="80864" x2="1415" y2="16049"/>
                        <a14:foregroundMark x1="3679" y1="14815" x2="9811" y2="9259"/>
                        <a14:foregroundMark x1="9811" y1="9259" x2="31321" y2="19753"/>
                        <a14:foregroundMark x1="31321" y1="19753" x2="53208" y2="16049"/>
                        <a14:foregroundMark x1="53208" y1="16049" x2="64057" y2="24691"/>
                        <a14:foregroundMark x1="64057" y1="24691" x2="80283" y2="22840"/>
                        <a14:foregroundMark x1="80283" y1="22840" x2="67170" y2="14198"/>
                        <a14:foregroundMark x1="67170" y1="14198" x2="78019" y2="9877"/>
                        <a14:foregroundMark x1="78019" y1="9877" x2="96698" y2="22222"/>
                        <a14:foregroundMark x1="96698" y1="22222" x2="98302" y2="88889"/>
                        <a14:backgroundMark x1="80377" y1="96296" x2="75000" y2="99383"/>
                        <a14:backgroundMark x1="75000" y1="99383" x2="75000" y2="99383"/>
                        <a14:backgroundMark x1="81792" y1="95679" x2="81698" y2="97531"/>
                        <a14:backgroundMark x1="81132" y1="97531" x2="80660" y2="93827"/>
                      </a14:backgroundRemoval>
                    </a14:imgEffect>
                  </a14:imgLayer>
                </a14:imgProps>
              </a:ext>
              <a:ext uri="{28A0092B-C50C-407E-A947-70E740481C1C}">
                <a14:useLocalDpi xmlns:a14="http://schemas.microsoft.com/office/drawing/2010/main" val="0"/>
              </a:ext>
            </a:extLst>
          </a:blip>
          <a:stretch>
            <a:fillRect/>
          </a:stretch>
        </p:blipFill>
        <p:spPr>
          <a:xfrm>
            <a:off x="712715" y="1690688"/>
            <a:ext cx="7540034" cy="1542857"/>
          </a:xfrm>
          <a:prstGeom prst="rect">
            <a:avLst/>
          </a:prstGeom>
          <a:ln>
            <a:noFill/>
          </a:ln>
          <a:effectLst>
            <a:outerShdw blurRad="190500" algn="tl" rotWithShape="0">
              <a:srgbClr val="000000">
                <a:alpha val="70000"/>
              </a:srgbClr>
            </a:outerShdw>
          </a:effectLst>
          <a:scene3d>
            <a:camera prst="perspectiveContrastingRightFacing"/>
            <a:lightRig rig="threePt" dir="t"/>
          </a:scene3d>
        </p:spPr>
      </p:pic>
      <p:pic>
        <p:nvPicPr>
          <p:cNvPr id="14" name="Picture 13" descr="A cartoon of a person in a suit&#10;&#10;Description automatically generated with medium confidence">
            <a:extLst>
              <a:ext uri="{FF2B5EF4-FFF2-40B4-BE49-F238E27FC236}">
                <a16:creationId xmlns:a16="http://schemas.microsoft.com/office/drawing/2014/main" id="{45C693D9-F98F-C3D6-8D4F-6EA4C8042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914" y="2210764"/>
            <a:ext cx="1199643" cy="4172673"/>
          </a:xfrm>
          <a:prstGeom prst="rect">
            <a:avLst/>
          </a:prstGeom>
          <a:ln>
            <a:noFill/>
          </a:ln>
          <a:effectLst>
            <a:outerShdw blurRad="292100" dist="139700" dir="2700000" algn="tl" rotWithShape="0">
              <a:srgbClr val="333333">
                <a:alpha val="65000"/>
              </a:srgbClr>
            </a:outerShdw>
          </a:effectLst>
        </p:spPr>
      </p:pic>
      <p:sp>
        <p:nvSpPr>
          <p:cNvPr id="15" name="Speech Bubble: Rectangle with Corners Rounded 14">
            <a:extLst>
              <a:ext uri="{FF2B5EF4-FFF2-40B4-BE49-F238E27FC236}">
                <a16:creationId xmlns:a16="http://schemas.microsoft.com/office/drawing/2014/main" id="{EB76EA63-D2E4-C2CB-FC2B-F0578AF11053}"/>
              </a:ext>
            </a:extLst>
          </p:cNvPr>
          <p:cNvSpPr/>
          <p:nvPr/>
        </p:nvSpPr>
        <p:spPr>
          <a:xfrm>
            <a:off x="3833149" y="3457936"/>
            <a:ext cx="4525702" cy="2925501"/>
          </a:xfrm>
          <a:prstGeom prst="wedgeRoundRectCallout">
            <a:avLst>
              <a:gd name="adj1" fmla="val 53080"/>
              <a:gd name="adj2" fmla="val -718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 message and this decoding key was passed to one of our Baptist operatives in </a:t>
            </a:r>
            <a:r>
              <a:rPr lang="en-US" dirty="0" err="1">
                <a:latin typeface="Comic Sans MS" panose="030F0702030302020204" pitchFamily="66" charset="0"/>
              </a:rPr>
              <a:t>Slandsja</a:t>
            </a:r>
            <a:r>
              <a:rPr lang="en-US" dirty="0">
                <a:latin typeface="Comic Sans MS" panose="030F0702030302020204" pitchFamily="66" charset="0"/>
              </a:rPr>
              <a:t> </a:t>
            </a:r>
            <a:r>
              <a:rPr lang="en-US" dirty="0" err="1">
                <a:latin typeface="Comic Sans MS" panose="030F0702030302020204" pitchFamily="66" charset="0"/>
              </a:rPr>
              <a:t>Falombral</a:t>
            </a:r>
            <a:r>
              <a:rPr lang="en-US" dirty="0">
                <a:latin typeface="Comic Sans MS" panose="030F0702030302020204" pitchFamily="66" charset="0"/>
              </a:rPr>
              <a:t>.  We require your help in decrypting the message.  Help and further Family Activities can be found at </a:t>
            </a:r>
            <a:r>
              <a:rPr lang="en-US" dirty="0">
                <a:latin typeface="Comic Sans MS" panose="030F0702030302020204" pitchFamily="66" charset="0"/>
                <a:hlinkClick r:id="rId5"/>
              </a:rPr>
              <a:t>https://tinyurl.com/yckmxbaz</a:t>
            </a:r>
            <a:r>
              <a:rPr lang="en-US" dirty="0">
                <a:latin typeface="Comic Sans MS" panose="030F0702030302020204" pitchFamily="66" charset="0"/>
              </a:rPr>
              <a:t>.  The Color page is available for you folks there in the back row.</a:t>
            </a:r>
          </a:p>
        </p:txBody>
      </p:sp>
    </p:spTree>
    <p:extLst>
      <p:ext uri="{BB962C8B-B14F-4D97-AF65-F5344CB8AC3E}">
        <p14:creationId xmlns:p14="http://schemas.microsoft.com/office/powerpoint/2010/main" val="370409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 and Samuel</a:t>
            </a:r>
          </a:p>
        </p:txBody>
      </p:sp>
      <p:sp>
        <p:nvSpPr>
          <p:cNvPr id="3" name="Subtitle 2"/>
          <p:cNvSpPr>
            <a:spLocks noGrp="1"/>
          </p:cNvSpPr>
          <p:nvPr>
            <p:ph type="subTitle" idx="1"/>
          </p:nvPr>
        </p:nvSpPr>
        <p:spPr>
          <a:xfrm>
            <a:off x="1524000" y="3954482"/>
            <a:ext cx="9144000" cy="1303317"/>
          </a:xfrm>
        </p:spPr>
        <p:txBody>
          <a:bodyPr/>
          <a:lstStyle/>
          <a:p>
            <a:r>
              <a:rPr lang="en-US" dirty="0"/>
              <a:t>June 18</a:t>
            </a:r>
          </a:p>
        </p:txBody>
      </p:sp>
    </p:spTree>
    <p:extLst>
      <p:ext uri="{BB962C8B-B14F-4D97-AF65-F5344CB8AC3E}">
        <p14:creationId xmlns:p14="http://schemas.microsoft.com/office/powerpoint/2010/main" val="239758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1F67B-C721-B376-B36A-142EDE07E853}"/>
              </a:ext>
            </a:extLst>
          </p:cNvPr>
          <p:cNvSpPr>
            <a:spLocks noGrp="1"/>
          </p:cNvSpPr>
          <p:nvPr>
            <p:ph type="title"/>
          </p:nvPr>
        </p:nvSpPr>
        <p:spPr/>
        <p:txBody>
          <a:bodyPr/>
          <a:lstStyle/>
          <a:p>
            <a:r>
              <a:rPr lang="en-US" dirty="0"/>
              <a:t>Remember that time?</a:t>
            </a:r>
          </a:p>
        </p:txBody>
      </p:sp>
      <p:sp>
        <p:nvSpPr>
          <p:cNvPr id="5" name="Content Placeholder 4">
            <a:extLst>
              <a:ext uri="{FF2B5EF4-FFF2-40B4-BE49-F238E27FC236}">
                <a16:creationId xmlns:a16="http://schemas.microsoft.com/office/drawing/2014/main" id="{0D5C7620-3BA0-CFB2-198F-309B20D00C3D}"/>
              </a:ext>
            </a:extLst>
          </p:cNvPr>
          <p:cNvSpPr>
            <a:spLocks noGrp="1"/>
          </p:cNvSpPr>
          <p:nvPr>
            <p:ph idx="1"/>
          </p:nvPr>
        </p:nvSpPr>
        <p:spPr/>
        <p:txBody>
          <a:bodyPr/>
          <a:lstStyle/>
          <a:p>
            <a:r>
              <a:rPr lang="en-US" dirty="0"/>
              <a:t>What is something you learned through failure?</a:t>
            </a:r>
            <a:br>
              <a:rPr lang="en-US" dirty="0"/>
            </a:br>
            <a:endParaRPr lang="en-US" dirty="0"/>
          </a:p>
          <a:p>
            <a:r>
              <a:rPr lang="en-US" dirty="0">
                <a:solidFill>
                  <a:srgbClr val="C00000"/>
                </a:solidFill>
              </a:rPr>
              <a:t>Today we consider Eli’s initial failure.</a:t>
            </a:r>
          </a:p>
          <a:p>
            <a:pPr lvl="1"/>
            <a:r>
              <a:rPr lang="en-US" dirty="0">
                <a:solidFill>
                  <a:srgbClr val="C00000"/>
                </a:solidFill>
              </a:rPr>
              <a:t>Yet he did do well in one task – mentoring Samuel.</a:t>
            </a:r>
          </a:p>
          <a:p>
            <a:pPr lvl="1"/>
            <a:r>
              <a:rPr lang="en-US" dirty="0">
                <a:solidFill>
                  <a:srgbClr val="C00000"/>
                </a:solidFill>
              </a:rPr>
              <a:t>Don’t let past mistakes prevent you from being an effective mentor.</a:t>
            </a:r>
          </a:p>
          <a:p>
            <a:endParaRPr lang="en-US" dirty="0"/>
          </a:p>
        </p:txBody>
      </p:sp>
      <p:grpSp>
        <p:nvGrpSpPr>
          <p:cNvPr id="13" name="Group 12">
            <a:extLst>
              <a:ext uri="{FF2B5EF4-FFF2-40B4-BE49-F238E27FC236}">
                <a16:creationId xmlns:a16="http://schemas.microsoft.com/office/drawing/2014/main" id="{55EBEC64-177B-E982-627A-2DEFF68B7B9D}"/>
              </a:ext>
            </a:extLst>
          </p:cNvPr>
          <p:cNvGrpSpPr/>
          <p:nvPr/>
        </p:nvGrpSpPr>
        <p:grpSpPr>
          <a:xfrm>
            <a:off x="1254775" y="2848131"/>
            <a:ext cx="9682450" cy="3644744"/>
            <a:chOff x="1159139" y="2667156"/>
            <a:chExt cx="9682450" cy="3644744"/>
          </a:xfrm>
        </p:grpSpPr>
        <p:grpSp>
          <p:nvGrpSpPr>
            <p:cNvPr id="9" name="Group 8">
              <a:extLst>
                <a:ext uri="{FF2B5EF4-FFF2-40B4-BE49-F238E27FC236}">
                  <a16:creationId xmlns:a16="http://schemas.microsoft.com/office/drawing/2014/main" id="{0BCBFA41-B6C5-D891-155E-EB9FA7C6187B}"/>
                </a:ext>
              </a:extLst>
            </p:cNvPr>
            <p:cNvGrpSpPr/>
            <p:nvPr/>
          </p:nvGrpSpPr>
          <p:grpSpPr>
            <a:xfrm>
              <a:off x="1159139" y="3429000"/>
              <a:ext cx="3222856" cy="1812857"/>
              <a:chOff x="1218516" y="3772641"/>
              <a:chExt cx="3222856" cy="1812857"/>
            </a:xfrm>
          </p:grpSpPr>
          <p:pic>
            <p:nvPicPr>
              <p:cNvPr id="8" name="Picture 7" descr="A picture containing kitchen appliance, appliance, home appliance, computer&#10;&#10;Description automatically generated">
                <a:extLst>
                  <a:ext uri="{FF2B5EF4-FFF2-40B4-BE49-F238E27FC236}">
                    <a16:creationId xmlns:a16="http://schemas.microsoft.com/office/drawing/2014/main" id="{0375753E-7F61-512F-A1DE-7D8CA51BF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516" y="3772641"/>
                <a:ext cx="3222856" cy="1812857"/>
              </a:xfrm>
              <a:prstGeom prst="rect">
                <a:avLst/>
              </a:prstGeom>
              <a:ln>
                <a:noFill/>
              </a:ln>
              <a:effectLst>
                <a:outerShdw blurRad="292100" dist="139700" dir="2700000" algn="tl" rotWithShape="0">
                  <a:srgbClr val="333333">
                    <a:alpha val="65000"/>
                  </a:srgbClr>
                </a:outerShdw>
              </a:effectLst>
            </p:spPr>
          </p:pic>
          <p:pic>
            <p:nvPicPr>
              <p:cNvPr id="1028" name="Picture 4" descr="Brown Egg clipart">
                <a:extLst>
                  <a:ext uri="{FF2B5EF4-FFF2-40B4-BE49-F238E27FC236}">
                    <a16:creationId xmlns:a16="http://schemas.microsoft.com/office/drawing/2014/main" id="{CE655816-9130-97A7-13A2-ABB6A05E2A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30941">
                <a:off x="2582286" y="4120738"/>
                <a:ext cx="522844" cy="712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0" name="Picture 6" descr="Hand Holding a Smartphone on Facebook clipart">
              <a:extLst>
                <a:ext uri="{FF2B5EF4-FFF2-40B4-BE49-F238E27FC236}">
                  <a16:creationId xmlns:a16="http://schemas.microsoft.com/office/drawing/2014/main" id="{B03A8F39-47E1-C898-2833-B57C33893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079" y="2738408"/>
              <a:ext cx="2251631" cy="3573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lock - Free animated GIF">
              <a:extLst>
                <a:ext uri="{FF2B5EF4-FFF2-40B4-BE49-F238E27FC236}">
                  <a16:creationId xmlns:a16="http://schemas.microsoft.com/office/drawing/2014/main" id="{EB5F1D73-0F77-2F42-2980-E6AADA17E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372" y="4975761"/>
              <a:ext cx="1133044" cy="10784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BCBCE04-0B22-606F-3D74-8516A675ABCC}"/>
                </a:ext>
              </a:extLst>
            </p:cNvPr>
            <p:cNvPicPr>
              <a:picLocks noChangeAspect="1"/>
            </p:cNvPicPr>
            <p:nvPr/>
          </p:nvPicPr>
          <p:blipFill>
            <a:blip r:embed="rId6"/>
            <a:stretch>
              <a:fillRect/>
            </a:stretch>
          </p:blipFill>
          <p:spPr>
            <a:xfrm>
              <a:off x="7991250" y="3891407"/>
              <a:ext cx="1613655" cy="1838071"/>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0736AE28-AC9E-1D8C-31FE-9B4DB371828F}"/>
                </a:ext>
              </a:extLst>
            </p:cNvPr>
            <p:cNvSpPr/>
            <p:nvPr/>
          </p:nvSpPr>
          <p:spPr>
            <a:xfrm>
              <a:off x="8964603" y="2667156"/>
              <a:ext cx="1876986" cy="947057"/>
            </a:xfrm>
            <a:prstGeom prst="wedgeRoundRectCallout">
              <a:avLst>
                <a:gd name="adj1" fmla="val -38445"/>
                <a:gd name="adj2" fmla="val 1005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This 60-page report is due tomorrow!</a:t>
              </a:r>
            </a:p>
          </p:txBody>
        </p:sp>
      </p:grpSp>
    </p:spTree>
    <p:extLst>
      <p:ext uri="{BB962C8B-B14F-4D97-AF65-F5344CB8AC3E}">
        <p14:creationId xmlns:p14="http://schemas.microsoft.com/office/powerpoint/2010/main" val="67495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ECA1-30A3-1C22-9F74-2A3D8E98C5BF}"/>
              </a:ext>
            </a:extLst>
          </p:cNvPr>
          <p:cNvSpPr>
            <a:spLocks noGrp="1"/>
          </p:cNvSpPr>
          <p:nvPr>
            <p:ph type="title"/>
          </p:nvPr>
        </p:nvSpPr>
        <p:spPr/>
        <p:txBody>
          <a:bodyPr/>
          <a:lstStyle/>
          <a:p>
            <a:pPr algn="l"/>
            <a:r>
              <a:rPr lang="en-US" dirty="0"/>
              <a:t>Listen for a response to reprimand.</a:t>
            </a:r>
          </a:p>
        </p:txBody>
      </p:sp>
      <p:sp>
        <p:nvSpPr>
          <p:cNvPr id="3" name="Content Placeholder 2">
            <a:extLst>
              <a:ext uri="{FF2B5EF4-FFF2-40B4-BE49-F238E27FC236}">
                <a16:creationId xmlns:a16="http://schemas.microsoft.com/office/drawing/2014/main" id="{40DA6188-D649-74FF-5ACB-B81EE11EFC4E}"/>
              </a:ext>
            </a:extLst>
          </p:cNvPr>
          <p:cNvSpPr>
            <a:spLocks noGrp="1"/>
          </p:cNvSpPr>
          <p:nvPr>
            <p:ph idx="1"/>
          </p:nvPr>
        </p:nvSpPr>
        <p:spPr>
          <a:xfrm>
            <a:off x="1400536" y="1837200"/>
            <a:ext cx="9652322" cy="4351338"/>
          </a:xfrm>
        </p:spPr>
        <p:txBody>
          <a:bodyPr/>
          <a:lstStyle/>
          <a:p>
            <a:pPr marL="0" indent="0" algn="ctr">
              <a:buNone/>
            </a:pPr>
            <a:r>
              <a:rPr lang="en-US" dirty="0"/>
              <a:t>1 Samuel 2:22-26 (NIV)   Now Eli, who was very old, heard about everything his sons were doing to all Israel and how they slept with the women who served at the entrance to the Tent of Meeting. 23  So he said to them, "Why do you do such things? I hear from </a:t>
            </a:r>
          </a:p>
        </p:txBody>
      </p:sp>
    </p:spTree>
    <p:extLst>
      <p:ext uri="{BB962C8B-B14F-4D97-AF65-F5344CB8AC3E}">
        <p14:creationId xmlns:p14="http://schemas.microsoft.com/office/powerpoint/2010/main" val="18219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ECA1-30A3-1C22-9F74-2A3D8E98C5BF}"/>
              </a:ext>
            </a:extLst>
          </p:cNvPr>
          <p:cNvSpPr>
            <a:spLocks noGrp="1"/>
          </p:cNvSpPr>
          <p:nvPr>
            <p:ph type="title"/>
          </p:nvPr>
        </p:nvSpPr>
        <p:spPr/>
        <p:txBody>
          <a:bodyPr/>
          <a:lstStyle/>
          <a:p>
            <a:pPr algn="l"/>
            <a:r>
              <a:rPr lang="en-US" dirty="0"/>
              <a:t>Listen for a response to reprimand.</a:t>
            </a:r>
          </a:p>
        </p:txBody>
      </p:sp>
      <p:sp>
        <p:nvSpPr>
          <p:cNvPr id="3" name="Content Placeholder 2">
            <a:extLst>
              <a:ext uri="{FF2B5EF4-FFF2-40B4-BE49-F238E27FC236}">
                <a16:creationId xmlns:a16="http://schemas.microsoft.com/office/drawing/2014/main" id="{40DA6188-D649-74FF-5ACB-B81EE11EFC4E}"/>
              </a:ext>
            </a:extLst>
          </p:cNvPr>
          <p:cNvSpPr>
            <a:spLocks noGrp="1"/>
          </p:cNvSpPr>
          <p:nvPr>
            <p:ph idx="1"/>
          </p:nvPr>
        </p:nvSpPr>
        <p:spPr>
          <a:xfrm>
            <a:off x="1400536" y="1837200"/>
            <a:ext cx="9652322" cy="4351338"/>
          </a:xfrm>
        </p:spPr>
        <p:txBody>
          <a:bodyPr/>
          <a:lstStyle/>
          <a:p>
            <a:pPr marL="0" indent="0" algn="ctr">
              <a:buNone/>
            </a:pPr>
            <a:r>
              <a:rPr lang="en-US" dirty="0"/>
              <a:t>all the people about these wicked deeds of yours. 24  No, my sons; it is not a good report that I hear spreading among the LORD's people. 25  If a man sins against another man, God may mediate for him; but if a man sins against the LORD, who will </a:t>
            </a:r>
          </a:p>
        </p:txBody>
      </p:sp>
    </p:spTree>
    <p:extLst>
      <p:ext uri="{BB962C8B-B14F-4D97-AF65-F5344CB8AC3E}">
        <p14:creationId xmlns:p14="http://schemas.microsoft.com/office/powerpoint/2010/main" val="126445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ECA1-30A3-1C22-9F74-2A3D8E98C5BF}"/>
              </a:ext>
            </a:extLst>
          </p:cNvPr>
          <p:cNvSpPr>
            <a:spLocks noGrp="1"/>
          </p:cNvSpPr>
          <p:nvPr>
            <p:ph type="title"/>
          </p:nvPr>
        </p:nvSpPr>
        <p:spPr/>
        <p:txBody>
          <a:bodyPr/>
          <a:lstStyle/>
          <a:p>
            <a:pPr algn="l"/>
            <a:r>
              <a:rPr lang="en-US" dirty="0"/>
              <a:t>Listen for a response to reprimand.</a:t>
            </a:r>
          </a:p>
        </p:txBody>
      </p:sp>
      <p:sp>
        <p:nvSpPr>
          <p:cNvPr id="3" name="Content Placeholder 2">
            <a:extLst>
              <a:ext uri="{FF2B5EF4-FFF2-40B4-BE49-F238E27FC236}">
                <a16:creationId xmlns:a16="http://schemas.microsoft.com/office/drawing/2014/main" id="{40DA6188-D649-74FF-5ACB-B81EE11EFC4E}"/>
              </a:ext>
            </a:extLst>
          </p:cNvPr>
          <p:cNvSpPr>
            <a:spLocks noGrp="1"/>
          </p:cNvSpPr>
          <p:nvPr>
            <p:ph idx="1"/>
          </p:nvPr>
        </p:nvSpPr>
        <p:spPr>
          <a:xfrm>
            <a:off x="1400536" y="1837200"/>
            <a:ext cx="9652322" cy="4351338"/>
          </a:xfrm>
        </p:spPr>
        <p:txBody>
          <a:bodyPr/>
          <a:lstStyle/>
          <a:p>
            <a:pPr marL="0" indent="0" algn="ctr">
              <a:buNone/>
            </a:pPr>
            <a:r>
              <a:rPr lang="en-US" dirty="0"/>
              <a:t>intercede for him?" His sons, however, did not listen to their father's rebuke, for it was the LORD's will to put them to death. 26  And the boy Samuel continued to grow in stature and in favor with the LORD and with men.</a:t>
            </a:r>
          </a:p>
        </p:txBody>
      </p:sp>
      <p:pic>
        <p:nvPicPr>
          <p:cNvPr id="5" name="Picture 4">
            <a:extLst>
              <a:ext uri="{FF2B5EF4-FFF2-40B4-BE49-F238E27FC236}">
                <a16:creationId xmlns:a16="http://schemas.microsoft.com/office/drawing/2014/main" id="{9BC08C1E-EB03-F155-A004-D1DAB2A40538}"/>
              </a:ext>
            </a:extLst>
          </p:cNvPr>
          <p:cNvPicPr>
            <a:picLocks noChangeAspect="1"/>
          </p:cNvPicPr>
          <p:nvPr/>
        </p:nvPicPr>
        <p:blipFill>
          <a:blip r:embed="rId2"/>
          <a:stretch>
            <a:fillRect/>
          </a:stretch>
        </p:blipFill>
        <p:spPr>
          <a:xfrm>
            <a:off x="5119809" y="5012821"/>
            <a:ext cx="1952381"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997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3572-975F-F195-D49C-A74048BBDE09}"/>
              </a:ext>
            </a:extLst>
          </p:cNvPr>
          <p:cNvSpPr>
            <a:spLocks noGrp="1"/>
          </p:cNvSpPr>
          <p:nvPr>
            <p:ph type="title"/>
          </p:nvPr>
        </p:nvSpPr>
        <p:spPr/>
        <p:txBody>
          <a:bodyPr/>
          <a:lstStyle/>
          <a:p>
            <a:r>
              <a:rPr lang="en-US" dirty="0"/>
              <a:t>Listening to Wise Counsel – or Not</a:t>
            </a:r>
          </a:p>
        </p:txBody>
      </p:sp>
      <p:sp>
        <p:nvSpPr>
          <p:cNvPr id="3" name="Content Placeholder 2">
            <a:extLst>
              <a:ext uri="{FF2B5EF4-FFF2-40B4-BE49-F238E27FC236}">
                <a16:creationId xmlns:a16="http://schemas.microsoft.com/office/drawing/2014/main" id="{98327617-D99B-6635-BB1D-C658DF729DB5}"/>
              </a:ext>
            </a:extLst>
          </p:cNvPr>
          <p:cNvSpPr>
            <a:spLocks noGrp="1"/>
          </p:cNvSpPr>
          <p:nvPr>
            <p:ph idx="1"/>
          </p:nvPr>
        </p:nvSpPr>
        <p:spPr>
          <a:xfrm>
            <a:off x="838200" y="1825624"/>
            <a:ext cx="10515600" cy="4748795"/>
          </a:xfrm>
        </p:spPr>
        <p:txBody>
          <a:bodyPr>
            <a:normAutofit/>
          </a:bodyPr>
          <a:lstStyle/>
          <a:p>
            <a:r>
              <a:rPr lang="en-US" dirty="0"/>
              <a:t>Eli’s sons were involved in sexual misconduct.  What did Eli do about his sons’ sinful practices? </a:t>
            </a:r>
          </a:p>
          <a:p>
            <a:r>
              <a:rPr lang="en-US" dirty="0"/>
              <a:t>How would you evaluate Eli’s response to the problem?</a:t>
            </a:r>
          </a:p>
          <a:p>
            <a:r>
              <a:rPr lang="en-US" dirty="0"/>
              <a:t>How might Eli have responded differently to reports of his sons’ behavior?</a:t>
            </a:r>
          </a:p>
          <a:p>
            <a:r>
              <a:rPr lang="en-US" dirty="0"/>
              <a:t>They rejected their father’s rebuke.  What would be the inevitable result?</a:t>
            </a:r>
          </a:p>
        </p:txBody>
      </p:sp>
    </p:spTree>
    <p:extLst>
      <p:ext uri="{BB962C8B-B14F-4D97-AF65-F5344CB8AC3E}">
        <p14:creationId xmlns:p14="http://schemas.microsoft.com/office/powerpoint/2010/main" val="132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1463-0E9F-EC77-34FE-91A47036A224}"/>
              </a:ext>
            </a:extLst>
          </p:cNvPr>
          <p:cNvSpPr>
            <a:spLocks noGrp="1"/>
          </p:cNvSpPr>
          <p:nvPr>
            <p:ph type="title"/>
          </p:nvPr>
        </p:nvSpPr>
        <p:spPr/>
        <p:txBody>
          <a:bodyPr/>
          <a:lstStyle/>
          <a:p>
            <a:r>
              <a:rPr lang="en-US" dirty="0"/>
              <a:t>Listening to Wise Counsel – or Not</a:t>
            </a:r>
          </a:p>
        </p:txBody>
      </p:sp>
      <p:sp>
        <p:nvSpPr>
          <p:cNvPr id="3" name="Content Placeholder 2">
            <a:extLst>
              <a:ext uri="{FF2B5EF4-FFF2-40B4-BE49-F238E27FC236}">
                <a16:creationId xmlns:a16="http://schemas.microsoft.com/office/drawing/2014/main" id="{96F1A594-5BB4-F986-65AB-59F1878B173B}"/>
              </a:ext>
            </a:extLst>
          </p:cNvPr>
          <p:cNvSpPr>
            <a:spLocks noGrp="1"/>
          </p:cNvSpPr>
          <p:nvPr>
            <p:ph idx="1"/>
          </p:nvPr>
        </p:nvSpPr>
        <p:spPr/>
        <p:txBody>
          <a:bodyPr/>
          <a:lstStyle/>
          <a:p>
            <a:r>
              <a:rPr lang="en-US" dirty="0"/>
              <a:t>Eli’s sons rejected their father’s counsel.  Where do some people in our culture prefer to find counsel?</a:t>
            </a:r>
          </a:p>
          <a:p>
            <a:r>
              <a:rPr lang="en-US" dirty="0"/>
              <a:t>Why do people ignore wise counsel?</a:t>
            </a:r>
          </a:p>
        </p:txBody>
      </p:sp>
    </p:spTree>
    <p:extLst>
      <p:ext uri="{BB962C8B-B14F-4D97-AF65-F5344CB8AC3E}">
        <p14:creationId xmlns:p14="http://schemas.microsoft.com/office/powerpoint/2010/main" val="3534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566B-8200-C0EB-4F97-5526E754D2C8}"/>
              </a:ext>
            </a:extLst>
          </p:cNvPr>
          <p:cNvSpPr>
            <a:spLocks noGrp="1"/>
          </p:cNvSpPr>
          <p:nvPr>
            <p:ph type="title"/>
          </p:nvPr>
        </p:nvSpPr>
        <p:spPr/>
        <p:txBody>
          <a:bodyPr/>
          <a:lstStyle/>
          <a:p>
            <a:pPr algn="l"/>
            <a:r>
              <a:rPr lang="en-US" dirty="0"/>
              <a:t>Listen for Eli’s direction to Samuel.</a:t>
            </a:r>
          </a:p>
        </p:txBody>
      </p:sp>
      <p:sp>
        <p:nvSpPr>
          <p:cNvPr id="3" name="Content Placeholder 2">
            <a:extLst>
              <a:ext uri="{FF2B5EF4-FFF2-40B4-BE49-F238E27FC236}">
                <a16:creationId xmlns:a16="http://schemas.microsoft.com/office/drawing/2014/main" id="{9474C312-B753-920E-E21F-2B2A6643EE3F}"/>
              </a:ext>
            </a:extLst>
          </p:cNvPr>
          <p:cNvSpPr>
            <a:spLocks noGrp="1"/>
          </p:cNvSpPr>
          <p:nvPr>
            <p:ph idx="1"/>
          </p:nvPr>
        </p:nvSpPr>
        <p:spPr>
          <a:xfrm>
            <a:off x="1287201" y="1848774"/>
            <a:ext cx="9617597" cy="4351338"/>
          </a:xfrm>
        </p:spPr>
        <p:txBody>
          <a:bodyPr/>
          <a:lstStyle/>
          <a:p>
            <a:pPr marL="0" indent="0" algn="ctr">
              <a:buNone/>
            </a:pPr>
            <a:r>
              <a:rPr lang="en-US" dirty="0"/>
              <a:t>1 Samuel 3:7-10 (NIV)  Now Samuel did not yet know the LORD: The word of the LORD had not yet been revealed to him. 8  The LORD called Samuel a third time, and Samuel got up and went to Eli and said, "Here I am; you called me." Then Eli realized that the LORD was calling the boy. 9  So Eli </a:t>
            </a:r>
          </a:p>
        </p:txBody>
      </p:sp>
    </p:spTree>
    <p:extLst>
      <p:ext uri="{BB962C8B-B14F-4D97-AF65-F5344CB8AC3E}">
        <p14:creationId xmlns:p14="http://schemas.microsoft.com/office/powerpoint/2010/main" val="218397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52</TotalTime>
  <Words>1032</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Eli and Samuel</vt:lpstr>
      <vt:lpstr>Video Introduction</vt:lpstr>
      <vt:lpstr>Remember that time?</vt:lpstr>
      <vt:lpstr>Listen for a response to reprimand.</vt:lpstr>
      <vt:lpstr>Listen for a response to reprimand.</vt:lpstr>
      <vt:lpstr>Listen for a response to reprimand.</vt:lpstr>
      <vt:lpstr>Listening to Wise Counsel – or Not</vt:lpstr>
      <vt:lpstr>Listening to Wise Counsel – or Not</vt:lpstr>
      <vt:lpstr>Listen for Eli’s direction to Samuel.</vt:lpstr>
      <vt:lpstr>Listen for Eli’s direction to Samuel.</vt:lpstr>
      <vt:lpstr>Helping to Discern God’s Counsel</vt:lpstr>
      <vt:lpstr>Helping to Discern God’s Counsel</vt:lpstr>
      <vt:lpstr>Helping to Discern God’s Counsel</vt:lpstr>
      <vt:lpstr>Listen for Eli’s response to God’s message.</vt:lpstr>
      <vt:lpstr>Listen for Eli’s response to God’s message.</vt:lpstr>
      <vt:lpstr>Share God’s Words with Others</vt:lpstr>
      <vt:lpstr>Share God’s Words with Others</vt:lpstr>
      <vt:lpstr>Application</vt:lpstr>
      <vt:lpstr>Application</vt:lpstr>
      <vt:lpstr>Application</vt:lpstr>
      <vt:lpstr>Family Activities</vt:lpstr>
      <vt:lpstr>Eli and Samuel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 and Samuel</dc:title>
  <dc:creator>Steve Armstrong</dc:creator>
  <cp:lastModifiedBy>Steve Armstrong</cp:lastModifiedBy>
  <cp:revision>2</cp:revision>
  <dcterms:created xsi:type="dcterms:W3CDTF">2023-06-01T00:34:35Z</dcterms:created>
  <dcterms:modified xsi:type="dcterms:W3CDTF">2023-06-01T01:27:11Z</dcterms:modified>
</cp:coreProperties>
</file>