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1_zb672d1d"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s://tinyurl.com/y5et6bl2"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Embracing Joy</a:t>
            </a:r>
          </a:p>
        </p:txBody>
      </p:sp>
      <p:sp>
        <p:nvSpPr>
          <p:cNvPr id="3" name="Subtitle 2"/>
          <p:cNvSpPr>
            <a:spLocks noGrp="1"/>
          </p:cNvSpPr>
          <p:nvPr>
            <p:ph type="subTitle" idx="1"/>
          </p:nvPr>
        </p:nvSpPr>
        <p:spPr>
          <a:xfrm>
            <a:off x="1524000" y="3883230"/>
            <a:ext cx="9144000" cy="1374569"/>
          </a:xfrm>
        </p:spPr>
        <p:txBody>
          <a:bodyPr/>
          <a:lstStyle/>
          <a:p>
            <a:r>
              <a:rPr lang="en-US" dirty="0"/>
              <a:t>December 20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9411-959E-4261-A579-70561735BEC3}"/>
              </a:ext>
            </a:extLst>
          </p:cNvPr>
          <p:cNvSpPr>
            <a:spLocks noGrp="1"/>
          </p:cNvSpPr>
          <p:nvPr>
            <p:ph type="title"/>
          </p:nvPr>
        </p:nvSpPr>
        <p:spPr/>
        <p:txBody>
          <a:bodyPr/>
          <a:lstStyle/>
          <a:p>
            <a:r>
              <a:rPr lang="en-US" dirty="0"/>
              <a:t>Jesus, Born to Bring Us Salvation</a:t>
            </a:r>
          </a:p>
        </p:txBody>
      </p:sp>
      <p:sp>
        <p:nvSpPr>
          <p:cNvPr id="3" name="Content Placeholder 2">
            <a:extLst>
              <a:ext uri="{FF2B5EF4-FFF2-40B4-BE49-F238E27FC236}">
                <a16:creationId xmlns:a16="http://schemas.microsoft.com/office/drawing/2014/main" id="{97AFE0E7-5D32-45D1-8CAE-CA5A95895218}"/>
              </a:ext>
            </a:extLst>
          </p:cNvPr>
          <p:cNvSpPr>
            <a:spLocks noGrp="1"/>
          </p:cNvSpPr>
          <p:nvPr>
            <p:ph idx="1"/>
          </p:nvPr>
        </p:nvSpPr>
        <p:spPr/>
        <p:txBody>
          <a:bodyPr/>
          <a:lstStyle/>
          <a:p>
            <a:r>
              <a:rPr lang="en-US" dirty="0"/>
              <a:t>Yet, what elements in these verses suggest the birth was unusual? What are some things that are incongruous about the birth of the King of Kings?</a:t>
            </a:r>
          </a:p>
          <a:p>
            <a:r>
              <a:rPr lang="en-US" dirty="0"/>
              <a:t>If the birth of Jesus was so momentous, why was He born in such humble circumstances?</a:t>
            </a:r>
          </a:p>
        </p:txBody>
      </p:sp>
    </p:spTree>
    <p:extLst>
      <p:ext uri="{BB962C8B-B14F-4D97-AF65-F5344CB8AC3E}">
        <p14:creationId xmlns:p14="http://schemas.microsoft.com/office/powerpoint/2010/main" val="136564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162D-8C27-4A25-B8EA-2B856C03F62A}"/>
              </a:ext>
            </a:extLst>
          </p:cNvPr>
          <p:cNvSpPr>
            <a:spLocks noGrp="1"/>
          </p:cNvSpPr>
          <p:nvPr>
            <p:ph type="title"/>
          </p:nvPr>
        </p:nvSpPr>
        <p:spPr/>
        <p:txBody>
          <a:bodyPr/>
          <a:lstStyle/>
          <a:p>
            <a:pPr algn="l"/>
            <a:r>
              <a:rPr lang="da-DK" dirty="0"/>
              <a:t>Listen for an important message.</a:t>
            </a:r>
            <a:endParaRPr lang="en-US" dirty="0"/>
          </a:p>
        </p:txBody>
      </p:sp>
      <p:sp>
        <p:nvSpPr>
          <p:cNvPr id="3" name="Content Placeholder 2">
            <a:extLst>
              <a:ext uri="{FF2B5EF4-FFF2-40B4-BE49-F238E27FC236}">
                <a16:creationId xmlns:a16="http://schemas.microsoft.com/office/drawing/2014/main" id="{857C436E-63E8-45F7-A54A-F78A77AA3B84}"/>
              </a:ext>
            </a:extLst>
          </p:cNvPr>
          <p:cNvSpPr>
            <a:spLocks noGrp="1"/>
          </p:cNvSpPr>
          <p:nvPr>
            <p:ph idx="1"/>
          </p:nvPr>
        </p:nvSpPr>
        <p:spPr/>
        <p:txBody>
          <a:bodyPr/>
          <a:lstStyle/>
          <a:p>
            <a:pPr marL="0" indent="0" algn="ctr">
              <a:buNone/>
            </a:pPr>
            <a:r>
              <a:rPr lang="en-US" dirty="0"/>
              <a:t>Luke 2:8-14 (NIV)  And there were shepherds living out in the fields nearby, keeping watch over their flocks at night.  9  An angel of the Lord appeared to them, and the glory of the Lord shone around them, and they were terrified.  10  But the angel said to them, "Do not be afraid. I bring you </a:t>
            </a:r>
          </a:p>
        </p:txBody>
      </p:sp>
    </p:spTree>
    <p:extLst>
      <p:ext uri="{BB962C8B-B14F-4D97-AF65-F5344CB8AC3E}">
        <p14:creationId xmlns:p14="http://schemas.microsoft.com/office/powerpoint/2010/main" val="257780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162D-8C27-4A25-B8EA-2B856C03F62A}"/>
              </a:ext>
            </a:extLst>
          </p:cNvPr>
          <p:cNvSpPr>
            <a:spLocks noGrp="1"/>
          </p:cNvSpPr>
          <p:nvPr>
            <p:ph type="title"/>
          </p:nvPr>
        </p:nvSpPr>
        <p:spPr/>
        <p:txBody>
          <a:bodyPr/>
          <a:lstStyle/>
          <a:p>
            <a:pPr algn="l"/>
            <a:r>
              <a:rPr lang="da-DK" dirty="0"/>
              <a:t>Listen for an important message.</a:t>
            </a:r>
            <a:endParaRPr lang="en-US" dirty="0"/>
          </a:p>
        </p:txBody>
      </p:sp>
      <p:sp>
        <p:nvSpPr>
          <p:cNvPr id="3" name="Content Placeholder 2">
            <a:extLst>
              <a:ext uri="{FF2B5EF4-FFF2-40B4-BE49-F238E27FC236}">
                <a16:creationId xmlns:a16="http://schemas.microsoft.com/office/drawing/2014/main" id="{857C436E-63E8-45F7-A54A-F78A77AA3B84}"/>
              </a:ext>
            </a:extLst>
          </p:cNvPr>
          <p:cNvSpPr>
            <a:spLocks noGrp="1"/>
          </p:cNvSpPr>
          <p:nvPr>
            <p:ph idx="1"/>
          </p:nvPr>
        </p:nvSpPr>
        <p:spPr>
          <a:xfrm>
            <a:off x="1377341" y="1938359"/>
            <a:ext cx="9437318" cy="4351338"/>
          </a:xfrm>
        </p:spPr>
        <p:txBody>
          <a:bodyPr/>
          <a:lstStyle/>
          <a:p>
            <a:pPr marL="0" indent="0" algn="ctr">
              <a:buNone/>
            </a:pPr>
            <a:r>
              <a:rPr lang="en-US" dirty="0"/>
              <a:t>good news of great joy that will be for all the people.  11  Today in the town of David a Savior has been born to you; he is Christ the Lord.  12  This will be a sign to you: You will find a baby wrapped in cloths and </a:t>
            </a:r>
          </a:p>
        </p:txBody>
      </p:sp>
    </p:spTree>
    <p:extLst>
      <p:ext uri="{BB962C8B-B14F-4D97-AF65-F5344CB8AC3E}">
        <p14:creationId xmlns:p14="http://schemas.microsoft.com/office/powerpoint/2010/main" val="499659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162D-8C27-4A25-B8EA-2B856C03F62A}"/>
              </a:ext>
            </a:extLst>
          </p:cNvPr>
          <p:cNvSpPr>
            <a:spLocks noGrp="1"/>
          </p:cNvSpPr>
          <p:nvPr>
            <p:ph type="title"/>
          </p:nvPr>
        </p:nvSpPr>
        <p:spPr/>
        <p:txBody>
          <a:bodyPr/>
          <a:lstStyle/>
          <a:p>
            <a:pPr algn="l"/>
            <a:r>
              <a:rPr lang="da-DK" dirty="0"/>
              <a:t>Listen for an important message.</a:t>
            </a:r>
            <a:endParaRPr lang="en-US" dirty="0"/>
          </a:p>
        </p:txBody>
      </p:sp>
      <p:sp>
        <p:nvSpPr>
          <p:cNvPr id="3" name="Content Placeholder 2">
            <a:extLst>
              <a:ext uri="{FF2B5EF4-FFF2-40B4-BE49-F238E27FC236}">
                <a16:creationId xmlns:a16="http://schemas.microsoft.com/office/drawing/2014/main" id="{857C436E-63E8-45F7-A54A-F78A77AA3B84}"/>
              </a:ext>
            </a:extLst>
          </p:cNvPr>
          <p:cNvSpPr>
            <a:spLocks noGrp="1"/>
          </p:cNvSpPr>
          <p:nvPr>
            <p:ph idx="1"/>
          </p:nvPr>
        </p:nvSpPr>
        <p:spPr>
          <a:xfrm>
            <a:off x="1377341" y="1938359"/>
            <a:ext cx="9437318" cy="4351338"/>
          </a:xfrm>
        </p:spPr>
        <p:txBody>
          <a:bodyPr/>
          <a:lstStyle/>
          <a:p>
            <a:pPr marL="0" indent="0" algn="ctr">
              <a:buNone/>
            </a:pPr>
            <a:r>
              <a:rPr lang="en-US" dirty="0"/>
              <a:t>lying in a manger."  13  Suddenly a great company of the heavenly host appeared with the angel, praising God and saying,  14  "Glory to God in the highest, and on earth peace to men on whom his favor rests." </a:t>
            </a:r>
          </a:p>
        </p:txBody>
      </p:sp>
      <p:pic>
        <p:nvPicPr>
          <p:cNvPr id="4" name="Picture 3" descr="A close up of a christmas tree&#10;&#10;Description automatically generated">
            <a:extLst>
              <a:ext uri="{FF2B5EF4-FFF2-40B4-BE49-F238E27FC236}">
                <a16:creationId xmlns:a16="http://schemas.microsoft.com/office/drawing/2014/main" id="{2B8CB736-8BAE-4A1B-A96C-4094ABEC2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7570" y="4852792"/>
            <a:ext cx="1140912" cy="1140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769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DC63-812B-404A-90CD-77219F9265A0}"/>
              </a:ext>
            </a:extLst>
          </p:cNvPr>
          <p:cNvSpPr>
            <a:spLocks noGrp="1"/>
          </p:cNvSpPr>
          <p:nvPr>
            <p:ph type="title"/>
          </p:nvPr>
        </p:nvSpPr>
        <p:spPr/>
        <p:txBody>
          <a:bodyPr/>
          <a:lstStyle/>
          <a:p>
            <a:r>
              <a:rPr lang="en-US" dirty="0"/>
              <a:t>Jesus’ Birth, Cause for Great Joy</a:t>
            </a:r>
          </a:p>
        </p:txBody>
      </p:sp>
      <p:sp>
        <p:nvSpPr>
          <p:cNvPr id="3" name="Content Placeholder 2">
            <a:extLst>
              <a:ext uri="{FF2B5EF4-FFF2-40B4-BE49-F238E27FC236}">
                <a16:creationId xmlns:a16="http://schemas.microsoft.com/office/drawing/2014/main" id="{8514916B-9B4F-4F64-A5DD-87EA46DF3448}"/>
              </a:ext>
            </a:extLst>
          </p:cNvPr>
          <p:cNvSpPr>
            <a:spLocks noGrp="1"/>
          </p:cNvSpPr>
          <p:nvPr>
            <p:ph idx="1"/>
          </p:nvPr>
        </p:nvSpPr>
        <p:spPr/>
        <p:txBody>
          <a:bodyPr/>
          <a:lstStyle/>
          <a:p>
            <a:r>
              <a:rPr lang="en-US" dirty="0"/>
              <a:t>List words of encouragement, joy, and celebration that appear in the angel’s announcement.</a:t>
            </a:r>
          </a:p>
          <a:p>
            <a:r>
              <a:rPr lang="en-US" dirty="0"/>
              <a:t>Why do you think God chose to reveal the birth of the Son of God to mere shepherds? (They were not considered high society – couldn’t even act as a witness in the courts)</a:t>
            </a:r>
          </a:p>
          <a:p>
            <a:pPr marL="0" indent="0">
              <a:buNone/>
            </a:pPr>
            <a:r>
              <a:rPr lang="en-US" sz="4000" dirty="0">
                <a:solidFill>
                  <a:srgbClr val="C00000"/>
                </a:solidFill>
                <a:sym typeface="Wingdings" panose="05000000000000000000" pitchFamily="2" charset="2"/>
              </a:rPr>
              <a:t></a:t>
            </a:r>
            <a:r>
              <a:rPr lang="en-US" dirty="0">
                <a:solidFill>
                  <a:srgbClr val="C00000"/>
                </a:solidFill>
              </a:rPr>
              <a:t>Jesus came for the rich and the poor, for the Jews and the Gentiles</a:t>
            </a:r>
          </a:p>
        </p:txBody>
      </p:sp>
    </p:spTree>
    <p:extLst>
      <p:ext uri="{BB962C8B-B14F-4D97-AF65-F5344CB8AC3E}">
        <p14:creationId xmlns:p14="http://schemas.microsoft.com/office/powerpoint/2010/main" val="67773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92A4-B0E7-412D-98FB-CBD5311FAB20}"/>
              </a:ext>
            </a:extLst>
          </p:cNvPr>
          <p:cNvSpPr>
            <a:spLocks noGrp="1"/>
          </p:cNvSpPr>
          <p:nvPr>
            <p:ph type="title"/>
          </p:nvPr>
        </p:nvSpPr>
        <p:spPr/>
        <p:txBody>
          <a:bodyPr/>
          <a:lstStyle/>
          <a:p>
            <a:r>
              <a:rPr lang="en-US" dirty="0"/>
              <a:t>Jesus’ Birth, Cause for Great Joy</a:t>
            </a:r>
          </a:p>
        </p:txBody>
      </p:sp>
      <p:sp>
        <p:nvSpPr>
          <p:cNvPr id="3" name="Content Placeholder 2">
            <a:extLst>
              <a:ext uri="{FF2B5EF4-FFF2-40B4-BE49-F238E27FC236}">
                <a16:creationId xmlns:a16="http://schemas.microsoft.com/office/drawing/2014/main" id="{FD9B18BB-6AB4-48D6-B210-F970883D6E87}"/>
              </a:ext>
            </a:extLst>
          </p:cNvPr>
          <p:cNvSpPr>
            <a:spLocks noGrp="1"/>
          </p:cNvSpPr>
          <p:nvPr>
            <p:ph idx="1"/>
          </p:nvPr>
        </p:nvSpPr>
        <p:spPr/>
        <p:txBody>
          <a:bodyPr/>
          <a:lstStyle/>
          <a:p>
            <a:r>
              <a:rPr lang="en-US" dirty="0"/>
              <a:t>Note the three titles given to the Baby. What is the significance of these titles? </a:t>
            </a:r>
          </a:p>
        </p:txBody>
      </p:sp>
      <p:graphicFrame>
        <p:nvGraphicFramePr>
          <p:cNvPr id="4" name="Table 4">
            <a:extLst>
              <a:ext uri="{FF2B5EF4-FFF2-40B4-BE49-F238E27FC236}">
                <a16:creationId xmlns:a16="http://schemas.microsoft.com/office/drawing/2014/main" id="{9544191A-5E6F-4B6B-9A91-38DDF002B2EB}"/>
              </a:ext>
            </a:extLst>
          </p:cNvPr>
          <p:cNvGraphicFramePr>
            <a:graphicFrameLocks noGrp="1"/>
          </p:cNvGraphicFramePr>
          <p:nvPr>
            <p:extLst>
              <p:ext uri="{D42A27DB-BD31-4B8C-83A1-F6EECF244321}">
                <p14:modId xmlns:p14="http://schemas.microsoft.com/office/powerpoint/2010/main" val="2001252770"/>
              </p:ext>
            </p:extLst>
          </p:nvPr>
        </p:nvGraphicFramePr>
        <p:xfrm>
          <a:off x="1618640" y="3363238"/>
          <a:ext cx="9141218" cy="2072640"/>
        </p:xfrm>
        <a:graphic>
          <a:graphicData uri="http://schemas.openxmlformats.org/drawingml/2006/table">
            <a:tbl>
              <a:tblPr firstRow="1" bandRow="1">
                <a:tableStyleId>{93296810-A885-4BE3-A3E7-6D5BEEA58F35}</a:tableStyleId>
              </a:tblPr>
              <a:tblGrid>
                <a:gridCol w="2815574">
                  <a:extLst>
                    <a:ext uri="{9D8B030D-6E8A-4147-A177-3AD203B41FA5}">
                      <a16:colId xmlns:a16="http://schemas.microsoft.com/office/drawing/2014/main" val="4156246636"/>
                    </a:ext>
                  </a:extLst>
                </a:gridCol>
                <a:gridCol w="6325644">
                  <a:extLst>
                    <a:ext uri="{9D8B030D-6E8A-4147-A177-3AD203B41FA5}">
                      <a16:colId xmlns:a16="http://schemas.microsoft.com/office/drawing/2014/main" val="778060716"/>
                    </a:ext>
                  </a:extLst>
                </a:gridCol>
              </a:tblGrid>
              <a:tr h="0">
                <a:tc>
                  <a:txBody>
                    <a:bodyPr/>
                    <a:lstStyle/>
                    <a:p>
                      <a:pPr algn="ctr"/>
                      <a:r>
                        <a:rPr lang="en-US" sz="2800" dirty="0"/>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Significance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3071639"/>
                  </a:ext>
                </a:extLst>
              </a:tr>
              <a:tr h="370840">
                <a:tc>
                  <a:txBody>
                    <a:bodyPr/>
                    <a:lstStyle/>
                    <a:p>
                      <a:pPr algn="ctr"/>
                      <a:r>
                        <a:rPr lang="en-US" sz="2800" dirty="0"/>
                        <a:t>Savior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829999"/>
                  </a:ext>
                </a:extLst>
              </a:tr>
              <a:tr h="370840">
                <a:tc>
                  <a:txBody>
                    <a:bodyPr/>
                    <a:lstStyle/>
                    <a:p>
                      <a:pPr algn="ctr"/>
                      <a:r>
                        <a:rPr lang="en-US" sz="2800" dirty="0"/>
                        <a:t>Christ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8284306"/>
                  </a:ext>
                </a:extLst>
              </a:tr>
              <a:tr h="370840">
                <a:tc>
                  <a:txBody>
                    <a:bodyPr/>
                    <a:lstStyle/>
                    <a:p>
                      <a:pPr algn="ctr"/>
                      <a:r>
                        <a:rPr lang="en-US" sz="2800" dirty="0"/>
                        <a:t>The Lord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5789065"/>
                  </a:ext>
                </a:extLst>
              </a:tr>
            </a:tbl>
          </a:graphicData>
        </a:graphic>
      </p:graphicFrame>
    </p:spTree>
    <p:extLst>
      <p:ext uri="{BB962C8B-B14F-4D97-AF65-F5344CB8AC3E}">
        <p14:creationId xmlns:p14="http://schemas.microsoft.com/office/powerpoint/2010/main" val="92391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C2F24-3384-4EC8-B6EA-42A419545FED}"/>
              </a:ext>
            </a:extLst>
          </p:cNvPr>
          <p:cNvSpPr>
            <a:spLocks noGrp="1"/>
          </p:cNvSpPr>
          <p:nvPr>
            <p:ph type="title"/>
          </p:nvPr>
        </p:nvSpPr>
        <p:spPr/>
        <p:txBody>
          <a:bodyPr/>
          <a:lstStyle/>
          <a:p>
            <a:r>
              <a:rPr lang="en-US" dirty="0"/>
              <a:t>Jesus’ Birth, Cause for Great Joy</a:t>
            </a:r>
          </a:p>
        </p:txBody>
      </p:sp>
      <p:sp>
        <p:nvSpPr>
          <p:cNvPr id="3" name="Content Placeholder 2">
            <a:extLst>
              <a:ext uri="{FF2B5EF4-FFF2-40B4-BE49-F238E27FC236}">
                <a16:creationId xmlns:a16="http://schemas.microsoft.com/office/drawing/2014/main" id="{F4B653FE-F95A-4F7B-9E63-4DFB4A564F97}"/>
              </a:ext>
            </a:extLst>
          </p:cNvPr>
          <p:cNvSpPr>
            <a:spLocks noGrp="1"/>
          </p:cNvSpPr>
          <p:nvPr>
            <p:ph idx="1"/>
          </p:nvPr>
        </p:nvSpPr>
        <p:spPr/>
        <p:txBody>
          <a:bodyPr/>
          <a:lstStyle/>
          <a:p>
            <a:r>
              <a:rPr lang="en-US" dirty="0"/>
              <a:t>How does God's sending the Christ Child 2000 years ago bring you joy today?</a:t>
            </a:r>
          </a:p>
          <a:p>
            <a:r>
              <a:rPr lang="en-US" dirty="0"/>
              <a:t>The shepherds received a joyful </a:t>
            </a:r>
            <a:r>
              <a:rPr lang="en-US" i="1" dirty="0"/>
              <a:t>personal</a:t>
            </a:r>
            <a:r>
              <a:rPr lang="en-US" dirty="0"/>
              <a:t> announcement about Jesus.  How can we make the joy of Christmas </a:t>
            </a:r>
            <a:r>
              <a:rPr lang="en-US" i="1" dirty="0"/>
              <a:t>personal</a:t>
            </a:r>
            <a:r>
              <a:rPr lang="en-US" dirty="0"/>
              <a:t> to those around us?</a:t>
            </a:r>
          </a:p>
        </p:txBody>
      </p:sp>
    </p:spTree>
    <p:extLst>
      <p:ext uri="{BB962C8B-B14F-4D97-AF65-F5344CB8AC3E}">
        <p14:creationId xmlns:p14="http://schemas.microsoft.com/office/powerpoint/2010/main" val="351102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94E2-F1B2-4210-A52B-961504301D2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CFB77E2-0D05-4F1A-930B-16DD3E6BC2F2}"/>
              </a:ext>
            </a:extLst>
          </p:cNvPr>
          <p:cNvSpPr>
            <a:spLocks noGrp="1"/>
          </p:cNvSpPr>
          <p:nvPr>
            <p:ph idx="1"/>
          </p:nvPr>
        </p:nvSpPr>
        <p:spPr/>
        <p:txBody>
          <a:bodyPr/>
          <a:lstStyle/>
          <a:p>
            <a:r>
              <a:rPr lang="en-US" dirty="0"/>
              <a:t>Accept. </a:t>
            </a:r>
          </a:p>
          <a:p>
            <a:pPr lvl="1"/>
            <a:r>
              <a:rPr lang="en-US" dirty="0"/>
              <a:t>Christ came to forgive you, restore you, and give you hope and a future. </a:t>
            </a:r>
          </a:p>
          <a:p>
            <a:pPr lvl="1"/>
            <a:r>
              <a:rPr lang="en-US" dirty="0"/>
              <a:t>If you have never trusted Christ for salvation, do so now. </a:t>
            </a:r>
          </a:p>
          <a:p>
            <a:pPr lvl="1"/>
            <a:r>
              <a:rPr lang="en-US" dirty="0"/>
              <a:t>Talk to your group leader or read the inside cover of your Personal Study Guide. </a:t>
            </a:r>
          </a:p>
          <a:p>
            <a:endParaRPr lang="en-US" dirty="0"/>
          </a:p>
        </p:txBody>
      </p:sp>
    </p:spTree>
    <p:extLst>
      <p:ext uri="{BB962C8B-B14F-4D97-AF65-F5344CB8AC3E}">
        <p14:creationId xmlns:p14="http://schemas.microsoft.com/office/powerpoint/2010/main" val="375392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94E2-F1B2-4210-A52B-961504301D2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CFB77E2-0D05-4F1A-930B-16DD3E6BC2F2}"/>
              </a:ext>
            </a:extLst>
          </p:cNvPr>
          <p:cNvSpPr>
            <a:spLocks noGrp="1"/>
          </p:cNvSpPr>
          <p:nvPr>
            <p:ph idx="1"/>
          </p:nvPr>
        </p:nvSpPr>
        <p:spPr/>
        <p:txBody>
          <a:bodyPr/>
          <a:lstStyle/>
          <a:p>
            <a:r>
              <a:rPr lang="en-US" dirty="0"/>
              <a:t>Praise. </a:t>
            </a:r>
          </a:p>
          <a:p>
            <a:pPr lvl="1"/>
            <a:r>
              <a:rPr lang="en-US" dirty="0"/>
              <a:t>Make praise a regular part of your prayer time. </a:t>
            </a:r>
          </a:p>
          <a:p>
            <a:pPr lvl="1"/>
            <a:r>
              <a:rPr lang="en-US" dirty="0"/>
              <a:t>Don’t let your joy in Christ fade; instead, continually praise Him and remember all He has done.</a:t>
            </a:r>
          </a:p>
          <a:p>
            <a:endParaRPr lang="en-US" dirty="0"/>
          </a:p>
        </p:txBody>
      </p:sp>
    </p:spTree>
    <p:extLst>
      <p:ext uri="{BB962C8B-B14F-4D97-AF65-F5344CB8AC3E}">
        <p14:creationId xmlns:p14="http://schemas.microsoft.com/office/powerpoint/2010/main" val="69150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94E2-F1B2-4210-A52B-961504301D2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CFB77E2-0D05-4F1A-930B-16DD3E6BC2F2}"/>
              </a:ext>
            </a:extLst>
          </p:cNvPr>
          <p:cNvSpPr>
            <a:spLocks noGrp="1"/>
          </p:cNvSpPr>
          <p:nvPr>
            <p:ph idx="1"/>
          </p:nvPr>
        </p:nvSpPr>
        <p:spPr/>
        <p:txBody>
          <a:bodyPr/>
          <a:lstStyle/>
          <a:p>
            <a:r>
              <a:rPr lang="en-US" dirty="0"/>
              <a:t>Share. </a:t>
            </a:r>
          </a:p>
          <a:p>
            <a:pPr lvl="1"/>
            <a:r>
              <a:rPr lang="en-US" dirty="0"/>
              <a:t>The greatest gift you can give someone this Christmas is the good news of why Jesus came to earth. </a:t>
            </a:r>
          </a:p>
          <a:p>
            <a:pPr lvl="1"/>
            <a:r>
              <a:rPr lang="en-US" dirty="0"/>
              <a:t>During this season, plan to tell someone in your family or a life-long friend who is yet to believe about the salvation and joy you experience because of Christ.</a:t>
            </a:r>
          </a:p>
          <a:p>
            <a:endParaRPr lang="en-US" dirty="0"/>
          </a:p>
        </p:txBody>
      </p:sp>
    </p:spTree>
    <p:extLst>
      <p:ext uri="{BB962C8B-B14F-4D97-AF65-F5344CB8AC3E}">
        <p14:creationId xmlns:p14="http://schemas.microsoft.com/office/powerpoint/2010/main" val="310220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EB17A-2823-48ED-9536-D4B9A8056226}"/>
              </a:ext>
            </a:extLst>
          </p:cNvPr>
          <p:cNvSpPr>
            <a:spLocks noGrp="1"/>
          </p:cNvSpPr>
          <p:nvPr>
            <p:ph type="title"/>
          </p:nvPr>
        </p:nvSpPr>
        <p:spPr/>
        <p:txBody>
          <a:bodyPr/>
          <a:lstStyle/>
          <a:p>
            <a:r>
              <a:rPr lang="en-US" dirty="0"/>
              <a:t>Video Introduction</a:t>
            </a:r>
          </a:p>
        </p:txBody>
      </p:sp>
      <p:grpSp>
        <p:nvGrpSpPr>
          <p:cNvPr id="6" name="Group 5">
            <a:extLst>
              <a:ext uri="{FF2B5EF4-FFF2-40B4-BE49-F238E27FC236}">
                <a16:creationId xmlns:a16="http://schemas.microsoft.com/office/drawing/2014/main" id="{41D902B0-E232-4EE8-9BC3-F5F7EFC17C66}"/>
              </a:ext>
            </a:extLst>
          </p:cNvPr>
          <p:cNvGrpSpPr/>
          <p:nvPr/>
        </p:nvGrpSpPr>
        <p:grpSpPr>
          <a:xfrm>
            <a:off x="2849598" y="1628078"/>
            <a:ext cx="6492803" cy="4224292"/>
            <a:chOff x="2849598" y="1628078"/>
            <a:chExt cx="6492803" cy="4224292"/>
          </a:xfrm>
        </p:grpSpPr>
        <p:pic>
          <p:nvPicPr>
            <p:cNvPr id="7" name="Picture 6">
              <a:extLst>
                <a:ext uri="{FF2B5EF4-FFF2-40B4-BE49-F238E27FC236}">
                  <a16:creationId xmlns:a16="http://schemas.microsoft.com/office/drawing/2014/main" id="{5BE8369C-A6E0-40F3-89B4-BE9000F282B9}"/>
                </a:ext>
              </a:extLst>
            </p:cNvPr>
            <p:cNvPicPr>
              <a:picLocks noChangeAspect="1"/>
            </p:cNvPicPr>
            <p:nvPr/>
          </p:nvPicPr>
          <p:blipFill>
            <a:blip r:embed="rId2"/>
            <a:stretch>
              <a:fillRect/>
            </a:stretch>
          </p:blipFill>
          <p:spPr>
            <a:xfrm>
              <a:off x="3238857" y="1909952"/>
              <a:ext cx="5714286" cy="3038095"/>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shape&#10;&#10;Description automatically generated">
              <a:hlinkClick r:id="rId3"/>
              <a:extLst>
                <a:ext uri="{FF2B5EF4-FFF2-40B4-BE49-F238E27FC236}">
                  <a16:creationId xmlns:a16="http://schemas.microsoft.com/office/drawing/2014/main" id="{618CB428-055A-4401-8E14-836DB1CC2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28078"/>
              <a:ext cx="6492803" cy="4224292"/>
            </a:xfrm>
            <a:prstGeom prst="rect">
              <a:avLst/>
            </a:prstGeom>
            <a:ln>
              <a:noFill/>
            </a:ln>
            <a:effectLst>
              <a:outerShdw blurRad="292100" dist="139700" dir="2700000" algn="tl" rotWithShape="0">
                <a:srgbClr val="333333">
                  <a:alpha val="65000"/>
                </a:srgbClr>
              </a:outerShdw>
            </a:effectLst>
          </p:spPr>
        </p:pic>
      </p:grpSp>
      <p:sp>
        <p:nvSpPr>
          <p:cNvPr id="9" name="TextBox 8">
            <a:hlinkClick r:id="rId3"/>
            <a:extLst>
              <a:ext uri="{FF2B5EF4-FFF2-40B4-BE49-F238E27FC236}">
                <a16:creationId xmlns:a16="http://schemas.microsoft.com/office/drawing/2014/main" id="{CEFF18CF-4332-4510-94BC-14CCF9F03EF1}"/>
              </a:ext>
            </a:extLst>
          </p:cNvPr>
          <p:cNvSpPr txBox="1"/>
          <p:nvPr/>
        </p:nvSpPr>
        <p:spPr>
          <a:xfrm>
            <a:off x="4785756" y="5973288"/>
            <a:ext cx="3004458"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851057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A38E6D-E523-4990-A782-27707D74190B}"/>
              </a:ext>
            </a:extLst>
          </p:cNvPr>
          <p:cNvSpPr>
            <a:spLocks noGrp="1"/>
          </p:cNvSpPr>
          <p:nvPr>
            <p:ph type="title"/>
          </p:nvPr>
        </p:nvSpPr>
        <p:spPr/>
        <p:txBody>
          <a:bodyPr/>
          <a:lstStyle/>
          <a:p>
            <a:r>
              <a:rPr lang="en-US" dirty="0"/>
              <a:t>Family Activities</a:t>
            </a:r>
          </a:p>
        </p:txBody>
      </p:sp>
      <p:grpSp>
        <p:nvGrpSpPr>
          <p:cNvPr id="12" name="Group 11">
            <a:extLst>
              <a:ext uri="{FF2B5EF4-FFF2-40B4-BE49-F238E27FC236}">
                <a16:creationId xmlns:a16="http://schemas.microsoft.com/office/drawing/2014/main" id="{96CF20DA-A675-4D93-814A-8C85739539BF}"/>
              </a:ext>
            </a:extLst>
          </p:cNvPr>
          <p:cNvGrpSpPr/>
          <p:nvPr/>
        </p:nvGrpSpPr>
        <p:grpSpPr>
          <a:xfrm>
            <a:off x="1265129" y="3212925"/>
            <a:ext cx="3048000" cy="2386209"/>
            <a:chOff x="1741118" y="2837144"/>
            <a:chExt cx="3048000" cy="2386209"/>
          </a:xfrm>
        </p:grpSpPr>
        <p:pic>
          <p:nvPicPr>
            <p:cNvPr id="1026" name="Picture 2">
              <a:extLst>
                <a:ext uri="{FF2B5EF4-FFF2-40B4-BE49-F238E27FC236}">
                  <a16:creationId xmlns:a16="http://schemas.microsoft.com/office/drawing/2014/main" id="{F4A11A02-E164-4460-99EC-426D3AE525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917" b="97917" l="10000" r="90000">
                          <a14:foregroundMark x1="47813" y1="8333" x2="47813" y2="8333"/>
                          <a14:foregroundMark x1="46875" y1="2917" x2="46875" y2="2917"/>
                          <a14:foregroundMark x1="19375" y1="86250" x2="19375" y2="86250"/>
                          <a14:foregroundMark x1="40625" y1="92917" x2="40625" y2="92917"/>
                          <a14:foregroundMark x1="58438" y1="91667" x2="58438" y2="91667"/>
                          <a14:foregroundMark x1="81875" y1="93333" x2="81875" y2="93333"/>
                          <a14:foregroundMark x1="89688" y1="97917" x2="89688" y2="97917"/>
                        </a14:backgroundRemoval>
                      </a14:imgEffect>
                    </a14:imgLayer>
                  </a14:imgProps>
                </a:ext>
                <a:ext uri="{28A0092B-C50C-407E-A947-70E740481C1C}">
                  <a14:useLocalDpi xmlns:a14="http://schemas.microsoft.com/office/drawing/2010/main" val="0"/>
                </a:ext>
              </a:extLst>
            </a:blip>
            <a:srcRect/>
            <a:stretch>
              <a:fillRect/>
            </a:stretch>
          </p:blipFill>
          <p:spPr bwMode="auto">
            <a:xfrm>
              <a:off x="1741118" y="2937353"/>
              <a:ext cx="3048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A451EAED-B0A3-4991-BFEF-8714B83A1E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518" y="2837144"/>
              <a:ext cx="886368" cy="933189"/>
            </a:xfrm>
            <a:prstGeom prst="rect">
              <a:avLst/>
            </a:prstGeom>
            <a:ln>
              <a:noFill/>
            </a:ln>
            <a:effectLst>
              <a:outerShdw blurRad="292100" dist="139700" dir="2700000" algn="tl" rotWithShape="0">
                <a:srgbClr val="333333">
                  <a:alpha val="65000"/>
                </a:srgbClr>
              </a:outerShdw>
            </a:effectLst>
          </p:spPr>
        </p:pic>
      </p:grpSp>
      <p:sp>
        <p:nvSpPr>
          <p:cNvPr id="9" name="Speech Bubble: Rectangle with Corners Rounded 8">
            <a:extLst>
              <a:ext uri="{FF2B5EF4-FFF2-40B4-BE49-F238E27FC236}">
                <a16:creationId xmlns:a16="http://schemas.microsoft.com/office/drawing/2014/main" id="{83A2CD47-8D64-4137-88A2-50F99A8F0B2F}"/>
              </a:ext>
            </a:extLst>
          </p:cNvPr>
          <p:cNvSpPr/>
          <p:nvPr/>
        </p:nvSpPr>
        <p:spPr>
          <a:xfrm>
            <a:off x="3635082" y="1471158"/>
            <a:ext cx="5561556" cy="2079645"/>
          </a:xfrm>
          <a:prstGeom prst="wedgeRoundRectCallout">
            <a:avLst>
              <a:gd name="adj1" fmla="val -60400"/>
              <a:gd name="adj2" fmla="val 397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Ho, Ho, Ho … as it were.  You can make Christmas more </a:t>
            </a:r>
            <a:r>
              <a:rPr lang="en-US" b="1" dirty="0">
                <a:latin typeface="Comic Sans MS" panose="030F0702030302020204" pitchFamily="66" charset="0"/>
              </a:rPr>
              <a:t>joyful</a:t>
            </a:r>
            <a:r>
              <a:rPr lang="en-US" dirty="0">
                <a:latin typeface="Comic Sans MS" panose="030F0702030302020204" pitchFamily="66" charset="0"/>
              </a:rPr>
              <a:t> if you take a look at the Family Activities page.  Go to </a:t>
            </a:r>
            <a:r>
              <a:rPr lang="en-US" sz="1800" u="sng" dirty="0">
                <a:solidFill>
                  <a:srgbClr val="0563C1"/>
                </a:solidFill>
                <a:effectLst/>
                <a:latin typeface="Comic Sans MS" panose="030F0702030302020204" pitchFamily="66" charset="0"/>
                <a:ea typeface="Times New Roman" panose="02020603050405020304" pitchFamily="18" charset="0"/>
                <a:hlinkClick r:id="rId5"/>
              </a:rPr>
              <a:t>https://tinyurl.com/y5et6bl2</a:t>
            </a:r>
            <a:r>
              <a:rPr lang="en-US" dirty="0">
                <a:solidFill>
                  <a:srgbClr val="0563C1"/>
                </a:solidFill>
                <a:latin typeface="Comic Sans MS" panose="030F0702030302020204" pitchFamily="66" charset="0"/>
                <a:ea typeface="Times New Roman" panose="02020603050405020304" pitchFamily="18" charset="0"/>
              </a:rPr>
              <a:t> </a:t>
            </a:r>
            <a:r>
              <a:rPr lang="en-US" dirty="0">
                <a:solidFill>
                  <a:schemeClr val="tx1"/>
                </a:solidFill>
                <a:latin typeface="Comic Sans MS" panose="030F0702030302020204" pitchFamily="66" charset="0"/>
                <a:ea typeface="Times New Roman" panose="02020603050405020304" pitchFamily="18" charset="0"/>
              </a:rPr>
              <a:t>for help with your Double Puzzle and for other well thought out things to do.  As I’ve said, “Be always ashamed to catch thyself idle.”</a:t>
            </a:r>
            <a:endParaRPr lang="en-US" dirty="0">
              <a:latin typeface="Comic Sans MS" panose="030F0702030302020204" pitchFamily="66" charset="0"/>
            </a:endParaRPr>
          </a:p>
        </p:txBody>
      </p:sp>
      <p:pic>
        <p:nvPicPr>
          <p:cNvPr id="11" name="Picture 10">
            <a:extLst>
              <a:ext uri="{FF2B5EF4-FFF2-40B4-BE49-F238E27FC236}">
                <a16:creationId xmlns:a16="http://schemas.microsoft.com/office/drawing/2014/main" id="{EEC7D0BE-788D-433F-9C44-0CE810D2F656}"/>
              </a:ext>
            </a:extLst>
          </p:cNvPr>
          <p:cNvPicPr>
            <a:picLocks noChangeAspect="1"/>
          </p:cNvPicPr>
          <p:nvPr/>
        </p:nvPicPr>
        <p:blipFill rotWithShape="1">
          <a:blip r:embed="rId6"/>
          <a:srcRect b="3133"/>
          <a:stretch/>
        </p:blipFill>
        <p:spPr>
          <a:xfrm>
            <a:off x="9105169" y="3032114"/>
            <a:ext cx="2340101" cy="2228000"/>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spTree>
    <p:extLst>
      <p:ext uri="{BB962C8B-B14F-4D97-AF65-F5344CB8AC3E}">
        <p14:creationId xmlns:p14="http://schemas.microsoft.com/office/powerpoint/2010/main" val="89769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Embracing Joy</a:t>
            </a:r>
          </a:p>
        </p:txBody>
      </p:sp>
      <p:sp>
        <p:nvSpPr>
          <p:cNvPr id="3" name="Subtitle 2"/>
          <p:cNvSpPr>
            <a:spLocks noGrp="1"/>
          </p:cNvSpPr>
          <p:nvPr>
            <p:ph type="subTitle" idx="1"/>
          </p:nvPr>
        </p:nvSpPr>
        <p:spPr>
          <a:xfrm>
            <a:off x="1524000" y="3883230"/>
            <a:ext cx="9144000" cy="1374569"/>
          </a:xfrm>
        </p:spPr>
        <p:txBody>
          <a:bodyPr/>
          <a:lstStyle/>
          <a:p>
            <a:r>
              <a:rPr lang="en-US" dirty="0"/>
              <a:t>December 20</a:t>
            </a:r>
          </a:p>
        </p:txBody>
      </p:sp>
    </p:spTree>
    <p:extLst>
      <p:ext uri="{BB962C8B-B14F-4D97-AF65-F5344CB8AC3E}">
        <p14:creationId xmlns:p14="http://schemas.microsoft.com/office/powerpoint/2010/main" val="421719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8B89DF-E1F6-43E0-A29E-2A842ADD203A}"/>
              </a:ext>
            </a:extLst>
          </p:cNvPr>
          <p:cNvSpPr>
            <a:spLocks noGrp="1"/>
          </p:cNvSpPr>
          <p:nvPr>
            <p:ph type="title"/>
          </p:nvPr>
        </p:nvSpPr>
        <p:spPr/>
        <p:txBody>
          <a:bodyPr/>
          <a:lstStyle/>
          <a:p>
            <a:r>
              <a:rPr lang="en-US" dirty="0"/>
              <a:t>Just imagine …</a:t>
            </a:r>
          </a:p>
        </p:txBody>
      </p:sp>
      <p:sp>
        <p:nvSpPr>
          <p:cNvPr id="4" name="Content Placeholder 3">
            <a:extLst>
              <a:ext uri="{FF2B5EF4-FFF2-40B4-BE49-F238E27FC236}">
                <a16:creationId xmlns:a16="http://schemas.microsoft.com/office/drawing/2014/main" id="{2647BED1-50A4-46B8-9E87-7B9F3E47524F}"/>
              </a:ext>
            </a:extLst>
          </p:cNvPr>
          <p:cNvSpPr>
            <a:spLocks noGrp="1"/>
          </p:cNvSpPr>
          <p:nvPr>
            <p:ph idx="1"/>
          </p:nvPr>
        </p:nvSpPr>
        <p:spPr/>
        <p:txBody>
          <a:bodyPr/>
          <a:lstStyle/>
          <a:p>
            <a:r>
              <a:rPr lang="en-US" dirty="0"/>
              <a:t>What’s something you’d love to </a:t>
            </a:r>
            <a:r>
              <a:rPr lang="en-US" i="1" dirty="0"/>
              <a:t>add</a:t>
            </a:r>
            <a:r>
              <a:rPr lang="en-US" dirty="0"/>
              <a:t> to your celebration of Christmas?</a:t>
            </a:r>
          </a:p>
          <a:p>
            <a:r>
              <a:rPr lang="en-US" dirty="0">
                <a:solidFill>
                  <a:srgbClr val="C00000"/>
                </a:solidFill>
              </a:rPr>
              <a:t>Many of our wishes and our actual celebrations can bring us joy</a:t>
            </a:r>
          </a:p>
          <a:p>
            <a:pPr lvl="1"/>
            <a:r>
              <a:rPr lang="en-US" dirty="0">
                <a:solidFill>
                  <a:srgbClr val="C00000"/>
                </a:solidFill>
              </a:rPr>
              <a:t>We can experience true joy because Jesus saves.</a:t>
            </a:r>
          </a:p>
          <a:p>
            <a:endParaRPr lang="en-US" dirty="0"/>
          </a:p>
        </p:txBody>
      </p:sp>
      <p:grpSp>
        <p:nvGrpSpPr>
          <p:cNvPr id="13" name="Group 12">
            <a:extLst>
              <a:ext uri="{FF2B5EF4-FFF2-40B4-BE49-F238E27FC236}">
                <a16:creationId xmlns:a16="http://schemas.microsoft.com/office/drawing/2014/main" id="{865E97B2-2193-4381-8B06-2C8D75A648C8}"/>
              </a:ext>
            </a:extLst>
          </p:cNvPr>
          <p:cNvGrpSpPr/>
          <p:nvPr/>
        </p:nvGrpSpPr>
        <p:grpSpPr>
          <a:xfrm>
            <a:off x="1459602" y="2984149"/>
            <a:ext cx="9653062" cy="3083736"/>
            <a:chOff x="1459602" y="2984149"/>
            <a:chExt cx="9653062" cy="3083736"/>
          </a:xfrm>
        </p:grpSpPr>
        <p:pic>
          <p:nvPicPr>
            <p:cNvPr id="12" name="Picture 11">
              <a:extLst>
                <a:ext uri="{FF2B5EF4-FFF2-40B4-BE49-F238E27FC236}">
                  <a16:creationId xmlns:a16="http://schemas.microsoft.com/office/drawing/2014/main" id="{618A7822-98C6-4CB0-8830-2C4A82043A61}"/>
                </a:ext>
              </a:extLst>
            </p:cNvPr>
            <p:cNvPicPr>
              <a:picLocks noChangeAspect="1"/>
            </p:cNvPicPr>
            <p:nvPr/>
          </p:nvPicPr>
          <p:blipFill>
            <a:blip r:embed="rId2"/>
            <a:stretch>
              <a:fillRect/>
            </a:stretch>
          </p:blipFill>
          <p:spPr>
            <a:xfrm>
              <a:off x="3351097" y="3491649"/>
              <a:ext cx="5086048" cy="194206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01F7D5E-1A93-4BEB-A0AA-A3A3B6BE5B96}"/>
                </a:ext>
              </a:extLst>
            </p:cNvPr>
            <p:cNvPicPr>
              <a:picLocks noChangeAspect="1"/>
            </p:cNvPicPr>
            <p:nvPr/>
          </p:nvPicPr>
          <p:blipFill>
            <a:blip r:embed="rId3"/>
            <a:stretch>
              <a:fillRect/>
            </a:stretch>
          </p:blipFill>
          <p:spPr>
            <a:xfrm>
              <a:off x="1459602" y="4353599"/>
              <a:ext cx="2380952" cy="1714286"/>
            </a:xfrm>
            <a:prstGeom prst="rect">
              <a:avLst/>
            </a:prstGeom>
            <a:ln>
              <a:noFill/>
            </a:ln>
            <a:effectLst>
              <a:outerShdw blurRad="292100" dist="139700" dir="2700000" algn="tl" rotWithShape="0">
                <a:srgbClr val="333333">
                  <a:alpha val="65000"/>
                </a:srgbClr>
              </a:outerShdw>
            </a:effectLst>
          </p:spPr>
        </p:pic>
        <p:pic>
          <p:nvPicPr>
            <p:cNvPr id="10" name="Picture 9" descr="A group of people in front of a building&#10;&#10;Description automatically generated">
              <a:extLst>
                <a:ext uri="{FF2B5EF4-FFF2-40B4-BE49-F238E27FC236}">
                  <a16:creationId xmlns:a16="http://schemas.microsoft.com/office/drawing/2014/main" id="{17E56EB3-BACF-4191-A365-3DC67D92E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3609" y="2984149"/>
              <a:ext cx="2979055" cy="167571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9120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5EEE-E2FA-4D32-95F1-0D658272DF1E}"/>
              </a:ext>
            </a:extLst>
          </p:cNvPr>
          <p:cNvSpPr>
            <a:spLocks noGrp="1"/>
          </p:cNvSpPr>
          <p:nvPr>
            <p:ph type="title"/>
          </p:nvPr>
        </p:nvSpPr>
        <p:spPr/>
        <p:txBody>
          <a:bodyPr/>
          <a:lstStyle/>
          <a:p>
            <a:pPr algn="l"/>
            <a:r>
              <a:rPr lang="en-US" dirty="0"/>
              <a:t>Listen for an invitation.</a:t>
            </a:r>
          </a:p>
        </p:txBody>
      </p:sp>
      <p:sp>
        <p:nvSpPr>
          <p:cNvPr id="3" name="Content Placeholder 2">
            <a:extLst>
              <a:ext uri="{FF2B5EF4-FFF2-40B4-BE49-F238E27FC236}">
                <a16:creationId xmlns:a16="http://schemas.microsoft.com/office/drawing/2014/main" id="{75B987CA-FE15-4E9C-8A4B-7743A28D4579}"/>
              </a:ext>
            </a:extLst>
          </p:cNvPr>
          <p:cNvSpPr>
            <a:spLocks noGrp="1"/>
          </p:cNvSpPr>
          <p:nvPr>
            <p:ph idx="1"/>
          </p:nvPr>
        </p:nvSpPr>
        <p:spPr>
          <a:xfrm>
            <a:off x="1282700" y="1901825"/>
            <a:ext cx="9626600" cy="4351338"/>
          </a:xfrm>
        </p:spPr>
        <p:txBody>
          <a:bodyPr/>
          <a:lstStyle/>
          <a:p>
            <a:pPr marL="0" indent="0" algn="ctr">
              <a:buNone/>
            </a:pPr>
            <a:r>
              <a:rPr lang="en-US" dirty="0"/>
              <a:t>Psalm 95:1-3 (NIV)  Come, let us sing for joy to the LORD; let us shout aloud to the Rock of our salvation.  2  Let us come before him with thanksgiving and extol him with music and song.  3  For the LORD is the great God, the great King above all gods.</a:t>
            </a:r>
          </a:p>
        </p:txBody>
      </p:sp>
      <p:pic>
        <p:nvPicPr>
          <p:cNvPr id="5" name="Picture 4" descr="A close up of a christmas tree&#10;&#10;Description automatically generated">
            <a:extLst>
              <a:ext uri="{FF2B5EF4-FFF2-40B4-BE49-F238E27FC236}">
                <a16:creationId xmlns:a16="http://schemas.microsoft.com/office/drawing/2014/main" id="{8752F40F-7A58-4957-B80E-60D8B1D7F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726" y="5203521"/>
            <a:ext cx="1140912" cy="1140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36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CAA2-52AE-4FCA-A48F-12A89CE0D0BF}"/>
              </a:ext>
            </a:extLst>
          </p:cNvPr>
          <p:cNvSpPr>
            <a:spLocks noGrp="1"/>
          </p:cNvSpPr>
          <p:nvPr>
            <p:ph type="title"/>
          </p:nvPr>
        </p:nvSpPr>
        <p:spPr/>
        <p:txBody>
          <a:bodyPr/>
          <a:lstStyle/>
          <a:p>
            <a:r>
              <a:rPr lang="en-US" dirty="0"/>
              <a:t>God, Our Salvation, Brings Joy</a:t>
            </a:r>
          </a:p>
        </p:txBody>
      </p:sp>
      <p:sp>
        <p:nvSpPr>
          <p:cNvPr id="3" name="Content Placeholder 2">
            <a:extLst>
              <a:ext uri="{FF2B5EF4-FFF2-40B4-BE49-F238E27FC236}">
                <a16:creationId xmlns:a16="http://schemas.microsoft.com/office/drawing/2014/main" id="{AEB1AC78-529E-44B3-9390-03AB78EFFB66}"/>
              </a:ext>
            </a:extLst>
          </p:cNvPr>
          <p:cNvSpPr>
            <a:spLocks noGrp="1"/>
          </p:cNvSpPr>
          <p:nvPr>
            <p:ph idx="1"/>
          </p:nvPr>
        </p:nvSpPr>
        <p:spPr/>
        <p:txBody>
          <a:bodyPr/>
          <a:lstStyle/>
          <a:p>
            <a:r>
              <a:rPr lang="en-US" dirty="0"/>
              <a:t>What is the nature of the invitation in these verses?</a:t>
            </a:r>
          </a:p>
          <a:p>
            <a:r>
              <a:rPr lang="en-US" dirty="0"/>
              <a:t>What words or phrases express the type of worship the psalmist urges? </a:t>
            </a:r>
          </a:p>
          <a:p>
            <a:r>
              <a:rPr lang="en-US" dirty="0"/>
              <a:t>Why is God to be worshiped? </a:t>
            </a:r>
          </a:p>
        </p:txBody>
      </p:sp>
    </p:spTree>
    <p:extLst>
      <p:ext uri="{BB962C8B-B14F-4D97-AF65-F5344CB8AC3E}">
        <p14:creationId xmlns:p14="http://schemas.microsoft.com/office/powerpoint/2010/main" val="357979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E2518-85DD-4DCC-A5EB-B79F1FAEA2ED}"/>
              </a:ext>
            </a:extLst>
          </p:cNvPr>
          <p:cNvSpPr>
            <a:spLocks noGrp="1"/>
          </p:cNvSpPr>
          <p:nvPr>
            <p:ph type="title"/>
          </p:nvPr>
        </p:nvSpPr>
        <p:spPr/>
        <p:txBody>
          <a:bodyPr/>
          <a:lstStyle/>
          <a:p>
            <a:r>
              <a:rPr lang="en-US" dirty="0"/>
              <a:t>God, Our Salvation, Brings Joy</a:t>
            </a:r>
          </a:p>
        </p:txBody>
      </p:sp>
      <p:sp>
        <p:nvSpPr>
          <p:cNvPr id="3" name="Content Placeholder 2">
            <a:extLst>
              <a:ext uri="{FF2B5EF4-FFF2-40B4-BE49-F238E27FC236}">
                <a16:creationId xmlns:a16="http://schemas.microsoft.com/office/drawing/2014/main" id="{6B1DB175-C79B-4E70-98B7-37F427C912DB}"/>
              </a:ext>
            </a:extLst>
          </p:cNvPr>
          <p:cNvSpPr>
            <a:spLocks noGrp="1"/>
          </p:cNvSpPr>
          <p:nvPr>
            <p:ph idx="1"/>
          </p:nvPr>
        </p:nvSpPr>
        <p:spPr/>
        <p:txBody>
          <a:bodyPr/>
          <a:lstStyle/>
          <a:p>
            <a:r>
              <a:rPr lang="en-US" dirty="0"/>
              <a:t> What ways might this passage suggest that we worship God personally or privately?</a:t>
            </a:r>
          </a:p>
          <a:p>
            <a:r>
              <a:rPr lang="en-US" dirty="0"/>
              <a:t>What has recently led you to praise God?  What motivates you to offer praise and thanksgiving to God today, right now? </a:t>
            </a:r>
          </a:p>
          <a:p>
            <a:r>
              <a:rPr lang="en-US" dirty="0"/>
              <a:t>How can believers express joy to the Lord in our daily lives? </a:t>
            </a:r>
          </a:p>
          <a:p>
            <a:endParaRPr lang="en-US" dirty="0"/>
          </a:p>
        </p:txBody>
      </p:sp>
    </p:spTree>
    <p:extLst>
      <p:ext uri="{BB962C8B-B14F-4D97-AF65-F5344CB8AC3E}">
        <p14:creationId xmlns:p14="http://schemas.microsoft.com/office/powerpoint/2010/main" val="143658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9453-1EE8-4403-9DC2-BE7E61F4BFBE}"/>
              </a:ext>
            </a:extLst>
          </p:cNvPr>
          <p:cNvSpPr>
            <a:spLocks noGrp="1"/>
          </p:cNvSpPr>
          <p:nvPr>
            <p:ph type="title"/>
          </p:nvPr>
        </p:nvSpPr>
        <p:spPr/>
        <p:txBody>
          <a:bodyPr/>
          <a:lstStyle/>
          <a:p>
            <a:pPr algn="l"/>
            <a:r>
              <a:rPr lang="en-US" dirty="0"/>
              <a:t>Listen for difficulties of the trip described.</a:t>
            </a:r>
          </a:p>
        </p:txBody>
      </p:sp>
      <p:sp>
        <p:nvSpPr>
          <p:cNvPr id="3" name="Content Placeholder 2">
            <a:extLst>
              <a:ext uri="{FF2B5EF4-FFF2-40B4-BE49-F238E27FC236}">
                <a16:creationId xmlns:a16="http://schemas.microsoft.com/office/drawing/2014/main" id="{118AF93B-E08C-41BA-9E91-6A361A3D2481}"/>
              </a:ext>
            </a:extLst>
          </p:cNvPr>
          <p:cNvSpPr>
            <a:spLocks noGrp="1"/>
          </p:cNvSpPr>
          <p:nvPr>
            <p:ph idx="1"/>
          </p:nvPr>
        </p:nvSpPr>
        <p:spPr>
          <a:xfrm>
            <a:off x="1327237" y="1900781"/>
            <a:ext cx="9537526" cy="4351338"/>
          </a:xfrm>
        </p:spPr>
        <p:txBody>
          <a:bodyPr/>
          <a:lstStyle/>
          <a:p>
            <a:pPr marL="0" indent="0" algn="ctr">
              <a:buNone/>
            </a:pPr>
            <a:r>
              <a:rPr lang="en-US" dirty="0"/>
              <a:t>Luke 2:4-7 (NIV)  So Joseph also went up from the town of Nazareth in Galilee to Judea, to Bethlehem the town of David, because he belonged to the house and line of David.  5  He went there to register with Mary, who was pledged to be married to him </a:t>
            </a:r>
          </a:p>
        </p:txBody>
      </p:sp>
    </p:spTree>
    <p:extLst>
      <p:ext uri="{BB962C8B-B14F-4D97-AF65-F5344CB8AC3E}">
        <p14:creationId xmlns:p14="http://schemas.microsoft.com/office/powerpoint/2010/main" val="39196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9453-1EE8-4403-9DC2-BE7E61F4BFBE}"/>
              </a:ext>
            </a:extLst>
          </p:cNvPr>
          <p:cNvSpPr>
            <a:spLocks noGrp="1"/>
          </p:cNvSpPr>
          <p:nvPr>
            <p:ph type="title"/>
          </p:nvPr>
        </p:nvSpPr>
        <p:spPr/>
        <p:txBody>
          <a:bodyPr/>
          <a:lstStyle/>
          <a:p>
            <a:pPr algn="l"/>
            <a:r>
              <a:rPr lang="en-US" dirty="0"/>
              <a:t>Listen for difficulties of the trip described.</a:t>
            </a:r>
          </a:p>
        </p:txBody>
      </p:sp>
      <p:sp>
        <p:nvSpPr>
          <p:cNvPr id="3" name="Content Placeholder 2">
            <a:extLst>
              <a:ext uri="{FF2B5EF4-FFF2-40B4-BE49-F238E27FC236}">
                <a16:creationId xmlns:a16="http://schemas.microsoft.com/office/drawing/2014/main" id="{118AF93B-E08C-41BA-9E91-6A361A3D2481}"/>
              </a:ext>
            </a:extLst>
          </p:cNvPr>
          <p:cNvSpPr>
            <a:spLocks noGrp="1"/>
          </p:cNvSpPr>
          <p:nvPr>
            <p:ph idx="1"/>
          </p:nvPr>
        </p:nvSpPr>
        <p:spPr>
          <a:xfrm>
            <a:off x="1540440" y="1863203"/>
            <a:ext cx="9111119" cy="4351338"/>
          </a:xfrm>
        </p:spPr>
        <p:txBody>
          <a:bodyPr/>
          <a:lstStyle/>
          <a:p>
            <a:pPr marL="0" indent="0" algn="ctr">
              <a:buNone/>
            </a:pPr>
            <a:r>
              <a:rPr lang="en-US" dirty="0"/>
              <a:t>and was expecting a child.  6  While they were there, the time came for the baby to be born,  7  and she gave birth to her firstborn, a son. She wrapped him in cloths and placed him in a manger, because there was no room for them in the inn.</a:t>
            </a:r>
          </a:p>
        </p:txBody>
      </p:sp>
      <p:pic>
        <p:nvPicPr>
          <p:cNvPr id="4" name="Picture 3" descr="A close up of a christmas tree&#10;&#10;Description automatically generated">
            <a:extLst>
              <a:ext uri="{FF2B5EF4-FFF2-40B4-BE49-F238E27FC236}">
                <a16:creationId xmlns:a16="http://schemas.microsoft.com/office/drawing/2014/main" id="{91FC3145-1C91-4EDA-B94A-3E37DF12E4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726" y="5203521"/>
            <a:ext cx="1140912" cy="1140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373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0F2C-14B7-465E-9AFA-CBABEB331152}"/>
              </a:ext>
            </a:extLst>
          </p:cNvPr>
          <p:cNvSpPr>
            <a:spLocks noGrp="1"/>
          </p:cNvSpPr>
          <p:nvPr>
            <p:ph type="title"/>
          </p:nvPr>
        </p:nvSpPr>
        <p:spPr/>
        <p:txBody>
          <a:bodyPr/>
          <a:lstStyle/>
          <a:p>
            <a:r>
              <a:rPr lang="en-US" dirty="0"/>
              <a:t>Jesus, Born to Bring Us Salvation</a:t>
            </a:r>
          </a:p>
        </p:txBody>
      </p:sp>
      <p:sp>
        <p:nvSpPr>
          <p:cNvPr id="3" name="Content Placeholder 2">
            <a:extLst>
              <a:ext uri="{FF2B5EF4-FFF2-40B4-BE49-F238E27FC236}">
                <a16:creationId xmlns:a16="http://schemas.microsoft.com/office/drawing/2014/main" id="{2F605C4B-834A-4F58-A493-8E295DAC97CE}"/>
              </a:ext>
            </a:extLst>
          </p:cNvPr>
          <p:cNvSpPr>
            <a:spLocks noGrp="1"/>
          </p:cNvSpPr>
          <p:nvPr>
            <p:ph idx="1"/>
          </p:nvPr>
        </p:nvSpPr>
        <p:spPr/>
        <p:txBody>
          <a:bodyPr/>
          <a:lstStyle/>
          <a:p>
            <a:r>
              <a:rPr lang="en-US" dirty="0"/>
              <a:t>What event provided historical context for the account of Jesus’ birth? </a:t>
            </a:r>
          </a:p>
          <a:p>
            <a:r>
              <a:rPr lang="en-US" dirty="0"/>
              <a:t>What were the difficulties involved in this trip?</a:t>
            </a:r>
          </a:p>
          <a:p>
            <a:r>
              <a:rPr lang="en-US" dirty="0"/>
              <a:t>What suggests the birth was normal and common? </a:t>
            </a:r>
          </a:p>
        </p:txBody>
      </p:sp>
    </p:spTree>
    <p:extLst>
      <p:ext uri="{BB962C8B-B14F-4D97-AF65-F5344CB8AC3E}">
        <p14:creationId xmlns:p14="http://schemas.microsoft.com/office/powerpoint/2010/main" val="354701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71</TotalTime>
  <Words>968</Words>
  <Application>Microsoft Office PowerPoint</Application>
  <PresentationFormat>Widescreen</PresentationFormat>
  <Paragraphs>66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Embracing Joy</vt:lpstr>
      <vt:lpstr>Video Introduction</vt:lpstr>
      <vt:lpstr>Just imagine …</vt:lpstr>
      <vt:lpstr>Listen for an invitation.</vt:lpstr>
      <vt:lpstr>God, Our Salvation, Brings Joy</vt:lpstr>
      <vt:lpstr>God, Our Salvation, Brings Joy</vt:lpstr>
      <vt:lpstr>Listen for difficulties of the trip described.</vt:lpstr>
      <vt:lpstr>Listen for difficulties of the trip described.</vt:lpstr>
      <vt:lpstr>Jesus, Born to Bring Us Salvation</vt:lpstr>
      <vt:lpstr>Jesus, Born to Bring Us Salvation</vt:lpstr>
      <vt:lpstr>Listen for an important message.</vt:lpstr>
      <vt:lpstr>Listen for an important message.</vt:lpstr>
      <vt:lpstr>Listen for an important message.</vt:lpstr>
      <vt:lpstr>Jesus’ Birth, Cause for Great Joy</vt:lpstr>
      <vt:lpstr>Jesus’ Birth, Cause for Great Joy</vt:lpstr>
      <vt:lpstr>Jesus’ Birth, Cause for Great Joy</vt:lpstr>
      <vt:lpstr>Application</vt:lpstr>
      <vt:lpstr>Application</vt:lpstr>
      <vt:lpstr>Application</vt:lpstr>
      <vt:lpstr>Family Activities</vt:lpstr>
      <vt:lpstr>Embracing Joy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Joy</dc:title>
  <dc:creator>Armstrong, Stephen (General Math and Science)</dc:creator>
  <cp:lastModifiedBy>Armstrong, Stephen (General Math and Science)</cp:lastModifiedBy>
  <cp:revision>8</cp:revision>
  <dcterms:created xsi:type="dcterms:W3CDTF">2020-12-04T12:48:25Z</dcterms:created>
  <dcterms:modified xsi:type="dcterms:W3CDTF">2020-12-04T14:00:18Z</dcterms:modified>
</cp:coreProperties>
</file>