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75" d="100"/>
          <a:sy n="75" d="100"/>
        </p:scale>
        <p:origin x="4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shc96u7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53346"/>
          </a:xfrm>
        </p:spPr>
        <p:txBody>
          <a:bodyPr/>
          <a:lstStyle/>
          <a:p>
            <a:r>
              <a:rPr lang="en-US" dirty="0"/>
              <a:t>Extending Grace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12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1CFF-5110-7842-B530-6E79D65D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25"/>
            <a:ext cx="10515600" cy="1325563"/>
          </a:xfrm>
        </p:spPr>
        <p:txBody>
          <a:bodyPr/>
          <a:lstStyle/>
          <a:p>
            <a:r>
              <a:rPr lang="en-US" dirty="0"/>
              <a:t>A Savior Looking for a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34672-6483-F53A-7258-CD199D1CE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you suppose Jesus stopped and invited Himself to Zacchaeus’ house, knowing people’s attitude about tax collectors?</a:t>
            </a:r>
          </a:p>
          <a:p>
            <a:r>
              <a:rPr lang="en-US" dirty="0"/>
              <a:t>What might Zacchaeus have been feeling when Jesus called his name?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2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682C9-8256-F5B2-088D-4BE967C7A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Savior Looking for a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3B6C4-45F7-EB87-5712-9E12F8370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what ways does Jesus extend grace to Zacchaeus before Zacchaeus has done anything to deserve it?</a:t>
            </a:r>
          </a:p>
          <a:p>
            <a:r>
              <a:rPr lang="en-US" dirty="0"/>
              <a:t>Why do some people find it hard to believe that God wants a personal relationship with them?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1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821A-BAA5-846C-106A-35BBEAA90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confession.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11B4-B2CD-DF14-0C17-D29ED160A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350" y="1927225"/>
            <a:ext cx="91313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Luke 19:7-10 (NIV)  All the people saw this and began to mutter, "He has gone to be the guest of a 'sinner.'" 8  But Zacchaeus stood up and said to the Lord, "Look, Lord! Here and now I give half of my possessions to the poor, and if I have</a:t>
            </a:r>
          </a:p>
        </p:txBody>
      </p:sp>
    </p:spTree>
    <p:extLst>
      <p:ext uri="{BB962C8B-B14F-4D97-AF65-F5344CB8AC3E}">
        <p14:creationId xmlns:p14="http://schemas.microsoft.com/office/powerpoint/2010/main" val="369150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130C2-4454-5661-66FA-08415B52D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3E0D1-FE83-952F-EC90-6C12AC49E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confession.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790AE-7F25-1AD6-D09B-9806721B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350" y="1927225"/>
            <a:ext cx="91313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cheated anybody out of anything, I will pay back four times the amount." 9  Jesus said to him, "Today salvation has come to this house, because this man, too, is a son of Abraham. 10  For the Son of Man came to seek and to save what was lost."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2F2BA-F5C8-012B-FBB5-32209E81A4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10285" y="5435633"/>
            <a:ext cx="2371429" cy="266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03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DAEE-DE1A-FA79-A81C-33D73E7E0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Transformed Life Extending Grace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E951A-A13C-2B68-B24D-2C56B7AE4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ways we can tell that someone we know has been spiritually transformed?</a:t>
            </a:r>
          </a:p>
          <a:p>
            <a:r>
              <a:rPr lang="en-US" dirty="0"/>
              <a:t>How do we know Zacchaeus was serious, genuine about deciding to follow Jesus?</a:t>
            </a:r>
          </a:p>
          <a:p>
            <a:r>
              <a:rPr lang="en-US" dirty="0"/>
              <a:t>What do the actions of Zacchaeus reveal about the power of God to change hearts?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74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7C1C3-5B24-A1AD-AA2C-6178AEA20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Transformed Life Extending Grace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CEE76-7C2A-4CF8-B47F-8D3089051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Christians encourage transformation in others without becoming judgmental? What practical ways can we show grace to someone who is trying to change?</a:t>
            </a:r>
          </a:p>
          <a:p>
            <a:endParaRPr lang="en-US" dirty="0"/>
          </a:p>
        </p:txBody>
      </p:sp>
      <p:pic>
        <p:nvPicPr>
          <p:cNvPr id="9" name="Picture 8" descr="Social Transformation Depicted Symbolically">
            <a:extLst>
              <a:ext uri="{FF2B5EF4-FFF2-40B4-BE49-F238E27FC236}">
                <a16:creationId xmlns:a16="http://schemas.microsoft.com/office/drawing/2014/main" id="{B4072C1C-76A8-D203-BC63-CAAFD464B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88" y="4001294"/>
            <a:ext cx="2562049" cy="2184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Mentor Sticker Design version A">
            <a:extLst>
              <a:ext uri="{FF2B5EF4-FFF2-40B4-BE49-F238E27FC236}">
                <a16:creationId xmlns:a16="http://schemas.microsoft.com/office/drawing/2014/main" id="{B7628C07-A962-E7EE-D15A-4FCAC7593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37" y="4273550"/>
            <a:ext cx="1903413" cy="190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Mentor">
            <a:extLst>
              <a:ext uri="{FF2B5EF4-FFF2-40B4-BE49-F238E27FC236}">
                <a16:creationId xmlns:a16="http://schemas.microsoft.com/office/drawing/2014/main" id="{3DD1943F-457C-2547-FD20-A80062CC7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381999" y="3754297"/>
            <a:ext cx="1792694" cy="2302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7804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56469-CBE9-D18D-9D33-AE317FBB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41865-432D-9C9D-4A75-B7EB2A57A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Walk. </a:t>
            </a:r>
          </a:p>
          <a:p>
            <a:pPr lvl="1"/>
            <a:r>
              <a:rPr lang="en-US" sz="3600" dirty="0"/>
              <a:t>Avoiding sin is good, but we mustn’t isolate ourselves from unbelievers. </a:t>
            </a:r>
          </a:p>
          <a:p>
            <a:pPr lvl="1"/>
            <a:r>
              <a:rPr lang="en-US" sz="3600" dirty="0"/>
              <a:t>We must guard against the view that some people are beyond God’s grace. </a:t>
            </a:r>
          </a:p>
          <a:p>
            <a:pPr lvl="1"/>
            <a:r>
              <a:rPr lang="en-US" sz="3600" dirty="0"/>
              <a:t>If there are people you view that way, pray and ask God to forgive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41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BC5F-2E36-BD25-9205-6FAA5F6F5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FF0D-E8EF-4C80-4D21-054339089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EC54-A8E2-16F6-62A2-0194D2B3F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499"/>
            <a:ext cx="10515600" cy="4081463"/>
          </a:xfrm>
        </p:spPr>
        <p:txBody>
          <a:bodyPr/>
          <a:lstStyle/>
          <a:p>
            <a:r>
              <a:rPr lang="en-US" dirty="0"/>
              <a:t>Run. </a:t>
            </a:r>
          </a:p>
          <a:p>
            <a:pPr lvl="1"/>
            <a:r>
              <a:rPr lang="en-US" sz="3600" dirty="0"/>
              <a:t>Do you have any friends who are unbelievers? </a:t>
            </a:r>
          </a:p>
          <a:p>
            <a:pPr lvl="1"/>
            <a:r>
              <a:rPr lang="en-US" sz="3600" dirty="0"/>
              <a:t>Make the effort to build a new relationship with an unbeliever. </a:t>
            </a:r>
          </a:p>
          <a:p>
            <a:pPr lvl="1"/>
            <a:r>
              <a:rPr lang="en-US" sz="3600" dirty="0"/>
              <a:t>Be ready to be God’s conduit for His grace.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43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B67B8-A925-7B9F-378A-3C47DA22C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F5CD6-0141-1678-CBEF-9D0EA08F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7BB4C-3896-097F-7119-ED06C7284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Soar. </a:t>
            </a:r>
          </a:p>
          <a:p>
            <a:pPr lvl="1"/>
            <a:r>
              <a:rPr lang="en-US" sz="3600" dirty="0"/>
              <a:t>Speak with your pastor or someone on church staff about possible mission opportunities. </a:t>
            </a:r>
          </a:p>
          <a:p>
            <a:pPr lvl="1"/>
            <a:r>
              <a:rPr lang="en-US" sz="3600" dirty="0"/>
              <a:t>The North American Mission Board (NAMB) has short-term opportunities that can connect you with unbelievers. </a:t>
            </a:r>
          </a:p>
          <a:p>
            <a:pPr lvl="1"/>
            <a:r>
              <a:rPr lang="en-US" sz="3600" dirty="0"/>
              <a:t>Commit to an opportunity that will allow you to share God’s grace with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989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ayon Speech Bubble">
            <a:extLst>
              <a:ext uri="{FF2B5EF4-FFF2-40B4-BE49-F238E27FC236}">
                <a16:creationId xmlns:a16="http://schemas.microsoft.com/office/drawing/2014/main" id="{03B6BA8E-FA7B-FF68-9CEF-F1AF10AD7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1810">
            <a:off x="3087369" y="1612776"/>
            <a:ext cx="5193738" cy="3884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71078-A9B5-4A16-16A2-FF01F478A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558A3-2A55-DA0C-1B80-C1D42C7B11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1886143"/>
            <a:ext cx="3776438" cy="30857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E8A324-03C4-E0F0-FCF7-34D609E10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12" y="2341563"/>
            <a:ext cx="4057988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D55B5A-B052-3682-6357-656D08DAF2DE}"/>
              </a:ext>
            </a:extLst>
          </p:cNvPr>
          <p:cNvSpPr txBox="1"/>
          <p:nvPr/>
        </p:nvSpPr>
        <p:spPr>
          <a:xfrm>
            <a:off x="4165600" y="2341563"/>
            <a:ext cx="3657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The Fonz</a:t>
            </a:r>
            <a:br>
              <a:rPr lang="en-US" sz="2000" b="1" dirty="0">
                <a:latin typeface="Comic Sans MS" panose="030F0702030302020204" pitchFamily="66" charset="0"/>
              </a:rPr>
            </a:br>
            <a:r>
              <a:rPr lang="en-US" sz="2000" b="1" dirty="0">
                <a:latin typeface="Comic Sans MS" panose="030F0702030302020204" pitchFamily="66" charset="0"/>
              </a:rPr>
              <a:t>says, “</a:t>
            </a:r>
            <a:r>
              <a:rPr lang="en-US" sz="2000" b="1" dirty="0" err="1">
                <a:latin typeface="Comic Sans MS" panose="030F0702030302020204" pitchFamily="66" charset="0"/>
              </a:rPr>
              <a:t>Ayyyy</a:t>
            </a:r>
            <a:r>
              <a:rPr lang="en-US" sz="2000" b="1" dirty="0">
                <a:latin typeface="Comic Sans MS" panose="030F0702030302020204" pitchFamily="66" charset="0"/>
              </a:rPr>
              <a:t>,</a:t>
            </a:r>
            <a:br>
              <a:rPr lang="en-US" sz="2000" b="1" dirty="0">
                <a:latin typeface="Comic Sans MS" panose="030F0702030302020204" pitchFamily="66" charset="0"/>
              </a:rPr>
            </a:br>
            <a:r>
              <a:rPr lang="en-US" sz="2000" b="1" dirty="0">
                <a:latin typeface="Comic Sans MS" panose="030F0702030302020204" pitchFamily="66" charset="0"/>
              </a:rPr>
              <a:t>just unscramble</a:t>
            </a:r>
            <a:br>
              <a:rPr lang="en-US" sz="2000" b="1" dirty="0">
                <a:latin typeface="Comic Sans MS" panose="030F0702030302020204" pitchFamily="66" charset="0"/>
              </a:rPr>
            </a:br>
            <a:r>
              <a:rPr lang="en-US" sz="2000" b="1" dirty="0">
                <a:latin typeface="Comic Sans MS" panose="030F0702030302020204" pitchFamily="66" charset="0"/>
              </a:rPr>
              <a:t>the key words (from your</a:t>
            </a:r>
            <a:br>
              <a:rPr lang="en-US" sz="2000" b="1" dirty="0">
                <a:latin typeface="Comic Sans MS" panose="030F0702030302020204" pitchFamily="66" charset="0"/>
              </a:rPr>
            </a:br>
            <a:r>
              <a:rPr lang="en-US" sz="2000" b="1" dirty="0">
                <a:latin typeface="Comic Sans MS" panose="030F0702030302020204" pitchFamily="66" charset="0"/>
              </a:rPr>
              <a:t>   Bible passage) use the</a:t>
            </a:r>
            <a:br>
              <a:rPr lang="en-US" sz="2000" b="1" dirty="0">
                <a:latin typeface="Comic Sans MS" panose="030F0702030302020204" pitchFamily="66" charset="0"/>
              </a:rPr>
            </a:br>
            <a:r>
              <a:rPr lang="en-US" sz="2000" b="1" dirty="0">
                <a:latin typeface="Comic Sans MS" panose="030F0702030302020204" pitchFamily="66" charset="0"/>
              </a:rPr>
              <a:t>numbers to decrypt the </a:t>
            </a:r>
            <a:br>
              <a:rPr lang="en-US" sz="2000" b="1" dirty="0">
                <a:latin typeface="Comic Sans MS" panose="030F0702030302020204" pitchFamily="66" charset="0"/>
              </a:rPr>
            </a:br>
            <a:r>
              <a:rPr lang="en-US" sz="2000" b="1" dirty="0">
                <a:latin typeface="Comic Sans MS" panose="030F0702030302020204" pitchFamily="66" charset="0"/>
              </a:rPr>
              <a:t>message.  </a:t>
            </a:r>
            <a:r>
              <a:rPr lang="en-US" sz="2000" b="1" dirty="0" err="1">
                <a:latin typeface="Comic Sans MS" panose="030F0702030302020204" pitchFamily="66" charset="0"/>
              </a:rPr>
              <a:t>Ayyyy</a:t>
            </a:r>
            <a:r>
              <a:rPr lang="en-US" sz="2000" b="1" dirty="0">
                <a:latin typeface="Comic Sans MS" panose="030F0702030302020204" pitchFamily="66" charset="0"/>
              </a:rPr>
              <a:t> !"</a:t>
            </a:r>
          </a:p>
        </p:txBody>
      </p:sp>
    </p:spTree>
    <p:extLst>
      <p:ext uri="{BB962C8B-B14F-4D97-AF65-F5344CB8AC3E}">
        <p14:creationId xmlns:p14="http://schemas.microsoft.com/office/powerpoint/2010/main" val="1899816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12AB2-3073-723B-037F-06E243E81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E1A29AE-324A-3DA9-0A16-6109E20489BF}"/>
              </a:ext>
            </a:extLst>
          </p:cNvPr>
          <p:cNvGrpSpPr/>
          <p:nvPr/>
        </p:nvGrpSpPr>
        <p:grpSpPr>
          <a:xfrm>
            <a:off x="2849598" y="1520042"/>
            <a:ext cx="6492803" cy="4332328"/>
            <a:chOff x="2849598" y="1520042"/>
            <a:chExt cx="6492803" cy="43323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4BAE51C-4D09-4ADB-C0DB-8D7FC8AF9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857" y="1762333"/>
              <a:ext cx="5714286" cy="33333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3A4A9EC2-29BC-E4F0-CC19-4E0AFCAD3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598" y="1520042"/>
              <a:ext cx="6492803" cy="43323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AD4D0C4-0F36-CBD7-4976-6EEC0C1218F9}"/>
              </a:ext>
            </a:extLst>
          </p:cNvPr>
          <p:cNvSpPr txBox="1"/>
          <p:nvPr/>
        </p:nvSpPr>
        <p:spPr>
          <a:xfrm>
            <a:off x="4263242" y="5879750"/>
            <a:ext cx="3966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View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0613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7D0BC-0F23-0EF4-A82A-65572BE0B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FB20B-63F2-5A91-7DD1-ABED9C112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53346"/>
          </a:xfrm>
        </p:spPr>
        <p:txBody>
          <a:bodyPr/>
          <a:lstStyle/>
          <a:p>
            <a:r>
              <a:rPr lang="en-US" dirty="0"/>
              <a:t>Extending Grace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60D4FD-FCAE-EF30-1514-E940A89FA0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12</a:t>
            </a:r>
          </a:p>
        </p:txBody>
      </p:sp>
    </p:spTree>
    <p:extLst>
      <p:ext uri="{BB962C8B-B14F-4D97-AF65-F5344CB8AC3E}">
        <p14:creationId xmlns:p14="http://schemas.microsoft.com/office/powerpoint/2010/main" val="373673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1287B-82AE-053D-30EC-AFADE212D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can’t believe it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0E916-B5AC-A0EB-D8E4-3BCD9DBC3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kind of reactions would you anticipate if a highly respected community leader chose to spend time with someone everyone else disliked?</a:t>
            </a:r>
          </a:p>
          <a:p>
            <a:r>
              <a:rPr lang="en-US" dirty="0">
                <a:solidFill>
                  <a:srgbClr val="C00000"/>
                </a:solidFill>
              </a:rPr>
              <a:t>That would be an example of one person extending grace to the other.  That is, doing something nice that the other person did not deserve.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Today we look at how Jesus extended grace.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God calls us to do likewise.</a:t>
            </a:r>
          </a:p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95AB90-5104-032F-0C1F-17DB5B61691F}"/>
              </a:ext>
            </a:extLst>
          </p:cNvPr>
          <p:cNvGrpSpPr/>
          <p:nvPr/>
        </p:nvGrpSpPr>
        <p:grpSpPr>
          <a:xfrm>
            <a:off x="1213289" y="3365264"/>
            <a:ext cx="9765422" cy="3127611"/>
            <a:chOff x="1015786" y="8156663"/>
            <a:chExt cx="9765422" cy="312761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675F10A-4884-1ABB-5903-A4DEA399E377}"/>
                </a:ext>
              </a:extLst>
            </p:cNvPr>
            <p:cNvGrpSpPr/>
            <p:nvPr/>
          </p:nvGrpSpPr>
          <p:grpSpPr>
            <a:xfrm>
              <a:off x="1015786" y="8156663"/>
              <a:ext cx="7528295" cy="3127611"/>
              <a:chOff x="1727302" y="3510223"/>
              <a:chExt cx="7528295" cy="3127611"/>
            </a:xfrm>
          </p:grpSpPr>
          <p:pic>
            <p:nvPicPr>
              <p:cNvPr id="4" name="Picture 3" descr="Street beggar">
                <a:extLst>
                  <a:ext uri="{FF2B5EF4-FFF2-40B4-BE49-F238E27FC236}">
                    <a16:creationId xmlns:a16="http://schemas.microsoft.com/office/drawing/2014/main" id="{9591E8F1-5DC9-0B25-EB8D-FD5E1C581C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581539" y="3890405"/>
                <a:ext cx="1674058" cy="23661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" name="Picture 4" descr="Homeless Man with Sign">
                <a:extLst>
                  <a:ext uri="{FF2B5EF4-FFF2-40B4-BE49-F238E27FC236}">
                    <a16:creationId xmlns:a16="http://schemas.microsoft.com/office/drawing/2014/main" id="{D807D3B9-D065-F62C-0DB3-9062B53AEC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7302" y="3558453"/>
                <a:ext cx="1800226" cy="2618510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93AFF7D-05D4-349E-D265-B9682C8AA3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7159" y="3944898"/>
                <a:ext cx="1190370" cy="922810"/>
              </a:xfrm>
              <a:prstGeom prst="rect">
                <a:avLst/>
              </a:prstGeom>
              <a:scene3d>
                <a:camera prst="isometricOffAxis1Right"/>
                <a:lightRig rig="threePt" dir="t"/>
              </a:scene3d>
            </p:spPr>
          </p:pic>
          <p:pic>
            <p:nvPicPr>
              <p:cNvPr id="9" name="Picture 8" descr="Politician">
                <a:extLst>
                  <a:ext uri="{FF2B5EF4-FFF2-40B4-BE49-F238E27FC236}">
                    <a16:creationId xmlns:a16="http://schemas.microsoft.com/office/drawing/2014/main" id="{EDD61076-3827-196E-C99E-370B1A6C6E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46421" y="3696501"/>
                <a:ext cx="1886130" cy="294133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0" name="Speech Bubble: Rectangle with Corners Rounded 9">
                <a:extLst>
                  <a:ext uri="{FF2B5EF4-FFF2-40B4-BE49-F238E27FC236}">
                    <a16:creationId xmlns:a16="http://schemas.microsoft.com/office/drawing/2014/main" id="{FAA103F6-E8CC-EE32-AB4F-C43BF25911B9}"/>
                  </a:ext>
                </a:extLst>
              </p:cNvPr>
              <p:cNvSpPr/>
              <p:nvPr/>
            </p:nvSpPr>
            <p:spPr>
              <a:xfrm>
                <a:off x="5913980" y="3510223"/>
                <a:ext cx="1886130" cy="1054336"/>
              </a:xfrm>
              <a:prstGeom prst="wedgeRoundRectCallout">
                <a:avLst>
                  <a:gd name="adj1" fmla="val -61128"/>
                  <a:gd name="adj2" fmla="val 29041"/>
                  <a:gd name="adj3" fmla="val 16667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Just meeting with my constituents …</a:t>
                </a:r>
              </a:p>
            </p:txBody>
          </p:sp>
        </p:grpSp>
        <p:pic>
          <p:nvPicPr>
            <p:cNvPr id="12" name="Picture 11" descr="Angry">
              <a:extLst>
                <a:ext uri="{FF2B5EF4-FFF2-40B4-BE49-F238E27FC236}">
                  <a16:creationId xmlns:a16="http://schemas.microsoft.com/office/drawing/2014/main" id="{F8748692-6E1B-CC91-0913-717DFE1F1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43172" y="8504353"/>
              <a:ext cx="1738036" cy="26185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1390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55BC3-1F4B-AEA6-6D69-36AEA3A2C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vertical challenge.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2B5AD-9E8C-4B49-06BF-7EDE0C608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389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Luke 19:1-4 (NIV)  Jesus entered Jericho and was passing through. 2  A man was there by the name of Zacchaeus; he was a chief tax collector and was wealthy. 3  He wanted to see who Jesus was, but being a short man he could not, because of the crowd. 4  So he ran ahead and climbed a sycamore-fig tree to see him, since Jesus was coming that way.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56D803-936F-14D6-33F2-5A5A4817B6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10285" y="6045233"/>
            <a:ext cx="2371429" cy="266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650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A0BAA-A5EA-899B-AD81-7989BA5B1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Seeker Looking for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229FD-6E0C-B2EB-3E8D-9107A62E3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Luke describe Zacchaeus? 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Tax collectors were despised.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Actually worked for the Roman government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Thus were considered traitors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Collected the specified tax but added their cut on top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939D-A6C5-B71F-6353-3B5CD9917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Seeker Looking for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7970E-494C-0162-5ABF-4F0A4BE88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Zacchaeus was wealthy and powerful. Why might someone with those advantages still be searching for something more? </a:t>
            </a:r>
          </a:p>
          <a:p>
            <a:r>
              <a:rPr lang="en-US" dirty="0"/>
              <a:t>What are some modern-day obstacles that keep people from getting a clear view of Jesus?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2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3B977-F2C7-9105-439E-B24598C0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Seeker Looking for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8A3B8-71E4-67A7-E21A-8DB138C51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Zacchaeus was not well-liked by many people. How might our assumptions about certain people keep us from extending grace to them? </a:t>
            </a:r>
          </a:p>
          <a:p>
            <a:r>
              <a:rPr lang="en-US" dirty="0"/>
              <a:t>If Zacchaeus were living in our town today, what or who might keep him from getting to Jesus?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2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689CC-7369-2B53-7032-26F6ED4F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an invitation.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DBCEA-0511-9CFC-0337-C2A4C46F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1952625"/>
            <a:ext cx="81280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Luke 19:5-6 (NIV)  When Jesus reached the spot, he looked up and said to him, "Zacchaeus, come down immediately. I must stay at your house today." 6  So he came down at once and welcomed him gladly.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71F86D-BB09-38EA-75BB-F115CFC60C8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10285" y="5549933"/>
            <a:ext cx="2371429" cy="266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588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4F3C-EA40-5CFB-F21E-C4329F921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Savior Looking for a 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B1D2D-3EC1-C811-249C-DE47B8074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specific words or phrases show that Jesus is taking the initiative?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EF1F6-DBFE-E220-DD53-FD357A1FC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500" y="2946399"/>
            <a:ext cx="3048000" cy="2757488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C43B8D6-4AF8-2150-8D8C-96C767EB9A03}"/>
              </a:ext>
            </a:extLst>
          </p:cNvPr>
          <p:cNvSpPr/>
          <p:nvPr/>
        </p:nvSpPr>
        <p:spPr>
          <a:xfrm>
            <a:off x="1244600" y="3251200"/>
            <a:ext cx="4267200" cy="1739900"/>
          </a:xfrm>
          <a:prstGeom prst="wedgeRoundRectCallout">
            <a:avLst>
              <a:gd name="adj1" fmla="val 70536"/>
              <a:gd name="adj2" fmla="val 1359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Zacchaeus, come down immediately. I must stay at your house today</a:t>
            </a:r>
          </a:p>
        </p:txBody>
      </p:sp>
    </p:spTree>
    <p:extLst>
      <p:ext uri="{BB962C8B-B14F-4D97-AF65-F5344CB8AC3E}">
        <p14:creationId xmlns:p14="http://schemas.microsoft.com/office/powerpoint/2010/main" val="728494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152</TotalTime>
  <Words>841</Words>
  <Application>Microsoft Office PowerPoint</Application>
  <PresentationFormat>Widescreen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Extending Grace</vt:lpstr>
      <vt:lpstr>Video Introduction</vt:lpstr>
      <vt:lpstr>I can’t believe it …</vt:lpstr>
      <vt:lpstr>Listen for vertical challenge.</vt:lpstr>
      <vt:lpstr>A Seeker Looking for Jesus</vt:lpstr>
      <vt:lpstr>A Seeker Looking for Jesus</vt:lpstr>
      <vt:lpstr>A Seeker Looking for Jesus</vt:lpstr>
      <vt:lpstr>Listen for an invitation.</vt:lpstr>
      <vt:lpstr>A Savior Looking for a Relationship</vt:lpstr>
      <vt:lpstr>A Savior Looking for a Relationship</vt:lpstr>
      <vt:lpstr>A Savior Looking for a Relationship</vt:lpstr>
      <vt:lpstr>Listen for a confession.</vt:lpstr>
      <vt:lpstr>Listen for a confession.</vt:lpstr>
      <vt:lpstr>A Transformed Life Extending Grace</vt:lpstr>
      <vt:lpstr>A Transformed Life Extending Grace</vt:lpstr>
      <vt:lpstr>Application</vt:lpstr>
      <vt:lpstr>Application</vt:lpstr>
      <vt:lpstr>Application</vt:lpstr>
      <vt:lpstr>Family Activities</vt:lpstr>
      <vt:lpstr>Extending Grace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Armstrong</dc:creator>
  <cp:lastModifiedBy>Steve Armstrong</cp:lastModifiedBy>
  <cp:revision>4</cp:revision>
  <dcterms:created xsi:type="dcterms:W3CDTF">2026-06-25T11:22:52Z</dcterms:created>
  <dcterms:modified xsi:type="dcterms:W3CDTF">2026-06-25T13:55:16Z</dcterms:modified>
</cp:coreProperties>
</file>