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76000"/>
                </a:schemeClr>
              </a:gs>
              <a:gs pos="64000">
                <a:schemeClr val="accent1">
                  <a:lumMod val="45000"/>
                  <a:lumOff val="55000"/>
                  <a:alpha val="81000"/>
                </a:schemeClr>
              </a:gs>
              <a:gs pos="83000">
                <a:schemeClr val="accent1">
                  <a:lumMod val="45000"/>
                  <a:lumOff val="55000"/>
                  <a:alpha val="79000"/>
                </a:schemeClr>
              </a:gs>
              <a:gs pos="100000">
                <a:schemeClr val="accent1">
                  <a:lumMod val="30000"/>
                  <a:lumOff val="70000"/>
                  <a:alpha val="78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g5sxk8pa"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2bwten4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a:t>
            </a:r>
            <a:br>
              <a:rPr lang="en-US" dirty="0"/>
            </a:br>
            <a:r>
              <a:rPr lang="en-US" dirty="0"/>
              <a:t>in Hard Times</a:t>
            </a:r>
          </a:p>
        </p:txBody>
      </p:sp>
      <p:sp>
        <p:nvSpPr>
          <p:cNvPr id="3" name="Subtitle 2"/>
          <p:cNvSpPr>
            <a:spLocks noGrp="1"/>
          </p:cNvSpPr>
          <p:nvPr>
            <p:ph type="subTitle" idx="1"/>
          </p:nvPr>
        </p:nvSpPr>
        <p:spPr>
          <a:xfrm>
            <a:off x="1524000" y="4004840"/>
            <a:ext cx="9144000" cy="1252959"/>
          </a:xfrm>
        </p:spPr>
        <p:txBody>
          <a:bodyPr/>
          <a:lstStyle/>
          <a:p>
            <a:r>
              <a:rPr lang="en-US" dirty="0"/>
              <a:t>Sept.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D3BF-0230-88CC-2033-E7D62DB74F0B}"/>
              </a:ext>
            </a:extLst>
          </p:cNvPr>
          <p:cNvSpPr>
            <a:spLocks noGrp="1"/>
          </p:cNvSpPr>
          <p:nvPr>
            <p:ph type="title"/>
          </p:nvPr>
        </p:nvSpPr>
        <p:spPr/>
        <p:txBody>
          <a:bodyPr/>
          <a:lstStyle/>
          <a:p>
            <a:pPr algn="l"/>
            <a:r>
              <a:rPr lang="en-US" dirty="0"/>
              <a:t>Listen for God’s promise.</a:t>
            </a:r>
          </a:p>
        </p:txBody>
      </p:sp>
      <p:sp>
        <p:nvSpPr>
          <p:cNvPr id="3" name="Content Placeholder 2">
            <a:extLst>
              <a:ext uri="{FF2B5EF4-FFF2-40B4-BE49-F238E27FC236}">
                <a16:creationId xmlns:a16="http://schemas.microsoft.com/office/drawing/2014/main" id="{5C022835-DA92-6227-9746-DD904FE5D17D}"/>
              </a:ext>
            </a:extLst>
          </p:cNvPr>
          <p:cNvSpPr>
            <a:spLocks noGrp="1"/>
          </p:cNvSpPr>
          <p:nvPr>
            <p:ph idx="1"/>
          </p:nvPr>
        </p:nvSpPr>
        <p:spPr>
          <a:xfrm>
            <a:off x="1736202" y="2141537"/>
            <a:ext cx="8890804" cy="4351338"/>
          </a:xfrm>
        </p:spPr>
        <p:txBody>
          <a:bodyPr/>
          <a:lstStyle/>
          <a:p>
            <a:pPr marL="0" indent="0" algn="ctr">
              <a:buNone/>
            </a:pPr>
            <a:r>
              <a:rPr lang="en-US" dirty="0"/>
              <a:t>doubts is like a wave of the sea, blown and tossed by the wind. 7 That person should not expect to receive anything from the Lord. 8 Such a person is double-minded and unstable in all they do.</a:t>
            </a:r>
          </a:p>
        </p:txBody>
      </p:sp>
      <p:pic>
        <p:nvPicPr>
          <p:cNvPr id="4" name="Picture 3">
            <a:extLst>
              <a:ext uri="{FF2B5EF4-FFF2-40B4-BE49-F238E27FC236}">
                <a16:creationId xmlns:a16="http://schemas.microsoft.com/office/drawing/2014/main" id="{600B9C82-7F6E-A20B-934A-E99DD0CC8505}"/>
              </a:ext>
            </a:extLst>
          </p:cNvPr>
          <p:cNvPicPr>
            <a:picLocks noChangeAspect="1"/>
          </p:cNvPicPr>
          <p:nvPr/>
        </p:nvPicPr>
        <p:blipFill>
          <a:blip r:embed="rId2"/>
          <a:stretch>
            <a:fillRect/>
          </a:stretch>
        </p:blipFill>
        <p:spPr>
          <a:xfrm>
            <a:off x="5133985" y="5278056"/>
            <a:ext cx="2095238" cy="3240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276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7649-F50F-EB55-0ECB-8792D0F0F421}"/>
              </a:ext>
            </a:extLst>
          </p:cNvPr>
          <p:cNvSpPr>
            <a:spLocks noGrp="1"/>
          </p:cNvSpPr>
          <p:nvPr>
            <p:ph type="title"/>
          </p:nvPr>
        </p:nvSpPr>
        <p:spPr/>
        <p:txBody>
          <a:bodyPr/>
          <a:lstStyle/>
          <a:p>
            <a:r>
              <a:rPr lang="en-US" dirty="0"/>
              <a:t>Trials Require God’s Wisdom</a:t>
            </a:r>
          </a:p>
        </p:txBody>
      </p:sp>
      <p:sp>
        <p:nvSpPr>
          <p:cNvPr id="7" name="Content Placeholder 6">
            <a:extLst>
              <a:ext uri="{FF2B5EF4-FFF2-40B4-BE49-F238E27FC236}">
                <a16:creationId xmlns:a16="http://schemas.microsoft.com/office/drawing/2014/main" id="{B94F4E00-C36C-E1F5-1503-7BB43ADE99E9}"/>
              </a:ext>
            </a:extLst>
          </p:cNvPr>
          <p:cNvSpPr>
            <a:spLocks noGrp="1"/>
          </p:cNvSpPr>
          <p:nvPr>
            <p:ph idx="1"/>
          </p:nvPr>
        </p:nvSpPr>
        <p:spPr/>
        <p:txBody>
          <a:bodyPr/>
          <a:lstStyle/>
          <a:p>
            <a:r>
              <a:rPr lang="en-US" dirty="0"/>
              <a:t>James says we can pray for wisdom.   Just what is wisdom?</a:t>
            </a:r>
          </a:p>
          <a:p>
            <a:r>
              <a:rPr lang="en-US" dirty="0"/>
              <a:t>What is God’s response when we ask for wisdom?</a:t>
            </a:r>
          </a:p>
          <a:p>
            <a:r>
              <a:rPr lang="en-US" dirty="0"/>
              <a:t>Why might you need God’s wisdom when you are in a difficult situation, a time of trial? </a:t>
            </a:r>
          </a:p>
          <a:p>
            <a:endParaRPr lang="en-US" dirty="0"/>
          </a:p>
        </p:txBody>
      </p:sp>
    </p:spTree>
    <p:extLst>
      <p:ext uri="{BB962C8B-B14F-4D97-AF65-F5344CB8AC3E}">
        <p14:creationId xmlns:p14="http://schemas.microsoft.com/office/powerpoint/2010/main" val="189529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DCBC-67C7-0C8B-7BD9-B651E4F1A74F}"/>
              </a:ext>
            </a:extLst>
          </p:cNvPr>
          <p:cNvSpPr>
            <a:spLocks noGrp="1"/>
          </p:cNvSpPr>
          <p:nvPr>
            <p:ph type="title"/>
          </p:nvPr>
        </p:nvSpPr>
        <p:spPr/>
        <p:txBody>
          <a:bodyPr/>
          <a:lstStyle/>
          <a:p>
            <a:r>
              <a:rPr lang="en-US" dirty="0"/>
              <a:t>Trials Require God’s Wisdom</a:t>
            </a:r>
          </a:p>
        </p:txBody>
      </p:sp>
      <p:sp>
        <p:nvSpPr>
          <p:cNvPr id="3" name="Content Placeholder 2">
            <a:extLst>
              <a:ext uri="{FF2B5EF4-FFF2-40B4-BE49-F238E27FC236}">
                <a16:creationId xmlns:a16="http://schemas.microsoft.com/office/drawing/2014/main" id="{DBCA0015-9DAE-9DD7-32DB-35A0D66A55FF}"/>
              </a:ext>
            </a:extLst>
          </p:cNvPr>
          <p:cNvSpPr>
            <a:spLocks noGrp="1"/>
          </p:cNvSpPr>
          <p:nvPr>
            <p:ph idx="1"/>
          </p:nvPr>
        </p:nvSpPr>
        <p:spPr>
          <a:xfrm>
            <a:off x="977096" y="2141537"/>
            <a:ext cx="10515600" cy="4351338"/>
          </a:xfrm>
        </p:spPr>
        <p:txBody>
          <a:bodyPr/>
          <a:lstStyle/>
          <a:p>
            <a:r>
              <a:rPr lang="en-US" dirty="0"/>
              <a:t>What might keep us from approaching God for help during a trial?</a:t>
            </a:r>
          </a:p>
          <a:p>
            <a:r>
              <a:rPr lang="en-US" dirty="0"/>
              <a:t>How can doubting affect a person’s prayer life? </a:t>
            </a:r>
          </a:p>
          <a:p>
            <a:r>
              <a:rPr lang="en-US" dirty="0"/>
              <a:t>What can a believer do to overcome doubts and discouragements as we seek God’s wisdom?</a:t>
            </a:r>
          </a:p>
          <a:p>
            <a:endParaRPr lang="en-US" dirty="0"/>
          </a:p>
        </p:txBody>
      </p:sp>
    </p:spTree>
    <p:extLst>
      <p:ext uri="{BB962C8B-B14F-4D97-AF65-F5344CB8AC3E}">
        <p14:creationId xmlns:p14="http://schemas.microsoft.com/office/powerpoint/2010/main" val="6226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55D1-9469-706E-681F-4DB351FE13C8}"/>
              </a:ext>
            </a:extLst>
          </p:cNvPr>
          <p:cNvSpPr>
            <a:spLocks noGrp="1"/>
          </p:cNvSpPr>
          <p:nvPr>
            <p:ph type="title"/>
          </p:nvPr>
        </p:nvSpPr>
        <p:spPr/>
        <p:txBody>
          <a:bodyPr/>
          <a:lstStyle/>
          <a:p>
            <a:pPr algn="l"/>
            <a:r>
              <a:rPr lang="en-US" dirty="0"/>
              <a:t>Listen for eternal rewards.</a:t>
            </a:r>
          </a:p>
        </p:txBody>
      </p:sp>
      <p:sp>
        <p:nvSpPr>
          <p:cNvPr id="3" name="Content Placeholder 2">
            <a:extLst>
              <a:ext uri="{FF2B5EF4-FFF2-40B4-BE49-F238E27FC236}">
                <a16:creationId xmlns:a16="http://schemas.microsoft.com/office/drawing/2014/main" id="{8ABB33F7-592A-3D3A-1C63-E5D96D385A5C}"/>
              </a:ext>
            </a:extLst>
          </p:cNvPr>
          <p:cNvSpPr>
            <a:spLocks noGrp="1"/>
          </p:cNvSpPr>
          <p:nvPr>
            <p:ph idx="1"/>
          </p:nvPr>
        </p:nvSpPr>
        <p:spPr>
          <a:xfrm>
            <a:off x="1585730" y="1802476"/>
            <a:ext cx="9513425" cy="4351338"/>
          </a:xfrm>
        </p:spPr>
        <p:txBody>
          <a:bodyPr/>
          <a:lstStyle/>
          <a:p>
            <a:pPr marL="0" indent="0" algn="ctr">
              <a:buNone/>
            </a:pPr>
            <a:r>
              <a:rPr lang="en-US" dirty="0"/>
              <a:t>James 1:9 – 12 (NIV) Believers in humble circumstances ought to take pride in their high position. 10 But the rich should take pride in their humiliation—since they will pass away like a wild flower. 11 For the sun rises with scorching heat and withers the plant; its blossom falls and its beauty is</a:t>
            </a:r>
          </a:p>
        </p:txBody>
      </p:sp>
    </p:spTree>
    <p:extLst>
      <p:ext uri="{BB962C8B-B14F-4D97-AF65-F5344CB8AC3E}">
        <p14:creationId xmlns:p14="http://schemas.microsoft.com/office/powerpoint/2010/main" val="39254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55D1-9469-706E-681F-4DB351FE13C8}"/>
              </a:ext>
            </a:extLst>
          </p:cNvPr>
          <p:cNvSpPr>
            <a:spLocks noGrp="1"/>
          </p:cNvSpPr>
          <p:nvPr>
            <p:ph type="title"/>
          </p:nvPr>
        </p:nvSpPr>
        <p:spPr/>
        <p:txBody>
          <a:bodyPr/>
          <a:lstStyle/>
          <a:p>
            <a:pPr algn="l"/>
            <a:r>
              <a:rPr lang="en-US" dirty="0"/>
              <a:t>Listen for eternal rewards.</a:t>
            </a:r>
          </a:p>
        </p:txBody>
      </p:sp>
      <p:sp>
        <p:nvSpPr>
          <p:cNvPr id="3" name="Content Placeholder 2">
            <a:extLst>
              <a:ext uri="{FF2B5EF4-FFF2-40B4-BE49-F238E27FC236}">
                <a16:creationId xmlns:a16="http://schemas.microsoft.com/office/drawing/2014/main" id="{8ABB33F7-592A-3D3A-1C63-E5D96D385A5C}"/>
              </a:ext>
            </a:extLst>
          </p:cNvPr>
          <p:cNvSpPr>
            <a:spLocks noGrp="1"/>
          </p:cNvSpPr>
          <p:nvPr>
            <p:ph idx="1"/>
          </p:nvPr>
        </p:nvSpPr>
        <p:spPr>
          <a:xfrm>
            <a:off x="1585730" y="1802476"/>
            <a:ext cx="9513425" cy="4351338"/>
          </a:xfrm>
        </p:spPr>
        <p:txBody>
          <a:bodyPr/>
          <a:lstStyle/>
          <a:p>
            <a:pPr marL="0" indent="0" algn="ctr">
              <a:buNone/>
            </a:pPr>
            <a:r>
              <a:rPr lang="en-US" dirty="0"/>
              <a:t>destroyed. In the same way, the rich will fade away even while they go about their business. 12 Blessed is the one who perseveres under trial because, having stood the test, that person will receive the crown of life that the Lord has promised to those who love him.</a:t>
            </a:r>
          </a:p>
        </p:txBody>
      </p:sp>
      <p:pic>
        <p:nvPicPr>
          <p:cNvPr id="4" name="Picture 3">
            <a:extLst>
              <a:ext uri="{FF2B5EF4-FFF2-40B4-BE49-F238E27FC236}">
                <a16:creationId xmlns:a16="http://schemas.microsoft.com/office/drawing/2014/main" id="{E678F447-F165-F809-A025-2633A338FDF2}"/>
              </a:ext>
            </a:extLst>
          </p:cNvPr>
          <p:cNvPicPr>
            <a:picLocks noChangeAspect="1"/>
          </p:cNvPicPr>
          <p:nvPr/>
        </p:nvPicPr>
        <p:blipFill>
          <a:blip r:embed="rId2"/>
          <a:stretch>
            <a:fillRect/>
          </a:stretch>
        </p:blipFill>
        <p:spPr>
          <a:xfrm>
            <a:off x="5145560" y="5335929"/>
            <a:ext cx="2095238" cy="3240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487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A233-31AB-2C11-AB38-3B1A0EE6A8BB}"/>
              </a:ext>
            </a:extLst>
          </p:cNvPr>
          <p:cNvSpPr>
            <a:spLocks noGrp="1"/>
          </p:cNvSpPr>
          <p:nvPr>
            <p:ph type="title"/>
          </p:nvPr>
        </p:nvSpPr>
        <p:spPr/>
        <p:txBody>
          <a:bodyPr/>
          <a:lstStyle/>
          <a:p>
            <a:r>
              <a:rPr lang="en-US" dirty="0"/>
              <a:t>Trials Help Us Keep the Right Perspective.</a:t>
            </a:r>
          </a:p>
        </p:txBody>
      </p:sp>
      <p:sp>
        <p:nvSpPr>
          <p:cNvPr id="3" name="Content Placeholder 2">
            <a:extLst>
              <a:ext uri="{FF2B5EF4-FFF2-40B4-BE49-F238E27FC236}">
                <a16:creationId xmlns:a16="http://schemas.microsoft.com/office/drawing/2014/main" id="{88B7E36D-50A7-FC43-7BBC-546DBFA102A9}"/>
              </a:ext>
            </a:extLst>
          </p:cNvPr>
          <p:cNvSpPr>
            <a:spLocks noGrp="1"/>
          </p:cNvSpPr>
          <p:nvPr>
            <p:ph idx="1"/>
          </p:nvPr>
        </p:nvSpPr>
        <p:spPr>
          <a:xfrm>
            <a:off x="838200" y="1909823"/>
            <a:ext cx="10515600" cy="4267139"/>
          </a:xfrm>
        </p:spPr>
        <p:txBody>
          <a:bodyPr/>
          <a:lstStyle/>
          <a:p>
            <a:r>
              <a:rPr lang="en-US" dirty="0"/>
              <a:t>Why do you think James says humble circumstances are a “high position”?</a:t>
            </a:r>
          </a:p>
          <a:p>
            <a:r>
              <a:rPr lang="en-US" dirty="0"/>
              <a:t>Why is dependence on wealth living a life of uncertainty? </a:t>
            </a:r>
          </a:p>
          <a:p>
            <a:r>
              <a:rPr lang="en-US" dirty="0"/>
              <a:t>What is the blessing promised to those who love the Lord? </a:t>
            </a:r>
          </a:p>
        </p:txBody>
      </p:sp>
    </p:spTree>
    <p:extLst>
      <p:ext uri="{BB962C8B-B14F-4D97-AF65-F5344CB8AC3E}">
        <p14:creationId xmlns:p14="http://schemas.microsoft.com/office/powerpoint/2010/main" val="20700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DDDC-2B42-CF59-0C74-4DFB021C27BB}"/>
              </a:ext>
            </a:extLst>
          </p:cNvPr>
          <p:cNvSpPr>
            <a:spLocks noGrp="1"/>
          </p:cNvSpPr>
          <p:nvPr>
            <p:ph type="title"/>
          </p:nvPr>
        </p:nvSpPr>
        <p:spPr/>
        <p:txBody>
          <a:bodyPr/>
          <a:lstStyle/>
          <a:p>
            <a:r>
              <a:rPr lang="en-US" dirty="0"/>
              <a:t>Trials Help Us Keep the Right Perspective.</a:t>
            </a:r>
          </a:p>
        </p:txBody>
      </p:sp>
      <p:sp>
        <p:nvSpPr>
          <p:cNvPr id="3" name="Content Placeholder 2">
            <a:extLst>
              <a:ext uri="{FF2B5EF4-FFF2-40B4-BE49-F238E27FC236}">
                <a16:creationId xmlns:a16="http://schemas.microsoft.com/office/drawing/2014/main" id="{44B125D8-F432-9FAB-71A3-260698CEB7B2}"/>
              </a:ext>
            </a:extLst>
          </p:cNvPr>
          <p:cNvSpPr>
            <a:spLocks noGrp="1"/>
          </p:cNvSpPr>
          <p:nvPr>
            <p:ph idx="1"/>
          </p:nvPr>
        </p:nvSpPr>
        <p:spPr/>
        <p:txBody>
          <a:bodyPr/>
          <a:lstStyle/>
          <a:p>
            <a:r>
              <a:rPr lang="en-US" dirty="0"/>
              <a:t>How does a view of eternity change the way you respond to trials?</a:t>
            </a:r>
          </a:p>
          <a:p>
            <a:r>
              <a:rPr lang="en-US" dirty="0"/>
              <a:t>If an unbeliever asked you why you still believe in God after a season of hardship, what would be your answer? </a:t>
            </a:r>
          </a:p>
        </p:txBody>
      </p:sp>
    </p:spTree>
    <p:extLst>
      <p:ext uri="{BB962C8B-B14F-4D97-AF65-F5344CB8AC3E}">
        <p14:creationId xmlns:p14="http://schemas.microsoft.com/office/powerpoint/2010/main" val="36569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874F-DC44-8B44-EB3D-B2B935E49B8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774DB79-6A7B-BD7E-D65C-862C6F3EB462}"/>
              </a:ext>
            </a:extLst>
          </p:cNvPr>
          <p:cNvSpPr>
            <a:spLocks noGrp="1"/>
          </p:cNvSpPr>
          <p:nvPr>
            <p:ph idx="1"/>
          </p:nvPr>
        </p:nvSpPr>
        <p:spPr/>
        <p:txBody>
          <a:bodyPr>
            <a:normAutofit/>
          </a:bodyPr>
          <a:lstStyle/>
          <a:p>
            <a:r>
              <a:rPr lang="en-US" dirty="0"/>
              <a:t>Pray for strength. </a:t>
            </a:r>
          </a:p>
          <a:p>
            <a:pPr lvl="1"/>
            <a:r>
              <a:rPr lang="en-US" dirty="0"/>
              <a:t>In whatever trial you are facing, cry out to God for help. </a:t>
            </a:r>
          </a:p>
          <a:p>
            <a:pPr lvl="1"/>
            <a:r>
              <a:rPr lang="en-US" dirty="0"/>
              <a:t>“Seek the Lord while he may be found; call to him while he is near” (Isa. 55:6). </a:t>
            </a:r>
          </a:p>
          <a:p>
            <a:pPr lvl="1"/>
            <a:r>
              <a:rPr lang="en-US" dirty="0"/>
              <a:t>Our Lord has experienced trials just as we have, and He is sympathetic about our human weaknesses (Heb. 4:15).</a:t>
            </a:r>
          </a:p>
          <a:p>
            <a:endParaRPr lang="en-US" dirty="0"/>
          </a:p>
        </p:txBody>
      </p:sp>
    </p:spTree>
    <p:extLst>
      <p:ext uri="{BB962C8B-B14F-4D97-AF65-F5344CB8AC3E}">
        <p14:creationId xmlns:p14="http://schemas.microsoft.com/office/powerpoint/2010/main" val="78780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874F-DC44-8B44-EB3D-B2B935E49B8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774DB79-6A7B-BD7E-D65C-862C6F3EB462}"/>
              </a:ext>
            </a:extLst>
          </p:cNvPr>
          <p:cNvSpPr>
            <a:spLocks noGrp="1"/>
          </p:cNvSpPr>
          <p:nvPr>
            <p:ph idx="1"/>
          </p:nvPr>
        </p:nvSpPr>
        <p:spPr/>
        <p:txBody>
          <a:bodyPr>
            <a:normAutofit/>
          </a:bodyPr>
          <a:lstStyle/>
          <a:p>
            <a:r>
              <a:rPr lang="en-US" dirty="0"/>
              <a:t>Ask for help. </a:t>
            </a:r>
          </a:p>
          <a:p>
            <a:pPr lvl="1"/>
            <a:r>
              <a:rPr lang="en-US" dirty="0"/>
              <a:t>It is easier for most believers to offer help to others than it is to ask for help. </a:t>
            </a:r>
          </a:p>
          <a:p>
            <a:pPr lvl="1"/>
            <a:r>
              <a:rPr lang="en-US" dirty="0"/>
              <a:t>If you are experiencing a difficult trial, reach out to a close friend, your Bible study leader, or pastor, and ask for their help. </a:t>
            </a:r>
          </a:p>
          <a:p>
            <a:pPr lvl="1"/>
            <a:r>
              <a:rPr lang="en-US" dirty="0"/>
              <a:t>They will be willing to help carry your burden (Gal. 6:2) just as you are willing to help others carry theirs.</a:t>
            </a:r>
          </a:p>
          <a:p>
            <a:endParaRPr lang="en-US" dirty="0"/>
          </a:p>
        </p:txBody>
      </p:sp>
    </p:spTree>
    <p:extLst>
      <p:ext uri="{BB962C8B-B14F-4D97-AF65-F5344CB8AC3E}">
        <p14:creationId xmlns:p14="http://schemas.microsoft.com/office/powerpoint/2010/main" val="140850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874F-DC44-8B44-EB3D-B2B935E49B8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774DB79-6A7B-BD7E-D65C-862C6F3EB462}"/>
              </a:ext>
            </a:extLst>
          </p:cNvPr>
          <p:cNvSpPr>
            <a:spLocks noGrp="1"/>
          </p:cNvSpPr>
          <p:nvPr>
            <p:ph idx="1"/>
          </p:nvPr>
        </p:nvSpPr>
        <p:spPr>
          <a:xfrm>
            <a:off x="838200" y="1990845"/>
            <a:ext cx="10515600" cy="4186117"/>
          </a:xfrm>
        </p:spPr>
        <p:txBody>
          <a:bodyPr/>
          <a:lstStyle/>
          <a:p>
            <a:r>
              <a:rPr lang="en-US" dirty="0"/>
              <a:t>Look for the ministry opportunity in your pain. </a:t>
            </a:r>
          </a:p>
          <a:p>
            <a:pPr lvl="1"/>
            <a:r>
              <a:rPr lang="en-US" dirty="0"/>
              <a:t>After his career-ending amputation, Dave Dravecky and his wife began a ministry, endurance.org, to minister to people who are facing their own trials. </a:t>
            </a:r>
          </a:p>
          <a:p>
            <a:pPr lvl="1"/>
            <a:r>
              <a:rPr lang="en-US" dirty="0"/>
              <a:t>Find a way to use your pain to benefit others. </a:t>
            </a:r>
          </a:p>
          <a:p>
            <a:endParaRPr lang="en-US" dirty="0"/>
          </a:p>
        </p:txBody>
      </p:sp>
    </p:spTree>
    <p:extLst>
      <p:ext uri="{BB962C8B-B14F-4D97-AF65-F5344CB8AC3E}">
        <p14:creationId xmlns:p14="http://schemas.microsoft.com/office/powerpoint/2010/main" val="264872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FD718B-C092-7362-0921-ABDC76752F3A}"/>
              </a:ext>
            </a:extLst>
          </p:cNvPr>
          <p:cNvSpPr>
            <a:spLocks noGrp="1"/>
          </p:cNvSpPr>
          <p:nvPr>
            <p:ph type="title"/>
          </p:nvPr>
        </p:nvSpPr>
        <p:spPr/>
        <p:txBody>
          <a:bodyPr/>
          <a:lstStyle/>
          <a:p>
            <a:r>
              <a:rPr lang="en-US" dirty="0"/>
              <a:t>Video Introduction</a:t>
            </a:r>
          </a:p>
        </p:txBody>
      </p:sp>
      <p:grpSp>
        <p:nvGrpSpPr>
          <p:cNvPr id="17" name="Group 16">
            <a:extLst>
              <a:ext uri="{FF2B5EF4-FFF2-40B4-BE49-F238E27FC236}">
                <a16:creationId xmlns:a16="http://schemas.microsoft.com/office/drawing/2014/main" id="{AD11E5EF-C9C0-B739-86FD-66123163B3A8}"/>
              </a:ext>
            </a:extLst>
          </p:cNvPr>
          <p:cNvGrpSpPr/>
          <p:nvPr/>
        </p:nvGrpSpPr>
        <p:grpSpPr>
          <a:xfrm>
            <a:off x="2849598" y="1690688"/>
            <a:ext cx="6492803" cy="4056969"/>
            <a:chOff x="2849598" y="1690688"/>
            <a:chExt cx="6492803" cy="4056969"/>
          </a:xfrm>
        </p:grpSpPr>
        <p:pic>
          <p:nvPicPr>
            <p:cNvPr id="14" name="Picture 13" descr="A picture containing website&#10;&#10;Description automatically generated">
              <a:extLst>
                <a:ext uri="{FF2B5EF4-FFF2-40B4-BE49-F238E27FC236}">
                  <a16:creationId xmlns:a16="http://schemas.microsoft.com/office/drawing/2014/main" id="{37CC9E68-E8C1-F677-9279-4F8522BEA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62333"/>
              <a:ext cx="5714286" cy="2933333"/>
            </a:xfrm>
            <a:prstGeom prst="rect">
              <a:avLst/>
            </a:prstGeom>
            <a:ln>
              <a:noFill/>
            </a:ln>
            <a:effectLst>
              <a:outerShdw blurRad="292100" dist="139700" dir="2700000" algn="tl" rotWithShape="0">
                <a:srgbClr val="333333">
                  <a:alpha val="65000"/>
                </a:srgbClr>
              </a:outerShdw>
            </a:effectLst>
          </p:spPr>
        </p:pic>
        <p:pic>
          <p:nvPicPr>
            <p:cNvPr id="16" name="Picture 15" descr="Shape&#10;&#10;Description automatically generated with medium confidence">
              <a:hlinkClick r:id="rId3"/>
              <a:extLst>
                <a:ext uri="{FF2B5EF4-FFF2-40B4-BE49-F238E27FC236}">
                  <a16:creationId xmlns:a16="http://schemas.microsoft.com/office/drawing/2014/main" id="{C3C3B2FC-F5A0-99A3-68F0-3BD86EA07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056969"/>
            </a:xfrm>
            <a:prstGeom prst="rect">
              <a:avLst/>
            </a:prstGeom>
            <a:ln>
              <a:noFill/>
            </a:ln>
            <a:effectLst>
              <a:outerShdw blurRad="292100" dist="139700" dir="2700000" algn="tl" rotWithShape="0">
                <a:srgbClr val="333333">
                  <a:alpha val="65000"/>
                </a:srgbClr>
              </a:outerShdw>
            </a:effectLst>
          </p:spPr>
        </p:pic>
      </p:grpSp>
      <p:sp>
        <p:nvSpPr>
          <p:cNvPr id="18" name="TextBox 17">
            <a:extLst>
              <a:ext uri="{FF2B5EF4-FFF2-40B4-BE49-F238E27FC236}">
                <a16:creationId xmlns:a16="http://schemas.microsoft.com/office/drawing/2014/main" id="{3118B5E1-5145-E617-B2DD-DE6614137728}"/>
              </a:ext>
            </a:extLst>
          </p:cNvPr>
          <p:cNvSpPr txBox="1"/>
          <p:nvPr/>
        </p:nvSpPr>
        <p:spPr>
          <a:xfrm>
            <a:off x="4285487" y="5711987"/>
            <a:ext cx="3621024"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47922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42194-65C0-FAEE-05C5-3874721879A8}"/>
              </a:ext>
            </a:extLst>
          </p:cNvPr>
          <p:cNvSpPr>
            <a:spLocks noGrp="1"/>
          </p:cNvSpPr>
          <p:nvPr>
            <p:ph type="title"/>
          </p:nvPr>
        </p:nvSpPr>
        <p:spPr/>
        <p:txBody>
          <a:bodyPr/>
          <a:lstStyle/>
          <a:p>
            <a:r>
              <a:rPr lang="en-US" dirty="0"/>
              <a:t>Family Activities</a:t>
            </a:r>
          </a:p>
        </p:txBody>
      </p:sp>
      <p:pic>
        <p:nvPicPr>
          <p:cNvPr id="6" name="Picture 5" descr="Icon&#10;&#10;Description automatically generated with medium confidence">
            <a:extLst>
              <a:ext uri="{FF2B5EF4-FFF2-40B4-BE49-F238E27FC236}">
                <a16:creationId xmlns:a16="http://schemas.microsoft.com/office/drawing/2014/main" id="{86081B93-D88F-8698-1F2C-3225F0EEB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2544" y="4046409"/>
            <a:ext cx="2543362" cy="2745870"/>
          </a:xfrm>
          <a:prstGeom prst="rect">
            <a:avLst/>
          </a:prstGeom>
          <a:ln>
            <a:noFill/>
          </a:ln>
          <a:effectLst>
            <a:outerShdw blurRad="292100" dist="139700" dir="2700000" algn="tl" rotWithShape="0">
              <a:srgbClr val="333333">
                <a:alpha val="65000"/>
              </a:srgbClr>
            </a:outerShdw>
          </a:effectLst>
        </p:spPr>
      </p:pic>
      <p:pic>
        <p:nvPicPr>
          <p:cNvPr id="8" name="Picture 7" descr="Chart&#10;&#10;Description automatically generated">
            <a:extLst>
              <a:ext uri="{FF2B5EF4-FFF2-40B4-BE49-F238E27FC236}">
                <a16:creationId xmlns:a16="http://schemas.microsoft.com/office/drawing/2014/main" id="{DF9C40F0-0216-B18D-6BFE-4C70CAA1B147}"/>
              </a:ext>
            </a:extLst>
          </p:cNvPr>
          <p:cNvPicPr>
            <a:picLocks noChangeAspect="1"/>
          </p:cNvPicPr>
          <p:nvPr/>
        </p:nvPicPr>
        <p:blipFill>
          <a:blip r:embed="rId3">
            <a:duotone>
              <a:prstClr val="black"/>
              <a:srgbClr val="FF66FF">
                <a:tint val="45000"/>
                <a:satMod val="400000"/>
              </a:srgbClr>
            </a:duotone>
            <a:extLst>
              <a:ext uri="{28A0092B-C50C-407E-A947-70E740481C1C}">
                <a14:useLocalDpi xmlns:a14="http://schemas.microsoft.com/office/drawing/2010/main" val="0"/>
              </a:ext>
            </a:extLst>
          </a:blip>
          <a:stretch>
            <a:fillRect/>
          </a:stretch>
        </p:blipFill>
        <p:spPr>
          <a:xfrm>
            <a:off x="301752" y="1532303"/>
            <a:ext cx="5104065" cy="505137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9" name="Speech Bubble: Rectangle with Corners Rounded 8">
            <a:extLst>
              <a:ext uri="{FF2B5EF4-FFF2-40B4-BE49-F238E27FC236}">
                <a16:creationId xmlns:a16="http://schemas.microsoft.com/office/drawing/2014/main" id="{AD69DC72-FE78-BE42-FF11-58A6D5F3CFBE}"/>
              </a:ext>
            </a:extLst>
          </p:cNvPr>
          <p:cNvSpPr/>
          <p:nvPr/>
        </p:nvSpPr>
        <p:spPr>
          <a:xfrm>
            <a:off x="4840224" y="1438656"/>
            <a:ext cx="6644640" cy="2194560"/>
          </a:xfrm>
          <a:prstGeom prst="wedgeRoundRectCallout">
            <a:avLst>
              <a:gd name="adj1" fmla="val -94"/>
              <a:gd name="adj2" fmla="val 798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I heard the clue words were found in James 1:1 – 12 in the NIV.  Otherwise, the clues are pretty vague.  You can do this!  Help is available at </a:t>
            </a:r>
            <a:r>
              <a:rPr lang="en-US" sz="2000" u="sng" dirty="0">
                <a:solidFill>
                  <a:srgbClr val="0563C1"/>
                </a:solidFill>
                <a:effectLst/>
                <a:latin typeface="Comic Sans MS" panose="030F0702030302020204" pitchFamily="66" charset="0"/>
                <a:ea typeface="Calibri" panose="020F0502020204030204" pitchFamily="34" charset="0"/>
                <a:hlinkClick r:id="rId4"/>
              </a:rPr>
              <a:t>https://tinyurl.com/2bwten4m</a:t>
            </a:r>
            <a:r>
              <a:rPr lang="en-US" sz="2000" u="sng" dirty="0">
                <a:solidFill>
                  <a:srgbClr val="0563C1"/>
                </a:solidFill>
                <a:effectLst/>
                <a:latin typeface="Comic Sans MS" panose="030F0702030302020204" pitchFamily="66" charset="0"/>
                <a:ea typeface="Calibri" panose="020F0502020204030204" pitchFamily="34" charset="0"/>
              </a:rPr>
              <a:t> </a:t>
            </a:r>
            <a:r>
              <a:rPr lang="en-US" sz="2400" dirty="0">
                <a:latin typeface="Comic Sans MS" panose="030F0702030302020204" pitchFamily="66" charset="0"/>
              </a:rPr>
              <a:t> </a:t>
            </a:r>
            <a:r>
              <a:rPr lang="en-US" sz="2000" dirty="0">
                <a:latin typeface="Comic Sans MS" panose="030F0702030302020204" pitchFamily="66" charset="0"/>
              </a:rPr>
              <a:t>Oh yes,  there’s a double puzzle available for those who always chew Double Bubble gum there on the back row. </a:t>
            </a:r>
          </a:p>
        </p:txBody>
      </p:sp>
    </p:spTree>
    <p:extLst>
      <p:ext uri="{BB962C8B-B14F-4D97-AF65-F5344CB8AC3E}">
        <p14:creationId xmlns:p14="http://schemas.microsoft.com/office/powerpoint/2010/main" val="7192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a:t>
            </a:r>
            <a:br>
              <a:rPr lang="en-US" dirty="0"/>
            </a:br>
            <a:r>
              <a:rPr lang="en-US" dirty="0"/>
              <a:t>in Hard Times</a:t>
            </a:r>
          </a:p>
        </p:txBody>
      </p:sp>
      <p:sp>
        <p:nvSpPr>
          <p:cNvPr id="3" name="Subtitle 2"/>
          <p:cNvSpPr>
            <a:spLocks noGrp="1"/>
          </p:cNvSpPr>
          <p:nvPr>
            <p:ph type="subTitle" idx="1"/>
          </p:nvPr>
        </p:nvSpPr>
        <p:spPr>
          <a:xfrm>
            <a:off x="1524000" y="4004840"/>
            <a:ext cx="9144000" cy="1252959"/>
          </a:xfrm>
        </p:spPr>
        <p:txBody>
          <a:bodyPr/>
          <a:lstStyle/>
          <a:p>
            <a:r>
              <a:rPr lang="en-US" dirty="0"/>
              <a:t>Sept. 9</a:t>
            </a:r>
          </a:p>
        </p:txBody>
      </p:sp>
    </p:spTree>
    <p:extLst>
      <p:ext uri="{BB962C8B-B14F-4D97-AF65-F5344CB8AC3E}">
        <p14:creationId xmlns:p14="http://schemas.microsoft.com/office/powerpoint/2010/main" val="260380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B44E-9BF4-935C-8406-8675B50AC6D1}"/>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178ED22C-2AA6-A641-AAD4-9E5C46CB502B}"/>
              </a:ext>
            </a:extLst>
          </p:cNvPr>
          <p:cNvSpPr>
            <a:spLocks noGrp="1"/>
          </p:cNvSpPr>
          <p:nvPr>
            <p:ph idx="1"/>
          </p:nvPr>
        </p:nvSpPr>
        <p:spPr/>
        <p:txBody>
          <a:bodyPr/>
          <a:lstStyle/>
          <a:p>
            <a:r>
              <a:rPr lang="en-US" dirty="0"/>
              <a:t>What’s an important lesson you’ve learned after coming through a tough experience?</a:t>
            </a:r>
          </a:p>
          <a:p>
            <a:endParaRPr lang="en-US" dirty="0"/>
          </a:p>
          <a:p>
            <a:r>
              <a:rPr lang="en-US" dirty="0">
                <a:solidFill>
                  <a:srgbClr val="C00000"/>
                </a:solidFill>
              </a:rPr>
              <a:t>Today we look at what James has to say about problems</a:t>
            </a:r>
          </a:p>
          <a:p>
            <a:pPr lvl="1"/>
            <a:r>
              <a:rPr lang="en-US" dirty="0">
                <a:solidFill>
                  <a:srgbClr val="C00000"/>
                </a:solidFill>
              </a:rPr>
              <a:t>How to respond</a:t>
            </a:r>
          </a:p>
          <a:p>
            <a:pPr lvl="1"/>
            <a:r>
              <a:rPr lang="en-US" dirty="0">
                <a:solidFill>
                  <a:srgbClr val="C00000"/>
                </a:solidFill>
              </a:rPr>
              <a:t>How God uses trials to mature your faith. </a:t>
            </a:r>
          </a:p>
        </p:txBody>
      </p:sp>
      <p:grpSp>
        <p:nvGrpSpPr>
          <p:cNvPr id="7" name="Group 6">
            <a:extLst>
              <a:ext uri="{FF2B5EF4-FFF2-40B4-BE49-F238E27FC236}">
                <a16:creationId xmlns:a16="http://schemas.microsoft.com/office/drawing/2014/main" id="{9FEB68B9-145C-086C-77D7-A9EA3525701A}"/>
              </a:ext>
            </a:extLst>
          </p:cNvPr>
          <p:cNvGrpSpPr/>
          <p:nvPr/>
        </p:nvGrpSpPr>
        <p:grpSpPr>
          <a:xfrm>
            <a:off x="774940" y="3159486"/>
            <a:ext cx="10642120" cy="2747963"/>
            <a:chOff x="838200" y="3321531"/>
            <a:chExt cx="10642120" cy="2747963"/>
          </a:xfrm>
        </p:grpSpPr>
        <p:pic>
          <p:nvPicPr>
            <p:cNvPr id="1026" name="Picture 2" descr="Fallen, Tree, Sandy, Hurricane, Hurricane Sandy, Damage">
              <a:extLst>
                <a:ext uri="{FF2B5EF4-FFF2-40B4-BE49-F238E27FC236}">
                  <a16:creationId xmlns:a16="http://schemas.microsoft.com/office/drawing/2014/main" id="{B312BCAE-9C3D-9364-8F2D-4755962A21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4114" y="3321531"/>
              <a:ext cx="3663950" cy="2747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ospital, Emergency Room, Entrance, Sign, Emergency">
              <a:extLst>
                <a:ext uri="{FF2B5EF4-FFF2-40B4-BE49-F238E27FC236}">
                  <a16:creationId xmlns:a16="http://schemas.microsoft.com/office/drawing/2014/main" id="{D9BAC632-E801-D36D-ECB2-83270C398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31373"/>
              <a:ext cx="3182476" cy="2128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F7359DA-FF7C-C819-8BD9-E025B965FD62}"/>
                </a:ext>
              </a:extLst>
            </p:cNvPr>
            <p:cNvGrpSpPr/>
            <p:nvPr/>
          </p:nvGrpSpPr>
          <p:grpSpPr>
            <a:xfrm>
              <a:off x="8678144" y="3906982"/>
              <a:ext cx="2802176" cy="1980890"/>
              <a:chOff x="1678379" y="483348"/>
              <a:chExt cx="9104416" cy="6069611"/>
            </a:xfrm>
          </p:grpSpPr>
          <p:pic>
            <p:nvPicPr>
              <p:cNvPr id="1030" name="Picture 6" descr="You Win, You Lose, Win, Lose, Winning, Losing, Opposite">
                <a:extLst>
                  <a:ext uri="{FF2B5EF4-FFF2-40B4-BE49-F238E27FC236}">
                    <a16:creationId xmlns:a16="http://schemas.microsoft.com/office/drawing/2014/main" id="{43F7D8E6-BD41-A489-B6F8-BAF15D8202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8379" y="483348"/>
                <a:ext cx="9104416" cy="6069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BCF6EB0-075C-93E4-43A5-97F55364E8BF}"/>
                  </a:ext>
                </a:extLst>
              </p:cNvPr>
              <p:cNvSpPr/>
              <p:nvPr/>
            </p:nvSpPr>
            <p:spPr>
              <a:xfrm rot="19757011">
                <a:off x="6609966" y="1388567"/>
                <a:ext cx="3428413" cy="126937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Red X clipart">
                <a:extLst>
                  <a:ext uri="{FF2B5EF4-FFF2-40B4-BE49-F238E27FC236}">
                    <a16:creationId xmlns:a16="http://schemas.microsoft.com/office/drawing/2014/main" id="{CCEA8704-5A88-A1A9-2DBF-AB5463B78F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43589">
                <a:off x="2135776" y="3257964"/>
                <a:ext cx="5631591" cy="2370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283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4480-848E-FDCB-439E-191F1D682EDE}"/>
              </a:ext>
            </a:extLst>
          </p:cNvPr>
          <p:cNvSpPr>
            <a:spLocks noGrp="1"/>
          </p:cNvSpPr>
          <p:nvPr>
            <p:ph type="title"/>
          </p:nvPr>
        </p:nvSpPr>
        <p:spPr/>
        <p:txBody>
          <a:bodyPr/>
          <a:lstStyle/>
          <a:p>
            <a:pPr algn="l"/>
            <a:r>
              <a:rPr lang="en-US" dirty="0"/>
              <a:t>Listen for a source of joy.</a:t>
            </a:r>
          </a:p>
        </p:txBody>
      </p:sp>
      <p:sp>
        <p:nvSpPr>
          <p:cNvPr id="3" name="Content Placeholder 2">
            <a:extLst>
              <a:ext uri="{FF2B5EF4-FFF2-40B4-BE49-F238E27FC236}">
                <a16:creationId xmlns:a16="http://schemas.microsoft.com/office/drawing/2014/main" id="{4803D385-B994-6119-2AEB-880655C1D4F1}"/>
              </a:ext>
            </a:extLst>
          </p:cNvPr>
          <p:cNvSpPr>
            <a:spLocks noGrp="1"/>
          </p:cNvSpPr>
          <p:nvPr>
            <p:ph idx="1"/>
          </p:nvPr>
        </p:nvSpPr>
        <p:spPr>
          <a:xfrm>
            <a:off x="838200" y="2349660"/>
            <a:ext cx="10515600" cy="3676831"/>
          </a:xfrm>
        </p:spPr>
        <p:txBody>
          <a:bodyPr/>
          <a:lstStyle/>
          <a:p>
            <a:pPr marL="0" indent="0" algn="ctr">
              <a:buNone/>
            </a:pPr>
            <a:r>
              <a:rPr lang="en-US" dirty="0"/>
              <a:t>James 1:2 – 4 (NIV) James, a servant of God and of the Lord Jesus Christ, To the twelve tribes scattered among the nations: Greetings. 2 Consider it pure joy, my brothers and sisters, whenever you face trials of many kinds, </a:t>
            </a:r>
          </a:p>
        </p:txBody>
      </p:sp>
    </p:spTree>
    <p:extLst>
      <p:ext uri="{BB962C8B-B14F-4D97-AF65-F5344CB8AC3E}">
        <p14:creationId xmlns:p14="http://schemas.microsoft.com/office/powerpoint/2010/main" val="42806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4480-848E-FDCB-439E-191F1D682EDE}"/>
              </a:ext>
            </a:extLst>
          </p:cNvPr>
          <p:cNvSpPr>
            <a:spLocks noGrp="1"/>
          </p:cNvSpPr>
          <p:nvPr>
            <p:ph type="title"/>
          </p:nvPr>
        </p:nvSpPr>
        <p:spPr/>
        <p:txBody>
          <a:bodyPr/>
          <a:lstStyle/>
          <a:p>
            <a:pPr algn="l"/>
            <a:r>
              <a:rPr lang="en-US" dirty="0"/>
              <a:t>Listen for a source of joy.</a:t>
            </a:r>
          </a:p>
        </p:txBody>
      </p:sp>
      <p:sp>
        <p:nvSpPr>
          <p:cNvPr id="3" name="Content Placeholder 2">
            <a:extLst>
              <a:ext uri="{FF2B5EF4-FFF2-40B4-BE49-F238E27FC236}">
                <a16:creationId xmlns:a16="http://schemas.microsoft.com/office/drawing/2014/main" id="{4803D385-B994-6119-2AEB-880655C1D4F1}"/>
              </a:ext>
            </a:extLst>
          </p:cNvPr>
          <p:cNvSpPr>
            <a:spLocks noGrp="1"/>
          </p:cNvSpPr>
          <p:nvPr>
            <p:ph idx="1"/>
          </p:nvPr>
        </p:nvSpPr>
        <p:spPr>
          <a:xfrm>
            <a:off x="2013994" y="2060293"/>
            <a:ext cx="8390681" cy="3676831"/>
          </a:xfrm>
        </p:spPr>
        <p:txBody>
          <a:bodyPr/>
          <a:lstStyle/>
          <a:p>
            <a:pPr marL="0" indent="0" algn="ctr">
              <a:buNone/>
            </a:pPr>
            <a:r>
              <a:rPr lang="en-US" dirty="0"/>
              <a:t>because you know that the testing of your faith produces perseverance. 4 Let perseverance finish its work so that you may be mature and complete, not lacking anything.</a:t>
            </a:r>
          </a:p>
        </p:txBody>
      </p:sp>
      <p:pic>
        <p:nvPicPr>
          <p:cNvPr id="4" name="Picture 3">
            <a:extLst>
              <a:ext uri="{FF2B5EF4-FFF2-40B4-BE49-F238E27FC236}">
                <a16:creationId xmlns:a16="http://schemas.microsoft.com/office/drawing/2014/main" id="{8854B148-E151-C905-0CCA-9DA8EF21FEE0}"/>
              </a:ext>
            </a:extLst>
          </p:cNvPr>
          <p:cNvPicPr>
            <a:picLocks noChangeAspect="1"/>
          </p:cNvPicPr>
          <p:nvPr/>
        </p:nvPicPr>
        <p:blipFill>
          <a:blip r:embed="rId2"/>
          <a:stretch>
            <a:fillRect/>
          </a:stretch>
        </p:blipFill>
        <p:spPr>
          <a:xfrm>
            <a:off x="5268300" y="5312780"/>
            <a:ext cx="2095238" cy="3240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270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4A10-8D67-64FD-91E0-3E62DFBE688F}"/>
              </a:ext>
            </a:extLst>
          </p:cNvPr>
          <p:cNvSpPr>
            <a:spLocks noGrp="1"/>
          </p:cNvSpPr>
          <p:nvPr>
            <p:ph type="title"/>
          </p:nvPr>
        </p:nvSpPr>
        <p:spPr/>
        <p:txBody>
          <a:bodyPr/>
          <a:lstStyle/>
          <a:p>
            <a:r>
              <a:rPr lang="en-US" dirty="0"/>
              <a:t>Trials Strengthen Your Faith</a:t>
            </a:r>
          </a:p>
        </p:txBody>
      </p:sp>
      <p:sp>
        <p:nvSpPr>
          <p:cNvPr id="3" name="Content Placeholder 2">
            <a:extLst>
              <a:ext uri="{FF2B5EF4-FFF2-40B4-BE49-F238E27FC236}">
                <a16:creationId xmlns:a16="http://schemas.microsoft.com/office/drawing/2014/main" id="{6147BCE9-466B-9D2A-955D-6A3387353EE5}"/>
              </a:ext>
            </a:extLst>
          </p:cNvPr>
          <p:cNvSpPr>
            <a:spLocks noGrp="1"/>
          </p:cNvSpPr>
          <p:nvPr>
            <p:ph idx="1"/>
          </p:nvPr>
        </p:nvSpPr>
        <p:spPr/>
        <p:txBody>
          <a:bodyPr/>
          <a:lstStyle/>
          <a:p>
            <a:r>
              <a:rPr lang="en-US" dirty="0"/>
              <a:t>How are we to understand “temptations” or “trials”? How did James encourage his readers to respond to difficult times? </a:t>
            </a:r>
          </a:p>
          <a:p>
            <a:r>
              <a:rPr lang="en-US" dirty="0"/>
              <a:t>James says to “consider it pure joy” when you face trials.  What keeps us from reacting with joy when pressures of life are overwhelming?</a:t>
            </a:r>
          </a:p>
        </p:txBody>
      </p:sp>
    </p:spTree>
    <p:extLst>
      <p:ext uri="{BB962C8B-B14F-4D97-AF65-F5344CB8AC3E}">
        <p14:creationId xmlns:p14="http://schemas.microsoft.com/office/powerpoint/2010/main" val="19230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D21B-8ACA-64E4-63AA-C48343CC956C}"/>
              </a:ext>
            </a:extLst>
          </p:cNvPr>
          <p:cNvSpPr>
            <a:spLocks noGrp="1"/>
          </p:cNvSpPr>
          <p:nvPr>
            <p:ph type="title"/>
          </p:nvPr>
        </p:nvSpPr>
        <p:spPr/>
        <p:txBody>
          <a:bodyPr/>
          <a:lstStyle/>
          <a:p>
            <a:r>
              <a:rPr lang="en-US" dirty="0"/>
              <a:t>Trials Strengthen Your Faith</a:t>
            </a:r>
          </a:p>
        </p:txBody>
      </p:sp>
      <p:sp>
        <p:nvSpPr>
          <p:cNvPr id="3" name="Content Placeholder 2">
            <a:extLst>
              <a:ext uri="{FF2B5EF4-FFF2-40B4-BE49-F238E27FC236}">
                <a16:creationId xmlns:a16="http://schemas.microsoft.com/office/drawing/2014/main" id="{29A884DE-9E66-CE9D-D715-8EC58D39D9D3}"/>
              </a:ext>
            </a:extLst>
          </p:cNvPr>
          <p:cNvSpPr>
            <a:spLocks noGrp="1"/>
          </p:cNvSpPr>
          <p:nvPr>
            <p:ph idx="1"/>
          </p:nvPr>
        </p:nvSpPr>
        <p:spPr/>
        <p:txBody>
          <a:bodyPr/>
          <a:lstStyle/>
          <a:p>
            <a:r>
              <a:rPr lang="en-US" dirty="0"/>
              <a:t>What are some common trials people experience in our world today?</a:t>
            </a:r>
          </a:p>
          <a:p>
            <a:r>
              <a:rPr lang="en-US" dirty="0"/>
              <a:t>James says the </a:t>
            </a:r>
            <a:r>
              <a:rPr lang="en-US" i="1" dirty="0"/>
              <a:t>testing</a:t>
            </a:r>
            <a:r>
              <a:rPr lang="en-US" dirty="0"/>
              <a:t> of your faith develops perseverance.   Why do schoolteachers give tests?</a:t>
            </a:r>
          </a:p>
          <a:p>
            <a:endParaRPr lang="en-US" dirty="0"/>
          </a:p>
        </p:txBody>
      </p:sp>
    </p:spTree>
    <p:extLst>
      <p:ext uri="{BB962C8B-B14F-4D97-AF65-F5344CB8AC3E}">
        <p14:creationId xmlns:p14="http://schemas.microsoft.com/office/powerpoint/2010/main" val="422834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E749-6CD3-EE67-0776-0EA153705464}"/>
              </a:ext>
            </a:extLst>
          </p:cNvPr>
          <p:cNvSpPr>
            <a:spLocks noGrp="1"/>
          </p:cNvSpPr>
          <p:nvPr>
            <p:ph type="title"/>
          </p:nvPr>
        </p:nvSpPr>
        <p:spPr/>
        <p:txBody>
          <a:bodyPr/>
          <a:lstStyle/>
          <a:p>
            <a:r>
              <a:rPr lang="en-US" dirty="0"/>
              <a:t>Trials Strengthen Your Faith</a:t>
            </a:r>
          </a:p>
        </p:txBody>
      </p:sp>
      <p:sp>
        <p:nvSpPr>
          <p:cNvPr id="3" name="Content Placeholder 2">
            <a:extLst>
              <a:ext uri="{FF2B5EF4-FFF2-40B4-BE49-F238E27FC236}">
                <a16:creationId xmlns:a16="http://schemas.microsoft.com/office/drawing/2014/main" id="{51B22591-9FE3-43EC-D072-285A95E05FF3}"/>
              </a:ext>
            </a:extLst>
          </p:cNvPr>
          <p:cNvSpPr>
            <a:spLocks noGrp="1"/>
          </p:cNvSpPr>
          <p:nvPr>
            <p:ph idx="1"/>
          </p:nvPr>
        </p:nvSpPr>
        <p:spPr/>
        <p:txBody>
          <a:bodyPr/>
          <a:lstStyle/>
          <a:p>
            <a:r>
              <a:rPr lang="en-US" dirty="0"/>
              <a:t>God also allows us to go through times of testing.  According to this passage, how are our “tests” from God different from a schoolteacher’s tests?</a:t>
            </a:r>
          </a:p>
          <a:p>
            <a:r>
              <a:rPr lang="en-US" dirty="0"/>
              <a:t>What good can you experience when you go through a difficult situation in your life? </a:t>
            </a:r>
          </a:p>
        </p:txBody>
      </p:sp>
    </p:spTree>
    <p:extLst>
      <p:ext uri="{BB962C8B-B14F-4D97-AF65-F5344CB8AC3E}">
        <p14:creationId xmlns:p14="http://schemas.microsoft.com/office/powerpoint/2010/main" val="38848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D3BF-0230-88CC-2033-E7D62DB74F0B}"/>
              </a:ext>
            </a:extLst>
          </p:cNvPr>
          <p:cNvSpPr>
            <a:spLocks noGrp="1"/>
          </p:cNvSpPr>
          <p:nvPr>
            <p:ph type="title"/>
          </p:nvPr>
        </p:nvSpPr>
        <p:spPr/>
        <p:txBody>
          <a:bodyPr/>
          <a:lstStyle/>
          <a:p>
            <a:pPr algn="l"/>
            <a:r>
              <a:rPr lang="en-US" dirty="0"/>
              <a:t>Listen for God’s promise.</a:t>
            </a:r>
          </a:p>
        </p:txBody>
      </p:sp>
      <p:sp>
        <p:nvSpPr>
          <p:cNvPr id="3" name="Content Placeholder 2">
            <a:extLst>
              <a:ext uri="{FF2B5EF4-FFF2-40B4-BE49-F238E27FC236}">
                <a16:creationId xmlns:a16="http://schemas.microsoft.com/office/drawing/2014/main" id="{5C022835-DA92-6227-9746-DD904FE5D17D}"/>
              </a:ext>
            </a:extLst>
          </p:cNvPr>
          <p:cNvSpPr>
            <a:spLocks noGrp="1"/>
          </p:cNvSpPr>
          <p:nvPr>
            <p:ph idx="1"/>
          </p:nvPr>
        </p:nvSpPr>
        <p:spPr>
          <a:xfrm>
            <a:off x="1240902" y="2141537"/>
            <a:ext cx="9872241" cy="4351338"/>
          </a:xfrm>
        </p:spPr>
        <p:txBody>
          <a:bodyPr/>
          <a:lstStyle/>
          <a:p>
            <a:pPr marL="0" indent="0" algn="ctr">
              <a:buNone/>
            </a:pPr>
            <a:r>
              <a:rPr lang="en-US" dirty="0"/>
              <a:t>James 1:5 – 8 (NIV)  If any of you lacks wisdom, you should ask God, who gives generously to all without finding fault, and it will be given to you. 6 But when you ask, you must believe and not doubt, because the one who </a:t>
            </a:r>
          </a:p>
        </p:txBody>
      </p:sp>
    </p:spTree>
    <p:extLst>
      <p:ext uri="{BB962C8B-B14F-4D97-AF65-F5344CB8AC3E}">
        <p14:creationId xmlns:p14="http://schemas.microsoft.com/office/powerpoint/2010/main" val="34611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83</TotalTime>
  <Words>963</Words>
  <Application>Microsoft Office PowerPoint</Application>
  <PresentationFormat>Widescreen</PresentationFormat>
  <Paragraphs>64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Faith on Display in Hard Times</vt:lpstr>
      <vt:lpstr>Video Introduction</vt:lpstr>
      <vt:lpstr>Think about it …</vt:lpstr>
      <vt:lpstr>Listen for a source of joy.</vt:lpstr>
      <vt:lpstr>Listen for a source of joy.</vt:lpstr>
      <vt:lpstr>Trials Strengthen Your Faith</vt:lpstr>
      <vt:lpstr>Trials Strengthen Your Faith</vt:lpstr>
      <vt:lpstr>Trials Strengthen Your Faith</vt:lpstr>
      <vt:lpstr>Listen for God’s promise.</vt:lpstr>
      <vt:lpstr>Listen for God’s promise.</vt:lpstr>
      <vt:lpstr>Trials Require God’s Wisdom</vt:lpstr>
      <vt:lpstr>Trials Require God’s Wisdom</vt:lpstr>
      <vt:lpstr>Listen for eternal rewards.</vt:lpstr>
      <vt:lpstr>Listen for eternal rewards.</vt:lpstr>
      <vt:lpstr>Trials Help Us Keep the Right Perspective.</vt:lpstr>
      <vt:lpstr>Trials Help Us Keep the Right Perspective.</vt:lpstr>
      <vt:lpstr>Application</vt:lpstr>
      <vt:lpstr>Application</vt:lpstr>
      <vt:lpstr>Application</vt:lpstr>
      <vt:lpstr>Family Activities</vt:lpstr>
      <vt:lpstr>Faith on Display in Hard Times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on Display in Hard Times</dc:title>
  <dc:creator>Steve Armstrong</dc:creator>
  <cp:lastModifiedBy>Steve Armstrong</cp:lastModifiedBy>
  <cp:revision>2</cp:revision>
  <dcterms:created xsi:type="dcterms:W3CDTF">2022-08-19T18:20:54Z</dcterms:created>
  <dcterms:modified xsi:type="dcterms:W3CDTF">2022-08-19T19:44:27Z</dcterms:modified>
</cp:coreProperties>
</file>