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67"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2" autoAdjust="0"/>
    <p:restoredTop sz="94660"/>
  </p:normalViewPr>
  <p:slideViewPr>
    <p:cSldViewPr snapToGrid="0">
      <p:cViewPr varScale="1">
        <p:scale>
          <a:sx n="80" d="100"/>
          <a:sy n="80" d="100"/>
        </p:scale>
        <p:origin x="2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nkspiymn"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inyurl.com/3tbhymzb"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Faith on Display </a:t>
            </a:r>
            <a:br>
              <a:rPr lang="en-US" dirty="0"/>
            </a:br>
            <a:r>
              <a:rPr lang="en-US" dirty="0"/>
              <a:t>in Your Actions</a:t>
            </a:r>
          </a:p>
        </p:txBody>
      </p:sp>
      <p:sp>
        <p:nvSpPr>
          <p:cNvPr id="3" name="Subtitle 2"/>
          <p:cNvSpPr>
            <a:spLocks noGrp="1"/>
          </p:cNvSpPr>
          <p:nvPr>
            <p:ph type="subTitle" idx="1"/>
          </p:nvPr>
        </p:nvSpPr>
        <p:spPr>
          <a:xfrm>
            <a:off x="1524000" y="4077730"/>
            <a:ext cx="9144000" cy="1180070"/>
          </a:xfrm>
        </p:spPr>
        <p:txBody>
          <a:bodyPr/>
          <a:lstStyle/>
          <a:p>
            <a:r>
              <a:rPr lang="en-US" dirty="0"/>
              <a:t>September 18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762F-261E-71D4-B53C-120093170967}"/>
              </a:ext>
            </a:extLst>
          </p:cNvPr>
          <p:cNvSpPr>
            <a:spLocks noGrp="1"/>
          </p:cNvSpPr>
          <p:nvPr>
            <p:ph type="title"/>
          </p:nvPr>
        </p:nvSpPr>
        <p:spPr/>
        <p:txBody>
          <a:bodyPr/>
          <a:lstStyle/>
          <a:p>
            <a:pPr algn="l"/>
            <a:r>
              <a:rPr lang="en-US" dirty="0"/>
              <a:t>Listen for how actions demonstrate faith.</a:t>
            </a:r>
          </a:p>
        </p:txBody>
      </p:sp>
      <p:sp>
        <p:nvSpPr>
          <p:cNvPr id="3" name="Content Placeholder 2">
            <a:extLst>
              <a:ext uri="{FF2B5EF4-FFF2-40B4-BE49-F238E27FC236}">
                <a16:creationId xmlns:a16="http://schemas.microsoft.com/office/drawing/2014/main" id="{924D406C-5FB2-8D3C-DDFA-76512E71C307}"/>
              </a:ext>
            </a:extLst>
          </p:cNvPr>
          <p:cNvSpPr>
            <a:spLocks noGrp="1"/>
          </p:cNvSpPr>
          <p:nvPr>
            <p:ph idx="1"/>
          </p:nvPr>
        </p:nvSpPr>
        <p:spPr/>
        <p:txBody>
          <a:bodyPr/>
          <a:lstStyle/>
          <a:p>
            <a:pPr marL="0" indent="0" algn="ctr">
              <a:buNone/>
            </a:pPr>
            <a:r>
              <a:rPr lang="en-US" dirty="0"/>
              <a:t>James 2:18-20 (NIV)   But someone will say, "You have faith; I have deeds." Show me your faith without deeds, and I will show you my faith by what I do. 19  You believe that there is one God. Good! Even the demons believe that--and shudder. 20  You foolish man, do you want evidence that faith without deeds is useless?</a:t>
            </a:r>
          </a:p>
        </p:txBody>
      </p:sp>
      <p:pic>
        <p:nvPicPr>
          <p:cNvPr id="4" name="Picture 3">
            <a:extLst>
              <a:ext uri="{FF2B5EF4-FFF2-40B4-BE49-F238E27FC236}">
                <a16:creationId xmlns:a16="http://schemas.microsoft.com/office/drawing/2014/main" id="{3AE9A6E0-D91F-68F6-4BB5-5953AC352E70}"/>
              </a:ext>
            </a:extLst>
          </p:cNvPr>
          <p:cNvPicPr>
            <a:picLocks noChangeAspect="1"/>
          </p:cNvPicPr>
          <p:nvPr/>
        </p:nvPicPr>
        <p:blipFill>
          <a:blip r:embed="rId2"/>
          <a:stretch>
            <a:fillRect/>
          </a:stretch>
        </p:blipFill>
        <p:spPr>
          <a:xfrm>
            <a:off x="5000762" y="5767227"/>
            <a:ext cx="2190476"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7218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AFA3-E4E2-3C35-4A96-0452B2D2A59B}"/>
              </a:ext>
            </a:extLst>
          </p:cNvPr>
          <p:cNvSpPr>
            <a:spLocks noGrp="1"/>
          </p:cNvSpPr>
          <p:nvPr>
            <p:ph type="title"/>
          </p:nvPr>
        </p:nvSpPr>
        <p:spPr/>
        <p:txBody>
          <a:bodyPr/>
          <a:lstStyle/>
          <a:p>
            <a:r>
              <a:rPr lang="en-US" dirty="0"/>
              <a:t>Faith Is More Than Words or Ideas.</a:t>
            </a:r>
          </a:p>
        </p:txBody>
      </p:sp>
      <p:sp>
        <p:nvSpPr>
          <p:cNvPr id="3" name="Content Placeholder 2">
            <a:extLst>
              <a:ext uri="{FF2B5EF4-FFF2-40B4-BE49-F238E27FC236}">
                <a16:creationId xmlns:a16="http://schemas.microsoft.com/office/drawing/2014/main" id="{BD61E301-171E-3AD9-9F34-B6BB8D1069D7}"/>
              </a:ext>
            </a:extLst>
          </p:cNvPr>
          <p:cNvSpPr>
            <a:spLocks noGrp="1"/>
          </p:cNvSpPr>
          <p:nvPr>
            <p:ph idx="1"/>
          </p:nvPr>
        </p:nvSpPr>
        <p:spPr/>
        <p:txBody>
          <a:bodyPr/>
          <a:lstStyle/>
          <a:p>
            <a:r>
              <a:rPr lang="en-US" dirty="0"/>
              <a:t>James poses an imaginary debate.  What was the assertion of James’s fictional opponent?</a:t>
            </a:r>
          </a:p>
          <a:p>
            <a:r>
              <a:rPr lang="en-US" dirty="0"/>
              <a:t>How did James respond to the supposed claim?</a:t>
            </a:r>
          </a:p>
          <a:p>
            <a:r>
              <a:rPr lang="en-US" dirty="0"/>
              <a:t>Suppose you claim, “I believe Henderson Dunkeld is the only man fit to be president.”  How would you </a:t>
            </a:r>
            <a:r>
              <a:rPr lang="en-US" i="1" dirty="0"/>
              <a:t>demonstrate</a:t>
            </a:r>
            <a:r>
              <a:rPr lang="en-US" dirty="0"/>
              <a:t> your faith in that person for the office?</a:t>
            </a:r>
          </a:p>
        </p:txBody>
      </p:sp>
      <p:sp>
        <p:nvSpPr>
          <p:cNvPr id="4" name="Scroll: Horizontal 3">
            <a:extLst>
              <a:ext uri="{FF2B5EF4-FFF2-40B4-BE49-F238E27FC236}">
                <a16:creationId xmlns:a16="http://schemas.microsoft.com/office/drawing/2014/main" id="{83CA62F6-9A3C-DFC4-CB8C-6FDAD76828F9}"/>
              </a:ext>
            </a:extLst>
          </p:cNvPr>
          <p:cNvSpPr/>
          <p:nvPr/>
        </p:nvSpPr>
        <p:spPr>
          <a:xfrm rot="21264628">
            <a:off x="3009416" y="1597307"/>
            <a:ext cx="5914663" cy="3946967"/>
          </a:xfrm>
          <a:prstGeom prst="horizontalScroll">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algn="ctr">
              <a:lnSpc>
                <a:spcPct val="107000"/>
              </a:lnSpc>
              <a:spcBef>
                <a:spcPts val="0"/>
              </a:spcBef>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4000" dirty="0">
                <a:effectLst/>
                <a:latin typeface="Arial" panose="020B0604020202020204" pitchFamily="34" charset="0"/>
                <a:ea typeface="Calibri" panose="020F0502020204030204" pitchFamily="34" charset="0"/>
                <a:cs typeface="Arial" panose="020B0604020202020204" pitchFamily="34" charset="0"/>
              </a:rPr>
              <a:t>Your belief about this person should be demonstrated by your actions.</a:t>
            </a:r>
          </a:p>
        </p:txBody>
      </p:sp>
    </p:spTree>
    <p:extLst>
      <p:ext uri="{BB962C8B-B14F-4D97-AF65-F5344CB8AC3E}">
        <p14:creationId xmlns:p14="http://schemas.microsoft.com/office/powerpoint/2010/main" val="414819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BAC3-C66C-1F92-6795-4A451EF48986}"/>
              </a:ext>
            </a:extLst>
          </p:cNvPr>
          <p:cNvSpPr>
            <a:spLocks noGrp="1"/>
          </p:cNvSpPr>
          <p:nvPr>
            <p:ph type="title"/>
          </p:nvPr>
        </p:nvSpPr>
        <p:spPr/>
        <p:txBody>
          <a:bodyPr/>
          <a:lstStyle/>
          <a:p>
            <a:r>
              <a:rPr lang="en-US" dirty="0"/>
              <a:t>Faith Is More Than Words or Ideas.</a:t>
            </a:r>
          </a:p>
        </p:txBody>
      </p:sp>
      <p:sp>
        <p:nvSpPr>
          <p:cNvPr id="3" name="Content Placeholder 2">
            <a:extLst>
              <a:ext uri="{FF2B5EF4-FFF2-40B4-BE49-F238E27FC236}">
                <a16:creationId xmlns:a16="http://schemas.microsoft.com/office/drawing/2014/main" id="{8EF565A3-2424-0C5C-FFCB-5815BAEA2847}"/>
              </a:ext>
            </a:extLst>
          </p:cNvPr>
          <p:cNvSpPr>
            <a:spLocks noGrp="1"/>
          </p:cNvSpPr>
          <p:nvPr>
            <p:ph idx="1"/>
          </p:nvPr>
        </p:nvSpPr>
        <p:spPr/>
        <p:txBody>
          <a:bodyPr/>
          <a:lstStyle/>
          <a:p>
            <a:r>
              <a:rPr lang="en-US" dirty="0"/>
              <a:t>We declare that Jesus is “the way, the truth, and the life.”  What are some healthy ways we can demonstrate our faith in Jesus to a skeptical world? </a:t>
            </a:r>
          </a:p>
        </p:txBody>
      </p:sp>
    </p:spTree>
    <p:extLst>
      <p:ext uri="{BB962C8B-B14F-4D97-AF65-F5344CB8AC3E}">
        <p14:creationId xmlns:p14="http://schemas.microsoft.com/office/powerpoint/2010/main" val="280330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61DC-0758-E9A2-9206-BEF0E17599D8}"/>
              </a:ext>
            </a:extLst>
          </p:cNvPr>
          <p:cNvSpPr>
            <a:spLocks noGrp="1"/>
          </p:cNvSpPr>
          <p:nvPr>
            <p:ph type="title"/>
          </p:nvPr>
        </p:nvSpPr>
        <p:spPr>
          <a:xfrm>
            <a:off x="838200" y="365125"/>
            <a:ext cx="9960980" cy="1325563"/>
          </a:xfrm>
        </p:spPr>
        <p:txBody>
          <a:bodyPr/>
          <a:lstStyle/>
          <a:p>
            <a:pPr algn="l"/>
            <a:r>
              <a:rPr lang="en-US" dirty="0"/>
              <a:t>Listen for examples of faith and works in action. </a:t>
            </a:r>
          </a:p>
        </p:txBody>
      </p:sp>
      <p:sp>
        <p:nvSpPr>
          <p:cNvPr id="3" name="Content Placeholder 2">
            <a:extLst>
              <a:ext uri="{FF2B5EF4-FFF2-40B4-BE49-F238E27FC236}">
                <a16:creationId xmlns:a16="http://schemas.microsoft.com/office/drawing/2014/main" id="{9E870A1C-0DBE-257F-36B5-88D5DE41F7B0}"/>
              </a:ext>
            </a:extLst>
          </p:cNvPr>
          <p:cNvSpPr>
            <a:spLocks noGrp="1"/>
          </p:cNvSpPr>
          <p:nvPr>
            <p:ph idx="1"/>
          </p:nvPr>
        </p:nvSpPr>
        <p:spPr>
          <a:xfrm>
            <a:off x="1347537" y="1873751"/>
            <a:ext cx="9693442" cy="4351338"/>
          </a:xfrm>
        </p:spPr>
        <p:txBody>
          <a:bodyPr/>
          <a:lstStyle/>
          <a:p>
            <a:pPr marL="0" indent="0" algn="ctr">
              <a:buNone/>
            </a:pPr>
            <a:r>
              <a:rPr lang="en-US" dirty="0"/>
              <a:t>James 2:21-26 (NIV)   Was not our ancestor Abraham considered righteous for what he did when he offered his son Isaac on the altar? 22  You see that his faith and his actions were working together, and his faith was made complete by what he did. </a:t>
            </a:r>
          </a:p>
        </p:txBody>
      </p:sp>
    </p:spTree>
    <p:extLst>
      <p:ext uri="{BB962C8B-B14F-4D97-AF65-F5344CB8AC3E}">
        <p14:creationId xmlns:p14="http://schemas.microsoft.com/office/powerpoint/2010/main" val="22447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61DC-0758-E9A2-9206-BEF0E17599D8}"/>
              </a:ext>
            </a:extLst>
          </p:cNvPr>
          <p:cNvSpPr>
            <a:spLocks noGrp="1"/>
          </p:cNvSpPr>
          <p:nvPr>
            <p:ph type="title"/>
          </p:nvPr>
        </p:nvSpPr>
        <p:spPr>
          <a:xfrm>
            <a:off x="838200" y="365125"/>
            <a:ext cx="9960980" cy="1325563"/>
          </a:xfrm>
        </p:spPr>
        <p:txBody>
          <a:bodyPr/>
          <a:lstStyle/>
          <a:p>
            <a:pPr algn="l"/>
            <a:r>
              <a:rPr lang="en-US" dirty="0"/>
              <a:t>Listen for examples of faith and works in action. </a:t>
            </a:r>
          </a:p>
        </p:txBody>
      </p:sp>
      <p:sp>
        <p:nvSpPr>
          <p:cNvPr id="3" name="Content Placeholder 2">
            <a:extLst>
              <a:ext uri="{FF2B5EF4-FFF2-40B4-BE49-F238E27FC236}">
                <a16:creationId xmlns:a16="http://schemas.microsoft.com/office/drawing/2014/main" id="{9E870A1C-0DBE-257F-36B5-88D5DE41F7B0}"/>
              </a:ext>
            </a:extLst>
          </p:cNvPr>
          <p:cNvSpPr>
            <a:spLocks noGrp="1"/>
          </p:cNvSpPr>
          <p:nvPr>
            <p:ph idx="1"/>
          </p:nvPr>
        </p:nvSpPr>
        <p:spPr>
          <a:xfrm>
            <a:off x="1997241" y="1848774"/>
            <a:ext cx="8606235" cy="4351338"/>
          </a:xfrm>
        </p:spPr>
        <p:txBody>
          <a:bodyPr/>
          <a:lstStyle/>
          <a:p>
            <a:pPr marL="0" indent="0" algn="ctr">
              <a:buNone/>
            </a:pPr>
            <a:r>
              <a:rPr lang="en-US" dirty="0"/>
              <a:t>23  And the scripture was fulfilled that says, "Abraham believed God, and it was credited to him as righteousness," and he was called God's friend. 24  You see that a person is justified by what he does and not by faith alone</a:t>
            </a:r>
          </a:p>
        </p:txBody>
      </p:sp>
    </p:spTree>
    <p:extLst>
      <p:ext uri="{BB962C8B-B14F-4D97-AF65-F5344CB8AC3E}">
        <p14:creationId xmlns:p14="http://schemas.microsoft.com/office/powerpoint/2010/main" val="271790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61DC-0758-E9A2-9206-BEF0E17599D8}"/>
              </a:ext>
            </a:extLst>
          </p:cNvPr>
          <p:cNvSpPr>
            <a:spLocks noGrp="1"/>
          </p:cNvSpPr>
          <p:nvPr>
            <p:ph type="title"/>
          </p:nvPr>
        </p:nvSpPr>
        <p:spPr>
          <a:xfrm>
            <a:off x="838200" y="365125"/>
            <a:ext cx="9960980" cy="1325563"/>
          </a:xfrm>
        </p:spPr>
        <p:txBody>
          <a:bodyPr/>
          <a:lstStyle/>
          <a:p>
            <a:pPr algn="l"/>
            <a:r>
              <a:rPr lang="en-US" dirty="0"/>
              <a:t>Listen for examples of faith and works in action. </a:t>
            </a:r>
          </a:p>
        </p:txBody>
      </p:sp>
      <p:sp>
        <p:nvSpPr>
          <p:cNvPr id="3" name="Content Placeholder 2">
            <a:extLst>
              <a:ext uri="{FF2B5EF4-FFF2-40B4-BE49-F238E27FC236}">
                <a16:creationId xmlns:a16="http://schemas.microsoft.com/office/drawing/2014/main" id="{9E870A1C-0DBE-257F-36B5-88D5DE41F7B0}"/>
              </a:ext>
            </a:extLst>
          </p:cNvPr>
          <p:cNvSpPr>
            <a:spLocks noGrp="1"/>
          </p:cNvSpPr>
          <p:nvPr>
            <p:ph idx="1"/>
          </p:nvPr>
        </p:nvSpPr>
        <p:spPr>
          <a:xfrm>
            <a:off x="1997241" y="1848774"/>
            <a:ext cx="8606235" cy="4351338"/>
          </a:xfrm>
        </p:spPr>
        <p:txBody>
          <a:bodyPr/>
          <a:lstStyle/>
          <a:p>
            <a:pPr marL="0" indent="0" algn="ctr">
              <a:buNone/>
            </a:pPr>
            <a:r>
              <a:rPr lang="en-US" dirty="0"/>
              <a:t>25  In the same way, was not even Rahab the prostitute considered righteous for what she did when she gave lodging to the spies and sent them off in a different direction? 26  As the body without the spirit is dead, so faith without deeds is dead.</a:t>
            </a:r>
          </a:p>
        </p:txBody>
      </p:sp>
      <p:pic>
        <p:nvPicPr>
          <p:cNvPr id="4" name="Picture 3">
            <a:extLst>
              <a:ext uri="{FF2B5EF4-FFF2-40B4-BE49-F238E27FC236}">
                <a16:creationId xmlns:a16="http://schemas.microsoft.com/office/drawing/2014/main" id="{C5D48ADB-CFB1-F63D-4581-B6AEF60152C1}"/>
              </a:ext>
            </a:extLst>
          </p:cNvPr>
          <p:cNvPicPr>
            <a:picLocks noChangeAspect="1"/>
          </p:cNvPicPr>
          <p:nvPr/>
        </p:nvPicPr>
        <p:blipFill>
          <a:blip r:embed="rId2"/>
          <a:stretch>
            <a:fillRect/>
          </a:stretch>
        </p:blipFill>
        <p:spPr>
          <a:xfrm>
            <a:off x="5000762" y="5767227"/>
            <a:ext cx="2190476"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033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15B5-9608-F8B2-D490-D746AC2BECAE}"/>
              </a:ext>
            </a:extLst>
          </p:cNvPr>
          <p:cNvSpPr>
            <a:spLocks noGrp="1"/>
          </p:cNvSpPr>
          <p:nvPr>
            <p:ph type="title"/>
          </p:nvPr>
        </p:nvSpPr>
        <p:spPr/>
        <p:txBody>
          <a:bodyPr/>
          <a:lstStyle/>
          <a:p>
            <a:r>
              <a:rPr lang="en-US" dirty="0"/>
              <a:t>Faith Leads to Obedience</a:t>
            </a:r>
          </a:p>
        </p:txBody>
      </p:sp>
      <p:sp>
        <p:nvSpPr>
          <p:cNvPr id="3" name="Content Placeholder 2">
            <a:extLst>
              <a:ext uri="{FF2B5EF4-FFF2-40B4-BE49-F238E27FC236}">
                <a16:creationId xmlns:a16="http://schemas.microsoft.com/office/drawing/2014/main" id="{EB92F059-9FF0-626A-1D46-A39AD104FB18}"/>
              </a:ext>
            </a:extLst>
          </p:cNvPr>
          <p:cNvSpPr>
            <a:spLocks noGrp="1"/>
          </p:cNvSpPr>
          <p:nvPr>
            <p:ph idx="1"/>
          </p:nvPr>
        </p:nvSpPr>
        <p:spPr/>
        <p:txBody>
          <a:bodyPr/>
          <a:lstStyle/>
          <a:p>
            <a:r>
              <a:rPr lang="en-US" dirty="0"/>
              <a:t>Why was Abraham an apt example for showing the relationship between faith and works? </a:t>
            </a:r>
          </a:p>
          <a:p>
            <a:r>
              <a:rPr lang="en-US" dirty="0"/>
              <a:t>Why would Rahab be an unusual, yet appropriate example of a person with active faith? </a:t>
            </a:r>
          </a:p>
          <a:p>
            <a:r>
              <a:rPr lang="en-US" dirty="0"/>
              <a:t>How might faith impact our decisions or actions in today’s world?</a:t>
            </a:r>
          </a:p>
        </p:txBody>
      </p:sp>
    </p:spTree>
    <p:extLst>
      <p:ext uri="{BB962C8B-B14F-4D97-AF65-F5344CB8AC3E}">
        <p14:creationId xmlns:p14="http://schemas.microsoft.com/office/powerpoint/2010/main" val="35704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F1D2-1DAA-4996-22DC-00C5925A2E17}"/>
              </a:ext>
            </a:extLst>
          </p:cNvPr>
          <p:cNvSpPr>
            <a:spLocks noGrp="1"/>
          </p:cNvSpPr>
          <p:nvPr>
            <p:ph type="title"/>
          </p:nvPr>
        </p:nvSpPr>
        <p:spPr/>
        <p:txBody>
          <a:bodyPr/>
          <a:lstStyle/>
          <a:p>
            <a:r>
              <a:rPr lang="en-US" dirty="0"/>
              <a:t>Faith Leads to Obedience</a:t>
            </a:r>
          </a:p>
        </p:txBody>
      </p:sp>
      <p:sp>
        <p:nvSpPr>
          <p:cNvPr id="3" name="Content Placeholder 2">
            <a:extLst>
              <a:ext uri="{FF2B5EF4-FFF2-40B4-BE49-F238E27FC236}">
                <a16:creationId xmlns:a16="http://schemas.microsoft.com/office/drawing/2014/main" id="{CFCAAAF0-6108-1355-D9CB-A6EF562A6AEB}"/>
              </a:ext>
            </a:extLst>
          </p:cNvPr>
          <p:cNvSpPr>
            <a:spLocks noGrp="1"/>
          </p:cNvSpPr>
          <p:nvPr>
            <p:ph idx="1"/>
          </p:nvPr>
        </p:nvSpPr>
        <p:spPr/>
        <p:txBody>
          <a:bodyPr/>
          <a:lstStyle/>
          <a:p>
            <a:r>
              <a:rPr lang="en-US" dirty="0"/>
              <a:t>Why do you suppose Abraham was called “God’s friend”?</a:t>
            </a:r>
          </a:p>
          <a:p>
            <a:r>
              <a:rPr lang="en-US" dirty="0"/>
              <a:t>What changes can we make in our lives to be seen as “God’s friend”? </a:t>
            </a:r>
          </a:p>
        </p:txBody>
      </p:sp>
    </p:spTree>
    <p:extLst>
      <p:ext uri="{BB962C8B-B14F-4D97-AF65-F5344CB8AC3E}">
        <p14:creationId xmlns:p14="http://schemas.microsoft.com/office/powerpoint/2010/main" val="27808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66C-41E9-5FF3-44DE-573AE692C40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FE96FC4-32BC-F19B-D400-0299924155AC}"/>
              </a:ext>
            </a:extLst>
          </p:cNvPr>
          <p:cNvSpPr>
            <a:spLocks noGrp="1"/>
          </p:cNvSpPr>
          <p:nvPr>
            <p:ph idx="1"/>
          </p:nvPr>
        </p:nvSpPr>
        <p:spPr/>
        <p:txBody>
          <a:bodyPr>
            <a:normAutofit/>
          </a:bodyPr>
          <a:lstStyle/>
          <a:p>
            <a:pPr marL="0" indent="0">
              <a:buNone/>
            </a:pPr>
            <a:r>
              <a:rPr lang="en-US" dirty="0"/>
              <a:t>Read and Pray</a:t>
            </a:r>
          </a:p>
          <a:p>
            <a:pPr lvl="1"/>
            <a:r>
              <a:rPr lang="en-US" dirty="0"/>
              <a:t>Read Psalm 139:23-24: “Search me, God, and know my heart; test me and know my concerns. See if there is any offensive way in me; lead me in the everlasting way.” </a:t>
            </a:r>
          </a:p>
          <a:p>
            <a:pPr lvl="1"/>
            <a:r>
              <a:rPr lang="en-US" dirty="0"/>
              <a:t>Pray, asking God to expose areas in your life where you are not living what you claim to believe. After praying, develop a plan for life change to help align your actions with your faith.</a:t>
            </a:r>
          </a:p>
          <a:p>
            <a:endParaRPr lang="en-US" dirty="0"/>
          </a:p>
        </p:txBody>
      </p:sp>
    </p:spTree>
    <p:extLst>
      <p:ext uri="{BB962C8B-B14F-4D97-AF65-F5344CB8AC3E}">
        <p14:creationId xmlns:p14="http://schemas.microsoft.com/office/powerpoint/2010/main" val="190741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66C-41E9-5FF3-44DE-573AE692C40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FE96FC4-32BC-F19B-D400-0299924155AC}"/>
              </a:ext>
            </a:extLst>
          </p:cNvPr>
          <p:cNvSpPr>
            <a:spLocks noGrp="1"/>
          </p:cNvSpPr>
          <p:nvPr>
            <p:ph idx="1"/>
          </p:nvPr>
        </p:nvSpPr>
        <p:spPr/>
        <p:txBody>
          <a:bodyPr/>
          <a:lstStyle/>
          <a:p>
            <a:r>
              <a:rPr lang="en-US" dirty="0"/>
              <a:t>Write and reflect. </a:t>
            </a:r>
          </a:p>
          <a:p>
            <a:pPr lvl="1"/>
            <a:r>
              <a:rPr lang="en-US" dirty="0"/>
              <a:t>Create a “faith-in-action journal” in which you list at least five of your core beliefs. </a:t>
            </a:r>
          </a:p>
          <a:p>
            <a:pPr lvl="1"/>
            <a:r>
              <a:rPr lang="en-US" dirty="0"/>
              <a:t>Over the next week, write ways your actions show (or do not show) that you are applying those beliefs in your life.</a:t>
            </a:r>
          </a:p>
          <a:p>
            <a:endParaRPr lang="en-US" dirty="0"/>
          </a:p>
        </p:txBody>
      </p:sp>
    </p:spTree>
    <p:extLst>
      <p:ext uri="{BB962C8B-B14F-4D97-AF65-F5344CB8AC3E}">
        <p14:creationId xmlns:p14="http://schemas.microsoft.com/office/powerpoint/2010/main" val="65556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565D3-E194-AF09-1260-C91ACCAD7D34}"/>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682B8283-018E-DCB8-08BD-DA99AE2819C2}"/>
              </a:ext>
            </a:extLst>
          </p:cNvPr>
          <p:cNvGrpSpPr/>
          <p:nvPr/>
        </p:nvGrpSpPr>
        <p:grpSpPr>
          <a:xfrm>
            <a:off x="2849598" y="1581664"/>
            <a:ext cx="6492803" cy="4270705"/>
            <a:chOff x="2849598" y="1581664"/>
            <a:chExt cx="6492803" cy="4270705"/>
          </a:xfrm>
        </p:grpSpPr>
        <p:pic>
          <p:nvPicPr>
            <p:cNvPr id="6" name="Picture 5" descr="A picture containing text, person, outdoor&#10;&#10;Description automatically generated">
              <a:extLst>
                <a:ext uri="{FF2B5EF4-FFF2-40B4-BE49-F238E27FC236}">
                  <a16:creationId xmlns:a16="http://schemas.microsoft.com/office/drawing/2014/main" id="{2E604027-8B27-4EC9-714F-C0691D3F9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38524"/>
              <a:ext cx="5714286" cy="2980952"/>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1732D1DA-685E-FA38-06D5-E6E825616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81664"/>
              <a:ext cx="6492803" cy="4270705"/>
            </a:xfrm>
            <a:prstGeom prst="rect">
              <a:avLst/>
            </a:prstGeom>
          </p:spPr>
        </p:pic>
      </p:grpSp>
      <p:sp>
        <p:nvSpPr>
          <p:cNvPr id="10" name="TextBox 9">
            <a:extLst>
              <a:ext uri="{FF2B5EF4-FFF2-40B4-BE49-F238E27FC236}">
                <a16:creationId xmlns:a16="http://schemas.microsoft.com/office/drawing/2014/main" id="{62A6559E-9BC7-0BD8-1A03-6BA710AF68AB}"/>
              </a:ext>
            </a:extLst>
          </p:cNvPr>
          <p:cNvSpPr txBox="1"/>
          <p:nvPr/>
        </p:nvSpPr>
        <p:spPr>
          <a:xfrm>
            <a:off x="4287795" y="5852369"/>
            <a:ext cx="3855308"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386874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66C-41E9-5FF3-44DE-573AE692C40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FE96FC4-32BC-F19B-D400-0299924155AC}"/>
              </a:ext>
            </a:extLst>
          </p:cNvPr>
          <p:cNvSpPr>
            <a:spLocks noGrp="1"/>
          </p:cNvSpPr>
          <p:nvPr>
            <p:ph idx="1"/>
          </p:nvPr>
        </p:nvSpPr>
        <p:spPr/>
        <p:txBody>
          <a:bodyPr/>
          <a:lstStyle/>
          <a:p>
            <a:r>
              <a:rPr lang="en-US" dirty="0"/>
              <a:t>Ask and listen. </a:t>
            </a:r>
          </a:p>
          <a:p>
            <a:pPr lvl="1"/>
            <a:r>
              <a:rPr lang="en-US" dirty="0"/>
              <a:t>Ask a trusted friend to speak into your life and tell you how consistent you are at living your faith. </a:t>
            </a:r>
          </a:p>
          <a:p>
            <a:pPr lvl="1"/>
            <a:r>
              <a:rPr lang="en-US" dirty="0"/>
              <a:t>Listen to what they tell you.</a:t>
            </a:r>
          </a:p>
          <a:p>
            <a:pPr lvl="1"/>
            <a:r>
              <a:rPr lang="en-US" dirty="0"/>
              <a:t>Avoid getting defensive. </a:t>
            </a:r>
          </a:p>
          <a:p>
            <a:pPr lvl="1"/>
            <a:r>
              <a:rPr lang="en-US" dirty="0"/>
              <a:t>Prepare to make some life changes based on what you hear. </a:t>
            </a:r>
          </a:p>
        </p:txBody>
      </p:sp>
    </p:spTree>
    <p:extLst>
      <p:ext uri="{BB962C8B-B14F-4D97-AF65-F5344CB8AC3E}">
        <p14:creationId xmlns:p14="http://schemas.microsoft.com/office/powerpoint/2010/main" val="275939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D9B754B9-39D2-7C2E-2E8F-4B9ADAA56421}"/>
              </a:ext>
            </a:extLst>
          </p:cNvPr>
          <p:cNvSpPr/>
          <p:nvPr/>
        </p:nvSpPr>
        <p:spPr>
          <a:xfrm>
            <a:off x="3966113" y="1873072"/>
            <a:ext cx="4259774" cy="2999718"/>
          </a:xfrm>
          <a:prstGeom prst="wedgeRoundRectCallout">
            <a:avLst>
              <a:gd name="adj1" fmla="val -72852"/>
              <a:gd name="adj2" fmla="val -146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effectLst/>
                <a:latin typeface="Comic Sans MS" panose="030F0702030302020204" pitchFamily="66" charset="0"/>
                <a:ea typeface="Calibri" panose="020F0502020204030204" pitchFamily="34" charset="0"/>
                <a:cs typeface="Times New Roman" panose="02020603050405020304" pitchFamily="18" charset="0"/>
              </a:rPr>
              <a:t>Aiee</a:t>
            </a:r>
            <a:r>
              <a:rPr lang="en-US" sz="2000" dirty="0">
                <a:effectLst/>
                <a:latin typeface="Comic Sans MS" panose="030F0702030302020204" pitchFamily="66" charset="0"/>
                <a:ea typeface="Calibri" panose="020F0502020204030204" pitchFamily="34" charset="0"/>
                <a:cs typeface="Times New Roman" panose="02020603050405020304" pitchFamily="18" charset="0"/>
              </a:rPr>
              <a:t> Cucaracha!  </a:t>
            </a:r>
            <a:r>
              <a:rPr lang="en-US" sz="2000" dirty="0">
                <a:latin typeface="Comic Sans MS" panose="030F0702030302020204" pitchFamily="66" charset="0"/>
                <a:ea typeface="Calibri" panose="020F0502020204030204" pitchFamily="34" charset="0"/>
                <a:cs typeface="Times New Roman" panose="02020603050405020304" pitchFamily="18" charset="0"/>
              </a:rPr>
              <a:t>What happened to those words.  If you can rearrange them, it will help </a:t>
            </a:r>
            <a:r>
              <a:rPr lang="en-US" sz="2000" dirty="0" err="1">
                <a:latin typeface="Comic Sans MS" panose="030F0702030302020204" pitchFamily="66" charset="0"/>
                <a:ea typeface="Calibri" panose="020F0502020204030204" pitchFamily="34" charset="0"/>
                <a:cs typeface="Times New Roman" panose="02020603050405020304" pitchFamily="18" charset="0"/>
              </a:rPr>
              <a:t>figger</a:t>
            </a:r>
            <a:r>
              <a:rPr lang="en-US" sz="2000" dirty="0">
                <a:latin typeface="Comic Sans MS" panose="030F0702030302020204" pitchFamily="66" charset="0"/>
                <a:ea typeface="Calibri" panose="020F0502020204030204" pitchFamily="34" charset="0"/>
                <a:cs typeface="Times New Roman" panose="02020603050405020304" pitchFamily="18" charset="0"/>
              </a:rPr>
              <a:t> out the message.</a:t>
            </a:r>
            <a:r>
              <a:rPr lang="en-US" sz="2000" dirty="0">
                <a:effectLst/>
                <a:latin typeface="Comic Sans MS" panose="030F0702030302020204" pitchFamily="66" charset="0"/>
                <a:ea typeface="Calibri" panose="020F0502020204030204" pitchFamily="34" charset="0"/>
                <a:cs typeface="Times New Roman" panose="02020603050405020304" pitchFamily="18" charset="0"/>
              </a:rPr>
              <a:t> Those words are from today’s Bible passage.  Help and more good stuff is at </a:t>
            </a:r>
            <a:r>
              <a:rPr lang="en-US" sz="2000" dirty="0">
                <a:effectLst/>
                <a:latin typeface="Comic Sans MS" panose="030F0702030302020204" pitchFamily="66" charset="0"/>
                <a:ea typeface="Calibri" panose="020F0502020204030204" pitchFamily="34" charset="0"/>
                <a:cs typeface="Times New Roman" panose="02020603050405020304" pitchFamily="18" charset="0"/>
                <a:hlinkClick r:id="rId2"/>
              </a:rPr>
              <a:t>https://tinyurl.com/3tbhymzb</a:t>
            </a:r>
            <a:r>
              <a:rPr lang="en-US" sz="20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2000" dirty="0"/>
          </a:p>
        </p:txBody>
      </p:sp>
      <p:sp>
        <p:nvSpPr>
          <p:cNvPr id="2" name="Title 1">
            <a:extLst>
              <a:ext uri="{FF2B5EF4-FFF2-40B4-BE49-F238E27FC236}">
                <a16:creationId xmlns:a16="http://schemas.microsoft.com/office/drawing/2014/main" id="{877A61DB-3420-CA95-A7EB-EB8D48A36F2F}"/>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6C855500-3A43-FFBA-EED8-955D7FC1532C}"/>
              </a:ext>
            </a:extLst>
          </p:cNvPr>
          <p:cNvPicPr>
            <a:picLocks noChangeAspect="1"/>
          </p:cNvPicPr>
          <p:nvPr/>
        </p:nvPicPr>
        <p:blipFill>
          <a:blip r:embed="rId3">
            <a:duotone>
              <a:prstClr val="black"/>
              <a:srgbClr val="33CC33">
                <a:tint val="45000"/>
                <a:satMod val="400000"/>
              </a:srgbClr>
            </a:duotone>
          </a:blip>
          <a:stretch>
            <a:fillRect/>
          </a:stretch>
        </p:blipFill>
        <p:spPr>
          <a:xfrm rot="760152">
            <a:off x="8378535" y="1505493"/>
            <a:ext cx="3819048" cy="452380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descr="A picture containing text, dark&#10;&#10;Description automatically generated">
            <a:extLst>
              <a:ext uri="{FF2B5EF4-FFF2-40B4-BE49-F238E27FC236}">
                <a16:creationId xmlns:a16="http://schemas.microsoft.com/office/drawing/2014/main" id="{E0E9B039-DF86-D21C-6E88-3E1AC0F49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8200" y="1873072"/>
            <a:ext cx="2849715" cy="4014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4695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Faith on Display </a:t>
            </a:r>
            <a:br>
              <a:rPr lang="en-US" dirty="0"/>
            </a:br>
            <a:r>
              <a:rPr lang="en-US" dirty="0"/>
              <a:t>in Your Actions</a:t>
            </a:r>
          </a:p>
        </p:txBody>
      </p:sp>
      <p:sp>
        <p:nvSpPr>
          <p:cNvPr id="3" name="Subtitle 2"/>
          <p:cNvSpPr>
            <a:spLocks noGrp="1"/>
          </p:cNvSpPr>
          <p:nvPr>
            <p:ph type="subTitle" idx="1"/>
          </p:nvPr>
        </p:nvSpPr>
        <p:spPr>
          <a:xfrm>
            <a:off x="1524000" y="4077730"/>
            <a:ext cx="9144000" cy="1180070"/>
          </a:xfrm>
        </p:spPr>
        <p:txBody>
          <a:bodyPr/>
          <a:lstStyle/>
          <a:p>
            <a:r>
              <a:rPr lang="en-US" dirty="0"/>
              <a:t>September 18</a:t>
            </a:r>
          </a:p>
        </p:txBody>
      </p:sp>
    </p:spTree>
    <p:extLst>
      <p:ext uri="{BB962C8B-B14F-4D97-AF65-F5344CB8AC3E}">
        <p14:creationId xmlns:p14="http://schemas.microsoft.com/office/powerpoint/2010/main" val="232165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CC0EA-7A4C-1AAA-10B5-A27F71790EDB}"/>
              </a:ext>
            </a:extLst>
          </p:cNvPr>
          <p:cNvSpPr>
            <a:spLocks noGrp="1"/>
          </p:cNvSpPr>
          <p:nvPr>
            <p:ph type="title"/>
          </p:nvPr>
        </p:nvSpPr>
        <p:spPr/>
        <p:txBody>
          <a:bodyPr/>
          <a:lstStyle/>
          <a:p>
            <a:r>
              <a:rPr lang="en-US" dirty="0"/>
              <a:t>Tell us your definition …</a:t>
            </a:r>
          </a:p>
        </p:txBody>
      </p:sp>
      <p:sp>
        <p:nvSpPr>
          <p:cNvPr id="4" name="Content Placeholder 3">
            <a:extLst>
              <a:ext uri="{FF2B5EF4-FFF2-40B4-BE49-F238E27FC236}">
                <a16:creationId xmlns:a16="http://schemas.microsoft.com/office/drawing/2014/main" id="{8424B974-3B83-AB5A-4AD9-783E5473F327}"/>
              </a:ext>
            </a:extLst>
          </p:cNvPr>
          <p:cNvSpPr>
            <a:spLocks noGrp="1"/>
          </p:cNvSpPr>
          <p:nvPr>
            <p:ph idx="1"/>
          </p:nvPr>
        </p:nvSpPr>
        <p:spPr/>
        <p:txBody>
          <a:bodyPr/>
          <a:lstStyle/>
          <a:p>
            <a:r>
              <a:rPr lang="en-US" dirty="0"/>
              <a:t>What does it mean to “practice what you preach”?</a:t>
            </a:r>
          </a:p>
          <a:p>
            <a:endParaRPr lang="en-US" dirty="0"/>
          </a:p>
          <a:p>
            <a:r>
              <a:rPr lang="en-US" dirty="0">
                <a:solidFill>
                  <a:srgbClr val="C00000"/>
                </a:solidFill>
              </a:rPr>
              <a:t>Today our Bible study looks at what James says about faith and how you live.</a:t>
            </a:r>
          </a:p>
          <a:p>
            <a:pPr lvl="1"/>
            <a:r>
              <a:rPr lang="en-US" dirty="0">
                <a:solidFill>
                  <a:srgbClr val="C00000"/>
                </a:solidFill>
              </a:rPr>
              <a:t>What you believe is seen in what you do.</a:t>
            </a:r>
          </a:p>
          <a:p>
            <a:endParaRPr lang="en-US" dirty="0"/>
          </a:p>
          <a:p>
            <a:endParaRPr lang="en-US" dirty="0"/>
          </a:p>
          <a:p>
            <a:endParaRPr lang="en-US" dirty="0"/>
          </a:p>
        </p:txBody>
      </p:sp>
      <p:grpSp>
        <p:nvGrpSpPr>
          <p:cNvPr id="6" name="Group 5">
            <a:extLst>
              <a:ext uri="{FF2B5EF4-FFF2-40B4-BE49-F238E27FC236}">
                <a16:creationId xmlns:a16="http://schemas.microsoft.com/office/drawing/2014/main" id="{4950BDC0-D99B-75D0-22CC-B368DE82AED5}"/>
              </a:ext>
            </a:extLst>
          </p:cNvPr>
          <p:cNvGrpSpPr/>
          <p:nvPr/>
        </p:nvGrpSpPr>
        <p:grpSpPr>
          <a:xfrm>
            <a:off x="1174417" y="2555553"/>
            <a:ext cx="9843166" cy="2891481"/>
            <a:chOff x="1080926" y="2635325"/>
            <a:chExt cx="9843166" cy="2891481"/>
          </a:xfrm>
        </p:grpSpPr>
        <p:pic>
          <p:nvPicPr>
            <p:cNvPr id="1026" name="Picture 2" descr="Lectern, Politician, Politics, Speakers, Company">
              <a:extLst>
                <a:ext uri="{FF2B5EF4-FFF2-40B4-BE49-F238E27FC236}">
                  <a16:creationId xmlns:a16="http://schemas.microsoft.com/office/drawing/2014/main" id="{C3471B95-47D1-0E6A-4295-47AEBBC92A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143" y="3131263"/>
              <a:ext cx="3378949" cy="2245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Teachers, Meeting, Books, Reading, Group, Discussion">
              <a:extLst>
                <a:ext uri="{FF2B5EF4-FFF2-40B4-BE49-F238E27FC236}">
                  <a16:creationId xmlns:a16="http://schemas.microsoft.com/office/drawing/2014/main" id="{C961A1D7-17D2-CF54-7C40-9A0BA2AF22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926" y="2981314"/>
              <a:ext cx="3082874" cy="2545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peaker clipart">
              <a:extLst>
                <a:ext uri="{FF2B5EF4-FFF2-40B4-BE49-F238E27FC236}">
                  <a16:creationId xmlns:a16="http://schemas.microsoft.com/office/drawing/2014/main" id="{AD107D3C-A05D-AB6B-39F3-700799984E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526" y="2635325"/>
              <a:ext cx="2916915" cy="2891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219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8356-21A7-396E-9D7E-81B8CCC511D8}"/>
              </a:ext>
            </a:extLst>
          </p:cNvPr>
          <p:cNvSpPr>
            <a:spLocks noGrp="1"/>
          </p:cNvSpPr>
          <p:nvPr>
            <p:ph type="title"/>
          </p:nvPr>
        </p:nvSpPr>
        <p:spPr/>
        <p:txBody>
          <a:bodyPr/>
          <a:lstStyle/>
          <a:p>
            <a:pPr algn="l"/>
            <a:r>
              <a:rPr lang="en-US" dirty="0"/>
              <a:t>Listen for a warning about faith.</a:t>
            </a:r>
          </a:p>
        </p:txBody>
      </p:sp>
      <p:sp>
        <p:nvSpPr>
          <p:cNvPr id="3" name="Content Placeholder 2">
            <a:extLst>
              <a:ext uri="{FF2B5EF4-FFF2-40B4-BE49-F238E27FC236}">
                <a16:creationId xmlns:a16="http://schemas.microsoft.com/office/drawing/2014/main" id="{4E209320-1654-3427-FE9A-D19B21C46137}"/>
              </a:ext>
            </a:extLst>
          </p:cNvPr>
          <p:cNvSpPr>
            <a:spLocks noGrp="1"/>
          </p:cNvSpPr>
          <p:nvPr>
            <p:ph idx="1"/>
          </p:nvPr>
        </p:nvSpPr>
        <p:spPr>
          <a:xfrm>
            <a:off x="1840832" y="1933909"/>
            <a:ext cx="8827168" cy="4351338"/>
          </a:xfrm>
        </p:spPr>
        <p:txBody>
          <a:bodyPr/>
          <a:lstStyle/>
          <a:p>
            <a:pPr marL="0" indent="0" algn="ctr">
              <a:buNone/>
            </a:pPr>
            <a:r>
              <a:rPr lang="en-US" dirty="0"/>
              <a:t>James 2:14-17 (NIV)  What good is it, my brothers, if a man claims to have faith but has no deeds? Can such faith save him? 15  Suppose a brother or sister is without clothes and daily food. 16  If one of you says to him, "Go, I </a:t>
            </a:r>
          </a:p>
        </p:txBody>
      </p:sp>
    </p:spTree>
    <p:extLst>
      <p:ext uri="{BB962C8B-B14F-4D97-AF65-F5344CB8AC3E}">
        <p14:creationId xmlns:p14="http://schemas.microsoft.com/office/powerpoint/2010/main" val="35580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8356-21A7-396E-9D7E-81B8CCC511D8}"/>
              </a:ext>
            </a:extLst>
          </p:cNvPr>
          <p:cNvSpPr>
            <a:spLocks noGrp="1"/>
          </p:cNvSpPr>
          <p:nvPr>
            <p:ph type="title"/>
          </p:nvPr>
        </p:nvSpPr>
        <p:spPr/>
        <p:txBody>
          <a:bodyPr/>
          <a:lstStyle/>
          <a:p>
            <a:pPr algn="l"/>
            <a:r>
              <a:rPr lang="en-US" dirty="0"/>
              <a:t>Listen for a warning about faith.</a:t>
            </a:r>
          </a:p>
        </p:txBody>
      </p:sp>
      <p:sp>
        <p:nvSpPr>
          <p:cNvPr id="3" name="Content Placeholder 2">
            <a:extLst>
              <a:ext uri="{FF2B5EF4-FFF2-40B4-BE49-F238E27FC236}">
                <a16:creationId xmlns:a16="http://schemas.microsoft.com/office/drawing/2014/main" id="{4E209320-1654-3427-FE9A-D19B21C46137}"/>
              </a:ext>
            </a:extLst>
          </p:cNvPr>
          <p:cNvSpPr>
            <a:spLocks noGrp="1"/>
          </p:cNvSpPr>
          <p:nvPr>
            <p:ph idx="1"/>
          </p:nvPr>
        </p:nvSpPr>
        <p:spPr>
          <a:xfrm>
            <a:off x="1909822" y="1806587"/>
            <a:ext cx="8179443" cy="4351338"/>
          </a:xfrm>
        </p:spPr>
        <p:txBody>
          <a:bodyPr/>
          <a:lstStyle/>
          <a:p>
            <a:pPr marL="0" indent="0" algn="ctr">
              <a:buNone/>
            </a:pPr>
            <a:r>
              <a:rPr lang="en-US" dirty="0"/>
              <a:t>wish you well; keep warm and well fed," but does nothing about his physical needs, what good is it? 17  In the same way, faith by itself, if it is not accompanied by action, is dead.</a:t>
            </a:r>
          </a:p>
        </p:txBody>
      </p:sp>
      <p:pic>
        <p:nvPicPr>
          <p:cNvPr id="5" name="Picture 4">
            <a:extLst>
              <a:ext uri="{FF2B5EF4-FFF2-40B4-BE49-F238E27FC236}">
                <a16:creationId xmlns:a16="http://schemas.microsoft.com/office/drawing/2014/main" id="{E548C14B-7F4F-5145-29A9-FC91BF25BAFC}"/>
              </a:ext>
            </a:extLst>
          </p:cNvPr>
          <p:cNvPicPr>
            <a:picLocks noChangeAspect="1"/>
          </p:cNvPicPr>
          <p:nvPr/>
        </p:nvPicPr>
        <p:blipFill>
          <a:blip r:embed="rId2"/>
          <a:stretch>
            <a:fillRect/>
          </a:stretch>
        </p:blipFill>
        <p:spPr>
          <a:xfrm>
            <a:off x="5000762" y="4887551"/>
            <a:ext cx="2190476"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881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DC03-2E0B-D66C-0842-D475C2C84885}"/>
              </a:ext>
            </a:extLst>
          </p:cNvPr>
          <p:cNvSpPr>
            <a:spLocks noGrp="1"/>
          </p:cNvSpPr>
          <p:nvPr>
            <p:ph type="title"/>
          </p:nvPr>
        </p:nvSpPr>
        <p:spPr/>
        <p:txBody>
          <a:bodyPr/>
          <a:lstStyle/>
          <a:p>
            <a:r>
              <a:rPr lang="en-US" dirty="0"/>
              <a:t>Faith without Action Is Useless</a:t>
            </a:r>
          </a:p>
        </p:txBody>
      </p:sp>
      <p:sp>
        <p:nvSpPr>
          <p:cNvPr id="3" name="Content Placeholder 2">
            <a:extLst>
              <a:ext uri="{FF2B5EF4-FFF2-40B4-BE49-F238E27FC236}">
                <a16:creationId xmlns:a16="http://schemas.microsoft.com/office/drawing/2014/main" id="{292260E5-FD92-A3FF-19EC-872DEBF213E6}"/>
              </a:ext>
            </a:extLst>
          </p:cNvPr>
          <p:cNvSpPr>
            <a:spLocks noGrp="1"/>
          </p:cNvSpPr>
          <p:nvPr>
            <p:ph idx="1"/>
          </p:nvPr>
        </p:nvSpPr>
        <p:spPr>
          <a:xfrm>
            <a:off x="838200" y="1825624"/>
            <a:ext cx="10515600" cy="4783519"/>
          </a:xfrm>
        </p:spPr>
        <p:txBody>
          <a:bodyPr>
            <a:normAutofit/>
          </a:bodyPr>
          <a:lstStyle/>
          <a:p>
            <a:r>
              <a:rPr lang="en-US" dirty="0"/>
              <a:t>What two important theological concepts did James juxtapose in these verses? </a:t>
            </a:r>
          </a:p>
          <a:p>
            <a:r>
              <a:rPr lang="en-US" dirty="0"/>
              <a:t>Note some things Paul said about works or earning salvation</a:t>
            </a:r>
          </a:p>
          <a:p>
            <a:pPr lvl="1"/>
            <a:r>
              <a:rPr lang="en-US" dirty="0">
                <a:solidFill>
                  <a:srgbClr val="C00000"/>
                </a:solidFill>
              </a:rPr>
              <a:t>2 Tim 1:9 – “Saved us … not according to our works …”</a:t>
            </a:r>
          </a:p>
          <a:p>
            <a:pPr lvl="1"/>
            <a:r>
              <a:rPr lang="en-US" dirty="0">
                <a:solidFill>
                  <a:srgbClr val="C00000"/>
                </a:solidFill>
              </a:rPr>
              <a:t>Titus 3:5 – “Not by works of righteousness which we have done, but according to His mercy He saved us”</a:t>
            </a:r>
          </a:p>
          <a:p>
            <a:pPr lvl="1"/>
            <a:endParaRPr lang="en-US" dirty="0"/>
          </a:p>
        </p:txBody>
      </p:sp>
    </p:spTree>
    <p:extLst>
      <p:ext uri="{BB962C8B-B14F-4D97-AF65-F5344CB8AC3E}">
        <p14:creationId xmlns:p14="http://schemas.microsoft.com/office/powerpoint/2010/main" val="18672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AFB-D75F-334B-0E16-98397F81665A}"/>
              </a:ext>
            </a:extLst>
          </p:cNvPr>
          <p:cNvSpPr>
            <a:spLocks noGrp="1"/>
          </p:cNvSpPr>
          <p:nvPr>
            <p:ph type="title"/>
          </p:nvPr>
        </p:nvSpPr>
        <p:spPr/>
        <p:txBody>
          <a:bodyPr/>
          <a:lstStyle/>
          <a:p>
            <a:r>
              <a:rPr lang="en-US" dirty="0"/>
              <a:t>Faith without Action Is Useless</a:t>
            </a:r>
          </a:p>
        </p:txBody>
      </p:sp>
      <p:sp>
        <p:nvSpPr>
          <p:cNvPr id="3" name="Content Placeholder 2">
            <a:extLst>
              <a:ext uri="{FF2B5EF4-FFF2-40B4-BE49-F238E27FC236}">
                <a16:creationId xmlns:a16="http://schemas.microsoft.com/office/drawing/2014/main" id="{B34D4F5E-6BE9-6A3B-6614-475CF572E1BF}"/>
              </a:ext>
            </a:extLst>
          </p:cNvPr>
          <p:cNvSpPr>
            <a:spLocks noGrp="1"/>
          </p:cNvSpPr>
          <p:nvPr>
            <p:ph idx="1"/>
          </p:nvPr>
        </p:nvSpPr>
        <p:spPr/>
        <p:txBody>
          <a:bodyPr/>
          <a:lstStyle/>
          <a:p>
            <a:r>
              <a:rPr lang="en-US" dirty="0">
                <a:solidFill>
                  <a:srgbClr val="C00000"/>
                </a:solidFill>
              </a:rPr>
              <a:t>Ephesians 2:8-9 (NIV)   For it is by grace you have been saved, through faith--and this not from yourselves, it is the gift of God-- 9  not by works, so that no one can boast.</a:t>
            </a:r>
          </a:p>
          <a:p>
            <a:r>
              <a:rPr lang="en-US" dirty="0">
                <a:solidFill>
                  <a:srgbClr val="C00000"/>
                </a:solidFill>
              </a:rPr>
              <a:t>Romans 3:20 – no one will be justified in His sight by the works of the law</a:t>
            </a:r>
          </a:p>
          <a:p>
            <a:r>
              <a:rPr lang="en-US" dirty="0">
                <a:solidFill>
                  <a:srgbClr val="C00000"/>
                </a:solidFill>
              </a:rPr>
              <a:t>Gal. 2:16 – know that a man is not justified by observing the law, but by faith in Christ</a:t>
            </a:r>
          </a:p>
          <a:p>
            <a:endParaRPr lang="en-US" dirty="0"/>
          </a:p>
        </p:txBody>
      </p:sp>
    </p:spTree>
    <p:extLst>
      <p:ext uri="{BB962C8B-B14F-4D97-AF65-F5344CB8AC3E}">
        <p14:creationId xmlns:p14="http://schemas.microsoft.com/office/powerpoint/2010/main" val="16783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3D85-014D-FDC1-1E79-D3227743BA6F}"/>
              </a:ext>
            </a:extLst>
          </p:cNvPr>
          <p:cNvSpPr>
            <a:spLocks noGrp="1"/>
          </p:cNvSpPr>
          <p:nvPr>
            <p:ph type="title"/>
          </p:nvPr>
        </p:nvSpPr>
        <p:spPr/>
        <p:txBody>
          <a:bodyPr/>
          <a:lstStyle/>
          <a:p>
            <a:r>
              <a:rPr lang="en-US" dirty="0"/>
              <a:t>Faith without Action Is Useless</a:t>
            </a:r>
          </a:p>
        </p:txBody>
      </p:sp>
      <p:sp>
        <p:nvSpPr>
          <p:cNvPr id="3" name="Content Placeholder 2">
            <a:extLst>
              <a:ext uri="{FF2B5EF4-FFF2-40B4-BE49-F238E27FC236}">
                <a16:creationId xmlns:a16="http://schemas.microsoft.com/office/drawing/2014/main" id="{9FBD3553-BE09-D706-17B6-B9F0E9189773}"/>
              </a:ext>
            </a:extLst>
          </p:cNvPr>
          <p:cNvSpPr>
            <a:spLocks noGrp="1"/>
          </p:cNvSpPr>
          <p:nvPr>
            <p:ph idx="1"/>
          </p:nvPr>
        </p:nvSpPr>
        <p:spPr/>
        <p:txBody>
          <a:bodyPr>
            <a:normAutofit/>
          </a:bodyPr>
          <a:lstStyle/>
          <a:p>
            <a:r>
              <a:rPr lang="en-US" dirty="0"/>
              <a:t>So, according to James, how are believers to understand the relationship of faith and works?</a:t>
            </a:r>
          </a:p>
          <a:p>
            <a:r>
              <a:rPr lang="en-US" dirty="0"/>
              <a:t>What illustration did James use to explain how real faith affects a person’s deeds? </a:t>
            </a:r>
          </a:p>
          <a:p>
            <a:r>
              <a:rPr lang="en-US" dirty="0"/>
              <a:t>How did James characterize faith that did not demonstrate itself with action? (check different Bible versions)</a:t>
            </a:r>
          </a:p>
        </p:txBody>
      </p:sp>
    </p:spTree>
    <p:extLst>
      <p:ext uri="{BB962C8B-B14F-4D97-AF65-F5344CB8AC3E}">
        <p14:creationId xmlns:p14="http://schemas.microsoft.com/office/powerpoint/2010/main" val="36135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E2D8-39B0-F14F-CACA-93A4A6FA0209}"/>
              </a:ext>
            </a:extLst>
          </p:cNvPr>
          <p:cNvSpPr>
            <a:spLocks noGrp="1"/>
          </p:cNvSpPr>
          <p:nvPr>
            <p:ph type="title"/>
          </p:nvPr>
        </p:nvSpPr>
        <p:spPr/>
        <p:txBody>
          <a:bodyPr/>
          <a:lstStyle/>
          <a:p>
            <a:r>
              <a:rPr lang="en-US" dirty="0"/>
              <a:t>Faith without Action Is Useless</a:t>
            </a:r>
          </a:p>
        </p:txBody>
      </p:sp>
      <p:sp>
        <p:nvSpPr>
          <p:cNvPr id="3" name="Content Placeholder 2">
            <a:extLst>
              <a:ext uri="{FF2B5EF4-FFF2-40B4-BE49-F238E27FC236}">
                <a16:creationId xmlns:a16="http://schemas.microsoft.com/office/drawing/2014/main" id="{7770073D-B836-B55A-7F54-6A9BA611D63B}"/>
              </a:ext>
            </a:extLst>
          </p:cNvPr>
          <p:cNvSpPr>
            <a:spLocks noGrp="1"/>
          </p:cNvSpPr>
          <p:nvPr>
            <p:ph idx="1"/>
          </p:nvPr>
        </p:nvSpPr>
        <p:spPr/>
        <p:txBody>
          <a:bodyPr/>
          <a:lstStyle/>
          <a:p>
            <a:r>
              <a:rPr lang="en-US" dirty="0"/>
              <a:t>How is being a Christian supposed to change the way we live?  What are the characteristics of faith that is not “dead” or “useless”, but “alive”?</a:t>
            </a:r>
          </a:p>
          <a:p>
            <a:r>
              <a:rPr lang="en-US" dirty="0"/>
              <a:t>James challenges us not to ignore needs of people around us.  What kinds of help can believers provide others in need?</a:t>
            </a:r>
          </a:p>
        </p:txBody>
      </p:sp>
    </p:spTree>
    <p:extLst>
      <p:ext uri="{BB962C8B-B14F-4D97-AF65-F5344CB8AC3E}">
        <p14:creationId xmlns:p14="http://schemas.microsoft.com/office/powerpoint/2010/main" val="40879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82</TotalTime>
  <Words>1129</Words>
  <Application>Microsoft Office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Faith on Display  in Your Actions</vt:lpstr>
      <vt:lpstr>Video Introduction</vt:lpstr>
      <vt:lpstr>Tell us your definition …</vt:lpstr>
      <vt:lpstr>Listen for a warning about faith.</vt:lpstr>
      <vt:lpstr>Listen for a warning about faith.</vt:lpstr>
      <vt:lpstr>Faith without Action Is Useless</vt:lpstr>
      <vt:lpstr>Faith without Action Is Useless</vt:lpstr>
      <vt:lpstr>Faith without Action Is Useless</vt:lpstr>
      <vt:lpstr>Faith without Action Is Useless</vt:lpstr>
      <vt:lpstr>Listen for how actions demonstrate faith.</vt:lpstr>
      <vt:lpstr>Faith Is More Than Words or Ideas.</vt:lpstr>
      <vt:lpstr>Faith Is More Than Words or Ideas.</vt:lpstr>
      <vt:lpstr>Listen for examples of faith and works in action. </vt:lpstr>
      <vt:lpstr>Listen for examples of faith and works in action. </vt:lpstr>
      <vt:lpstr>Listen for examples of faith and works in action. </vt:lpstr>
      <vt:lpstr>Faith Leads to Obedience</vt:lpstr>
      <vt:lpstr>Faith Leads to Obedience</vt:lpstr>
      <vt:lpstr>Application</vt:lpstr>
      <vt:lpstr>Application</vt:lpstr>
      <vt:lpstr>Application</vt:lpstr>
      <vt:lpstr>Family Activities</vt:lpstr>
      <vt:lpstr>Faith on Display  in Your 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on Display  in Your Actions</dc:title>
  <dc:creator>Steve Armstrong</dc:creator>
  <cp:lastModifiedBy>Steve Armstrong</cp:lastModifiedBy>
  <cp:revision>1</cp:revision>
  <dcterms:created xsi:type="dcterms:W3CDTF">2022-09-02T18:03:49Z</dcterms:created>
  <dcterms:modified xsi:type="dcterms:W3CDTF">2022-09-02T19:26:12Z</dcterms:modified>
</cp:coreProperties>
</file>