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2" autoAdjust="0"/>
    <p:restoredTop sz="94660"/>
  </p:normalViewPr>
  <p:slideViewPr>
    <p:cSldViewPr snapToGrid="0">
      <p:cViewPr varScale="1">
        <p:scale>
          <a:sx n="83" d="100"/>
          <a:sy n="83" d="100"/>
        </p:scale>
        <p:origin x="9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9/9/2022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9/9/2022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9/9/2022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9/9/2022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9/9/2022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3000" r="-13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9/9/2022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5" Type="http://schemas.openxmlformats.org/officeDocument/2006/relationships/hyperlink" Target="https://tinyurl.com/35nmdmac" TargetMode="Externa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t/1_mcr67pss" TargetMode="External"/><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Faith on Display</a:t>
            </a:r>
            <a:br>
              <a:rPr lang="en-US" dirty="0"/>
            </a:br>
            <a:r>
              <a:rPr lang="en-US" dirty="0"/>
              <a:t>in Your Conversations</a:t>
            </a:r>
          </a:p>
        </p:txBody>
      </p:sp>
      <p:sp>
        <p:nvSpPr>
          <p:cNvPr id="3" name="Subtitle 2"/>
          <p:cNvSpPr>
            <a:spLocks noGrp="1"/>
          </p:cNvSpPr>
          <p:nvPr>
            <p:ph type="subTitle" idx="1"/>
          </p:nvPr>
        </p:nvSpPr>
        <p:spPr>
          <a:xfrm>
            <a:off x="1524000" y="3830594"/>
            <a:ext cx="9144000" cy="1427205"/>
          </a:xfrm>
        </p:spPr>
        <p:txBody>
          <a:bodyPr/>
          <a:lstStyle/>
          <a:p>
            <a:r>
              <a:rPr lang="en-US" dirty="0"/>
              <a:t>September 25</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0BB44-C1C7-3D70-6DC0-EACB4854FB83}"/>
              </a:ext>
            </a:extLst>
          </p:cNvPr>
          <p:cNvSpPr>
            <a:spLocks noGrp="1"/>
          </p:cNvSpPr>
          <p:nvPr>
            <p:ph type="title"/>
          </p:nvPr>
        </p:nvSpPr>
        <p:spPr/>
        <p:txBody>
          <a:bodyPr/>
          <a:lstStyle/>
          <a:p>
            <a:r>
              <a:rPr lang="en-US" dirty="0"/>
              <a:t>Inconsistent Words </a:t>
            </a:r>
          </a:p>
        </p:txBody>
      </p:sp>
      <p:sp>
        <p:nvSpPr>
          <p:cNvPr id="3" name="Content Placeholder 2">
            <a:extLst>
              <a:ext uri="{FF2B5EF4-FFF2-40B4-BE49-F238E27FC236}">
                <a16:creationId xmlns:a16="http://schemas.microsoft.com/office/drawing/2014/main" id="{17513DEC-A940-21B7-B300-1FE1F5656751}"/>
              </a:ext>
            </a:extLst>
          </p:cNvPr>
          <p:cNvSpPr>
            <a:spLocks noGrp="1"/>
          </p:cNvSpPr>
          <p:nvPr>
            <p:ph idx="1"/>
          </p:nvPr>
        </p:nvSpPr>
        <p:spPr/>
        <p:txBody>
          <a:bodyPr/>
          <a:lstStyle/>
          <a:p>
            <a:r>
              <a:rPr lang="en-US" dirty="0"/>
              <a:t>Why is our blessing God and cursing others inconsistent?</a:t>
            </a:r>
          </a:p>
          <a:p>
            <a:r>
              <a:rPr lang="en-US" dirty="0"/>
              <a:t>How do inconsistencies show up in what we verbalize?</a:t>
            </a:r>
          </a:p>
          <a:p>
            <a:r>
              <a:rPr lang="en-US" dirty="0"/>
              <a:t>What can James’ mention of a “curse” mean?</a:t>
            </a:r>
          </a:p>
          <a:p>
            <a:r>
              <a:rPr lang="en-US" dirty="0"/>
              <a:t>How has technology amplified the power of words in recent years?</a:t>
            </a:r>
          </a:p>
        </p:txBody>
      </p:sp>
    </p:spTree>
    <p:extLst>
      <p:ext uri="{BB962C8B-B14F-4D97-AF65-F5344CB8AC3E}">
        <p14:creationId xmlns:p14="http://schemas.microsoft.com/office/powerpoint/2010/main" val="179274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CFCD1-4EF6-59B2-EF47-95E6DC39A89B}"/>
              </a:ext>
            </a:extLst>
          </p:cNvPr>
          <p:cNvSpPr>
            <a:spLocks noGrp="1"/>
          </p:cNvSpPr>
          <p:nvPr>
            <p:ph type="title"/>
          </p:nvPr>
        </p:nvSpPr>
        <p:spPr/>
        <p:txBody>
          <a:bodyPr/>
          <a:lstStyle/>
          <a:p>
            <a:r>
              <a:rPr lang="en-US" dirty="0"/>
              <a:t>Inconsistent Words </a:t>
            </a:r>
          </a:p>
        </p:txBody>
      </p:sp>
      <p:sp>
        <p:nvSpPr>
          <p:cNvPr id="3" name="Content Placeholder 2">
            <a:extLst>
              <a:ext uri="{FF2B5EF4-FFF2-40B4-BE49-F238E27FC236}">
                <a16:creationId xmlns:a16="http://schemas.microsoft.com/office/drawing/2014/main" id="{F9B4FFAE-3837-A546-ACA8-29CB08A19895}"/>
              </a:ext>
            </a:extLst>
          </p:cNvPr>
          <p:cNvSpPr>
            <a:spLocks noGrp="1"/>
          </p:cNvSpPr>
          <p:nvPr>
            <p:ph idx="1"/>
          </p:nvPr>
        </p:nvSpPr>
        <p:spPr/>
        <p:txBody>
          <a:bodyPr/>
          <a:lstStyle/>
          <a:p>
            <a:r>
              <a:rPr lang="en-US" dirty="0"/>
              <a:t>Consider the word sins of criticism, gossip, and arguing.  What should we do which are the opposite … things we say which result in praise and blessing, not evil and cursing?</a:t>
            </a:r>
          </a:p>
          <a:p>
            <a:pPr lvl="1"/>
            <a:r>
              <a:rPr lang="en-US" dirty="0"/>
              <a:t>Instead of criticism?</a:t>
            </a:r>
          </a:p>
          <a:p>
            <a:pPr lvl="1"/>
            <a:r>
              <a:rPr lang="en-US" dirty="0"/>
              <a:t>Instead of gossiping?</a:t>
            </a:r>
          </a:p>
          <a:p>
            <a:pPr lvl="1"/>
            <a:r>
              <a:rPr lang="en-US" dirty="0"/>
              <a:t>Instead of arguing?</a:t>
            </a:r>
          </a:p>
        </p:txBody>
      </p:sp>
    </p:spTree>
    <p:extLst>
      <p:ext uri="{BB962C8B-B14F-4D97-AF65-F5344CB8AC3E}">
        <p14:creationId xmlns:p14="http://schemas.microsoft.com/office/powerpoint/2010/main" val="9594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5A935-DEE2-FABE-BAFD-47CB00772953}"/>
              </a:ext>
            </a:extLst>
          </p:cNvPr>
          <p:cNvSpPr>
            <a:spLocks noGrp="1"/>
          </p:cNvSpPr>
          <p:nvPr>
            <p:ph type="title"/>
          </p:nvPr>
        </p:nvSpPr>
        <p:spPr/>
        <p:txBody>
          <a:bodyPr/>
          <a:lstStyle/>
          <a:p>
            <a:pPr algn="l"/>
            <a:r>
              <a:rPr lang="en-US" dirty="0"/>
              <a:t>Listen for different forms of wisdom.</a:t>
            </a:r>
          </a:p>
        </p:txBody>
      </p:sp>
      <p:sp>
        <p:nvSpPr>
          <p:cNvPr id="3" name="Content Placeholder 2">
            <a:extLst>
              <a:ext uri="{FF2B5EF4-FFF2-40B4-BE49-F238E27FC236}">
                <a16:creationId xmlns:a16="http://schemas.microsoft.com/office/drawing/2014/main" id="{2FF20884-CBA4-0BC1-FAD3-2622D303F79A}"/>
              </a:ext>
            </a:extLst>
          </p:cNvPr>
          <p:cNvSpPr>
            <a:spLocks noGrp="1"/>
          </p:cNvSpPr>
          <p:nvPr>
            <p:ph idx="1"/>
          </p:nvPr>
        </p:nvSpPr>
        <p:spPr/>
        <p:txBody>
          <a:bodyPr/>
          <a:lstStyle/>
          <a:p>
            <a:pPr marL="0" indent="0" algn="ctr">
              <a:buNone/>
            </a:pPr>
            <a:r>
              <a:rPr lang="en-US" dirty="0"/>
              <a:t>James 3:13-18 (NIV)  Who is wise and understanding among you? Let him show it by his good life, by deeds done in the humility that comes from wisdom. 14  But if you harbor bitter envy and selfish ambition in your hearts, do not boast about it or deny the truth. 15  Such "wisdom" does not come down from heaven but is earthly, unspiritual, </a:t>
            </a:r>
          </a:p>
        </p:txBody>
      </p:sp>
    </p:spTree>
    <p:extLst>
      <p:ext uri="{BB962C8B-B14F-4D97-AF65-F5344CB8AC3E}">
        <p14:creationId xmlns:p14="http://schemas.microsoft.com/office/powerpoint/2010/main" val="352531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5A935-DEE2-FABE-BAFD-47CB00772953}"/>
              </a:ext>
            </a:extLst>
          </p:cNvPr>
          <p:cNvSpPr>
            <a:spLocks noGrp="1"/>
          </p:cNvSpPr>
          <p:nvPr>
            <p:ph type="title"/>
          </p:nvPr>
        </p:nvSpPr>
        <p:spPr/>
        <p:txBody>
          <a:bodyPr/>
          <a:lstStyle/>
          <a:p>
            <a:pPr algn="l"/>
            <a:r>
              <a:rPr lang="en-US" dirty="0"/>
              <a:t>Listen for different forms of wisdom.</a:t>
            </a:r>
          </a:p>
        </p:txBody>
      </p:sp>
      <p:sp>
        <p:nvSpPr>
          <p:cNvPr id="3" name="Content Placeholder 2">
            <a:extLst>
              <a:ext uri="{FF2B5EF4-FFF2-40B4-BE49-F238E27FC236}">
                <a16:creationId xmlns:a16="http://schemas.microsoft.com/office/drawing/2014/main" id="{2FF20884-CBA4-0BC1-FAD3-2622D303F79A}"/>
              </a:ext>
            </a:extLst>
          </p:cNvPr>
          <p:cNvSpPr>
            <a:spLocks noGrp="1"/>
          </p:cNvSpPr>
          <p:nvPr>
            <p:ph idx="1"/>
          </p:nvPr>
        </p:nvSpPr>
        <p:spPr>
          <a:xfrm>
            <a:off x="838200" y="1690688"/>
            <a:ext cx="10515600" cy="4486275"/>
          </a:xfrm>
        </p:spPr>
        <p:txBody>
          <a:bodyPr/>
          <a:lstStyle/>
          <a:p>
            <a:pPr marL="0" indent="0" algn="ctr">
              <a:buNone/>
            </a:pPr>
            <a:r>
              <a:rPr lang="en-US" dirty="0"/>
              <a:t>of the devil. 16  For where you have envy and selfish ambition, there you find disorder and every evil practice. 17  But the wisdom that comes from heaven is first of all pure; then peace-loving, considerate, submissive, full of mercy and good fruit, impartial and sincere. 18  Peacemakers who sow in peace raise a harvest of righteousness.</a:t>
            </a:r>
          </a:p>
        </p:txBody>
      </p:sp>
      <p:pic>
        <p:nvPicPr>
          <p:cNvPr id="4" name="Picture 3">
            <a:extLst>
              <a:ext uri="{FF2B5EF4-FFF2-40B4-BE49-F238E27FC236}">
                <a16:creationId xmlns:a16="http://schemas.microsoft.com/office/drawing/2014/main" id="{1E5E708C-A140-59C9-41D0-5CCE91B06A19}"/>
              </a:ext>
            </a:extLst>
          </p:cNvPr>
          <p:cNvPicPr>
            <a:picLocks noChangeAspect="1"/>
          </p:cNvPicPr>
          <p:nvPr/>
        </p:nvPicPr>
        <p:blipFill>
          <a:blip r:embed="rId2"/>
          <a:stretch>
            <a:fillRect/>
          </a:stretch>
        </p:blipFill>
        <p:spPr>
          <a:xfrm>
            <a:off x="4963197" y="5626583"/>
            <a:ext cx="1920694" cy="30476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348968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9752A-6DDC-8CAE-99FA-A3C6C8510298}"/>
              </a:ext>
            </a:extLst>
          </p:cNvPr>
          <p:cNvSpPr>
            <a:spLocks noGrp="1"/>
          </p:cNvSpPr>
          <p:nvPr>
            <p:ph type="title"/>
          </p:nvPr>
        </p:nvSpPr>
        <p:spPr/>
        <p:txBody>
          <a:bodyPr/>
          <a:lstStyle/>
          <a:p>
            <a:r>
              <a:rPr lang="en-US" dirty="0"/>
              <a:t>Wise Words</a:t>
            </a:r>
          </a:p>
        </p:txBody>
      </p:sp>
      <p:sp>
        <p:nvSpPr>
          <p:cNvPr id="3" name="Content Placeholder 2">
            <a:extLst>
              <a:ext uri="{FF2B5EF4-FFF2-40B4-BE49-F238E27FC236}">
                <a16:creationId xmlns:a16="http://schemas.microsoft.com/office/drawing/2014/main" id="{75821BAB-E156-2DA7-A257-C75DA1BD658E}"/>
              </a:ext>
            </a:extLst>
          </p:cNvPr>
          <p:cNvSpPr>
            <a:spLocks noGrp="1"/>
          </p:cNvSpPr>
          <p:nvPr>
            <p:ph idx="1"/>
          </p:nvPr>
        </p:nvSpPr>
        <p:spPr/>
        <p:txBody>
          <a:bodyPr/>
          <a:lstStyle/>
          <a:p>
            <a:r>
              <a:rPr lang="en-US" dirty="0"/>
              <a:t>How can a truly wise person be identified? </a:t>
            </a:r>
          </a:p>
          <a:p>
            <a:r>
              <a:rPr lang="en-US" dirty="0"/>
              <a:t>Let’s list what James says about the traits of earthly wisdom.</a:t>
            </a:r>
          </a:p>
          <a:p>
            <a:r>
              <a:rPr lang="en-US" dirty="0"/>
              <a:t>Now list the traits of wisdom from above. </a:t>
            </a:r>
          </a:p>
          <a:p>
            <a:endParaRPr lang="en-US" dirty="0"/>
          </a:p>
        </p:txBody>
      </p:sp>
    </p:spTree>
    <p:extLst>
      <p:ext uri="{BB962C8B-B14F-4D97-AF65-F5344CB8AC3E}">
        <p14:creationId xmlns:p14="http://schemas.microsoft.com/office/powerpoint/2010/main" val="224684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E47E5-B87F-C83A-53F6-8621361048CC}"/>
              </a:ext>
            </a:extLst>
          </p:cNvPr>
          <p:cNvSpPr>
            <a:spLocks noGrp="1"/>
          </p:cNvSpPr>
          <p:nvPr>
            <p:ph type="title"/>
          </p:nvPr>
        </p:nvSpPr>
        <p:spPr/>
        <p:txBody>
          <a:bodyPr/>
          <a:lstStyle/>
          <a:p>
            <a:r>
              <a:rPr lang="en-US" dirty="0"/>
              <a:t>Wise Words</a:t>
            </a:r>
          </a:p>
        </p:txBody>
      </p:sp>
      <p:sp>
        <p:nvSpPr>
          <p:cNvPr id="3" name="Content Placeholder 2">
            <a:extLst>
              <a:ext uri="{FF2B5EF4-FFF2-40B4-BE49-F238E27FC236}">
                <a16:creationId xmlns:a16="http://schemas.microsoft.com/office/drawing/2014/main" id="{17551E1A-8EF8-7508-B2EE-75107D222504}"/>
              </a:ext>
            </a:extLst>
          </p:cNvPr>
          <p:cNvSpPr>
            <a:spLocks noGrp="1"/>
          </p:cNvSpPr>
          <p:nvPr>
            <p:ph idx="1"/>
          </p:nvPr>
        </p:nvSpPr>
        <p:spPr/>
        <p:txBody>
          <a:bodyPr/>
          <a:lstStyle/>
          <a:p>
            <a:r>
              <a:rPr lang="en-US" dirty="0"/>
              <a:t>How do these instructions relate to the instructions concerning the use of the tongue?</a:t>
            </a:r>
          </a:p>
          <a:p>
            <a:r>
              <a:rPr lang="en-US" dirty="0"/>
              <a:t>What life experiences increase our heavenly wisdom?</a:t>
            </a:r>
          </a:p>
        </p:txBody>
      </p:sp>
    </p:spTree>
    <p:extLst>
      <p:ext uri="{BB962C8B-B14F-4D97-AF65-F5344CB8AC3E}">
        <p14:creationId xmlns:p14="http://schemas.microsoft.com/office/powerpoint/2010/main" val="298166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62DAA-99FD-6C1F-16F0-13B42998BCAB}"/>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D7DDC5C7-D8CA-AC5F-DD67-EC2D78B57422}"/>
              </a:ext>
            </a:extLst>
          </p:cNvPr>
          <p:cNvSpPr>
            <a:spLocks noGrp="1"/>
          </p:cNvSpPr>
          <p:nvPr>
            <p:ph idx="1"/>
          </p:nvPr>
        </p:nvSpPr>
        <p:spPr/>
        <p:txBody>
          <a:bodyPr/>
          <a:lstStyle/>
          <a:p>
            <a:r>
              <a:rPr lang="en-US" dirty="0"/>
              <a:t>Memorize </a:t>
            </a:r>
          </a:p>
          <a:p>
            <a:pPr lvl="1"/>
            <a:r>
              <a:rPr lang="en-US" dirty="0"/>
              <a:t>Philippians 4:8. “</a:t>
            </a:r>
            <a:r>
              <a:rPr lang="en-US" i="1" dirty="0"/>
              <a:t>Finally brothers and sisters, whatever is true, whatever is honorable, whatever is just, whatever is pure, whatever is lovely, whatever is commendable—if there is any moral excellence and if there is anything praiseworthy—dwell on these things</a:t>
            </a:r>
            <a:r>
              <a:rPr lang="en-US" dirty="0"/>
              <a:t>.”</a:t>
            </a:r>
          </a:p>
          <a:p>
            <a:endParaRPr lang="en-US" dirty="0"/>
          </a:p>
        </p:txBody>
      </p:sp>
    </p:spTree>
    <p:extLst>
      <p:ext uri="{BB962C8B-B14F-4D97-AF65-F5344CB8AC3E}">
        <p14:creationId xmlns:p14="http://schemas.microsoft.com/office/powerpoint/2010/main" val="249214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62DAA-99FD-6C1F-16F0-13B42998BCAB}"/>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D7DDC5C7-D8CA-AC5F-DD67-EC2D78B57422}"/>
              </a:ext>
            </a:extLst>
          </p:cNvPr>
          <p:cNvSpPr>
            <a:spLocks noGrp="1"/>
          </p:cNvSpPr>
          <p:nvPr>
            <p:ph idx="1"/>
          </p:nvPr>
        </p:nvSpPr>
        <p:spPr>
          <a:xfrm>
            <a:off x="838200" y="2106591"/>
            <a:ext cx="10515600" cy="4070371"/>
          </a:xfrm>
        </p:spPr>
        <p:txBody>
          <a:bodyPr/>
          <a:lstStyle/>
          <a:p>
            <a:r>
              <a:rPr lang="en-US" dirty="0"/>
              <a:t>Keep a gratitude journal. </a:t>
            </a:r>
          </a:p>
          <a:p>
            <a:pPr lvl="1"/>
            <a:r>
              <a:rPr lang="en-US" dirty="0"/>
              <a:t>Research showed that keeping a gratitude journal for two weeks decreased gossip in the workplace. </a:t>
            </a:r>
          </a:p>
          <a:p>
            <a:pPr lvl="1"/>
            <a:r>
              <a:rPr lang="en-US" dirty="0"/>
              <a:t>Spend a few minutes each day writing about people you are grateful for.</a:t>
            </a:r>
          </a:p>
          <a:p>
            <a:endParaRPr lang="en-US" dirty="0"/>
          </a:p>
        </p:txBody>
      </p:sp>
    </p:spTree>
    <p:extLst>
      <p:ext uri="{BB962C8B-B14F-4D97-AF65-F5344CB8AC3E}">
        <p14:creationId xmlns:p14="http://schemas.microsoft.com/office/powerpoint/2010/main" val="455408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62DAA-99FD-6C1F-16F0-13B42998BCAB}"/>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D7DDC5C7-D8CA-AC5F-DD67-EC2D78B57422}"/>
              </a:ext>
            </a:extLst>
          </p:cNvPr>
          <p:cNvSpPr>
            <a:spLocks noGrp="1"/>
          </p:cNvSpPr>
          <p:nvPr>
            <p:ph idx="1"/>
          </p:nvPr>
        </p:nvSpPr>
        <p:spPr>
          <a:xfrm>
            <a:off x="838200" y="2395959"/>
            <a:ext cx="10515600" cy="3781004"/>
          </a:xfrm>
        </p:spPr>
        <p:txBody>
          <a:bodyPr/>
          <a:lstStyle/>
          <a:p>
            <a:r>
              <a:rPr lang="en-US" dirty="0"/>
              <a:t>Apologize to someone you know you have hurt through gossip or sarcasm. </a:t>
            </a:r>
          </a:p>
          <a:p>
            <a:pPr lvl="1"/>
            <a:r>
              <a:rPr lang="en-US" dirty="0"/>
              <a:t>Do what you can with a letter, phone call, or face-to-face meeting to seek forgiveness for words you have spoken. </a:t>
            </a:r>
          </a:p>
          <a:p>
            <a:endParaRPr lang="en-US" dirty="0"/>
          </a:p>
        </p:txBody>
      </p:sp>
    </p:spTree>
    <p:extLst>
      <p:ext uri="{BB962C8B-B14F-4D97-AF65-F5344CB8AC3E}">
        <p14:creationId xmlns:p14="http://schemas.microsoft.com/office/powerpoint/2010/main" val="4278162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10AF6C-2FBC-F368-60D2-DF6180F48372}"/>
              </a:ext>
            </a:extLst>
          </p:cNvPr>
          <p:cNvSpPr>
            <a:spLocks noGrp="1"/>
          </p:cNvSpPr>
          <p:nvPr>
            <p:ph type="title"/>
          </p:nvPr>
        </p:nvSpPr>
        <p:spPr/>
        <p:txBody>
          <a:bodyPr/>
          <a:lstStyle/>
          <a:p>
            <a:r>
              <a:rPr lang="en-US" dirty="0"/>
              <a:t>Family Activities</a:t>
            </a:r>
          </a:p>
        </p:txBody>
      </p:sp>
      <p:pic>
        <p:nvPicPr>
          <p:cNvPr id="7" name="Picture 6">
            <a:extLst>
              <a:ext uri="{FF2B5EF4-FFF2-40B4-BE49-F238E27FC236}">
                <a16:creationId xmlns:a16="http://schemas.microsoft.com/office/drawing/2014/main" id="{3C1398F4-F2C7-71A2-13F7-9D018C000784}"/>
              </a:ext>
            </a:extLst>
          </p:cNvPr>
          <p:cNvPicPr>
            <a:picLocks noChangeAspect="1"/>
          </p:cNvPicPr>
          <p:nvPr/>
        </p:nvPicPr>
        <p:blipFill>
          <a:blip r:embed="rId2">
            <a:duotone>
              <a:prstClr val="black"/>
              <a:srgbClr val="00B050">
                <a:tint val="45000"/>
                <a:satMod val="400000"/>
              </a:srgbClr>
            </a:duotone>
          </a:blip>
          <a:stretch>
            <a:fillRect/>
          </a:stretch>
        </p:blipFill>
        <p:spPr>
          <a:xfrm>
            <a:off x="4642457" y="1690688"/>
            <a:ext cx="6495238" cy="224761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8" name="Picture 7" descr="Shape&#10;&#10;Description automatically generated">
            <a:extLst>
              <a:ext uri="{FF2B5EF4-FFF2-40B4-BE49-F238E27FC236}">
                <a16:creationId xmlns:a16="http://schemas.microsoft.com/office/drawing/2014/main" id="{66003DDA-321C-EB25-33D2-F8C53F837BE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7774" r="35153" b="32977"/>
          <a:stretch/>
        </p:blipFill>
        <p:spPr bwMode="auto">
          <a:xfrm>
            <a:off x="10292510" y="2467329"/>
            <a:ext cx="845185" cy="2941955"/>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grpSp>
        <p:nvGrpSpPr>
          <p:cNvPr id="18" name="Group 17">
            <a:extLst>
              <a:ext uri="{FF2B5EF4-FFF2-40B4-BE49-F238E27FC236}">
                <a16:creationId xmlns:a16="http://schemas.microsoft.com/office/drawing/2014/main" id="{6BA0F489-13C4-A42B-00EE-7CAD3ECDEE94}"/>
              </a:ext>
            </a:extLst>
          </p:cNvPr>
          <p:cNvGrpSpPr/>
          <p:nvPr/>
        </p:nvGrpSpPr>
        <p:grpSpPr>
          <a:xfrm rot="21359972">
            <a:off x="5009701" y="3966333"/>
            <a:ext cx="1395078" cy="2401955"/>
            <a:chOff x="1555501" y="1818750"/>
            <a:chExt cx="2760892" cy="4579209"/>
          </a:xfrm>
        </p:grpSpPr>
        <p:pic>
          <p:nvPicPr>
            <p:cNvPr id="10" name="Picture 9" descr="A picture containing text, vector graphics&#10;&#10;Description automatically generated">
              <a:extLst>
                <a:ext uri="{FF2B5EF4-FFF2-40B4-BE49-F238E27FC236}">
                  <a16:creationId xmlns:a16="http://schemas.microsoft.com/office/drawing/2014/main" id="{309A7D76-9827-1ECD-6C47-948AD61B15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5501" y="1818750"/>
              <a:ext cx="2760892" cy="4579209"/>
            </a:xfrm>
            <a:prstGeom prst="rect">
              <a:avLst/>
            </a:prstGeom>
            <a:ln>
              <a:noFill/>
            </a:ln>
            <a:effectLst>
              <a:outerShdw blurRad="292100" dist="139700" dir="2700000" algn="tl" rotWithShape="0">
                <a:srgbClr val="333333">
                  <a:alpha val="65000"/>
                </a:srgbClr>
              </a:outerShdw>
            </a:effectLst>
          </p:spPr>
        </p:pic>
        <p:grpSp>
          <p:nvGrpSpPr>
            <p:cNvPr id="13" name="Group 12">
              <a:extLst>
                <a:ext uri="{FF2B5EF4-FFF2-40B4-BE49-F238E27FC236}">
                  <a16:creationId xmlns:a16="http://schemas.microsoft.com/office/drawing/2014/main" id="{F5A43BDC-4294-148D-E25B-9C643030B2FF}"/>
                </a:ext>
              </a:extLst>
            </p:cNvPr>
            <p:cNvGrpSpPr/>
            <p:nvPr/>
          </p:nvGrpSpPr>
          <p:grpSpPr>
            <a:xfrm>
              <a:off x="3037082" y="2616445"/>
              <a:ext cx="208562" cy="198052"/>
              <a:chOff x="5161162" y="4109009"/>
              <a:chExt cx="335666" cy="347240"/>
            </a:xfrm>
          </p:grpSpPr>
          <p:sp>
            <p:nvSpPr>
              <p:cNvPr id="11" name="Oval 10">
                <a:extLst>
                  <a:ext uri="{FF2B5EF4-FFF2-40B4-BE49-F238E27FC236}">
                    <a16:creationId xmlns:a16="http://schemas.microsoft.com/office/drawing/2014/main" id="{A3AC50BE-2BB5-4807-DE18-ED0E1B129518}"/>
                  </a:ext>
                </a:extLst>
              </p:cNvPr>
              <p:cNvSpPr/>
              <p:nvPr/>
            </p:nvSpPr>
            <p:spPr>
              <a:xfrm>
                <a:off x="5161162" y="4109009"/>
                <a:ext cx="335666" cy="34724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54974D6-1887-9196-BC17-5305DE7D44F8}"/>
                  </a:ext>
                </a:extLst>
              </p:cNvPr>
              <p:cNvSpPr/>
              <p:nvPr/>
            </p:nvSpPr>
            <p:spPr>
              <a:xfrm>
                <a:off x="5328990" y="4143737"/>
                <a:ext cx="138895" cy="13889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AF819A42-5533-E0E1-E8EC-1A22B4809DB3}"/>
                </a:ext>
              </a:extLst>
            </p:cNvPr>
            <p:cNvGrpSpPr/>
            <p:nvPr/>
          </p:nvGrpSpPr>
          <p:grpSpPr>
            <a:xfrm>
              <a:off x="2638608" y="2641319"/>
              <a:ext cx="237683" cy="225706"/>
              <a:chOff x="5161157" y="4109013"/>
              <a:chExt cx="335666" cy="347240"/>
            </a:xfrm>
          </p:grpSpPr>
          <p:sp>
            <p:nvSpPr>
              <p:cNvPr id="15" name="Oval 14">
                <a:extLst>
                  <a:ext uri="{FF2B5EF4-FFF2-40B4-BE49-F238E27FC236}">
                    <a16:creationId xmlns:a16="http://schemas.microsoft.com/office/drawing/2014/main" id="{14397A62-4929-9542-3D7E-9E35F68B9A55}"/>
                  </a:ext>
                </a:extLst>
              </p:cNvPr>
              <p:cNvSpPr/>
              <p:nvPr/>
            </p:nvSpPr>
            <p:spPr>
              <a:xfrm>
                <a:off x="5161157" y="4109013"/>
                <a:ext cx="335666" cy="34724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DA4D94-E22B-741C-FC48-059E83F6D072}"/>
                  </a:ext>
                </a:extLst>
              </p:cNvPr>
              <p:cNvSpPr/>
              <p:nvPr/>
            </p:nvSpPr>
            <p:spPr>
              <a:xfrm>
                <a:off x="5328990" y="4143737"/>
                <a:ext cx="138896" cy="13889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sp>
        <p:nvSpPr>
          <p:cNvPr id="19" name="Speech Bubble: Rectangle with Corners Rounded 18">
            <a:extLst>
              <a:ext uri="{FF2B5EF4-FFF2-40B4-BE49-F238E27FC236}">
                <a16:creationId xmlns:a16="http://schemas.microsoft.com/office/drawing/2014/main" id="{B201B0AD-C954-55F2-8676-0A20F58275A1}"/>
              </a:ext>
            </a:extLst>
          </p:cNvPr>
          <p:cNvSpPr/>
          <p:nvPr/>
        </p:nvSpPr>
        <p:spPr>
          <a:xfrm>
            <a:off x="166904" y="1319514"/>
            <a:ext cx="4259447" cy="3657600"/>
          </a:xfrm>
          <a:prstGeom prst="wedgeRoundRectCallout">
            <a:avLst>
              <a:gd name="adj1" fmla="val 66902"/>
              <a:gd name="adj2" fmla="val 36085"/>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a:latin typeface="Comic Sans MS" panose="030F0702030302020204" pitchFamily="66" charset="0"/>
              </a:rPr>
              <a:t>We need you to replace the letters which fell straight down.  Go for short words.  Figure out which letters make words that make sense.  Help is available at </a:t>
            </a:r>
            <a:r>
              <a:rPr lang="en-US" sz="2000" dirty="0">
                <a:latin typeface="Comic Sans MS" panose="030F0702030302020204" pitchFamily="66" charset="0"/>
                <a:hlinkClick r:id="rId5"/>
              </a:rPr>
              <a:t>https://tinyurl.com/35nmdmac</a:t>
            </a:r>
            <a:r>
              <a:rPr lang="en-US" sz="2000" dirty="0">
                <a:latin typeface="Comic Sans MS" panose="030F0702030302020204" pitchFamily="66" charset="0"/>
              </a:rPr>
              <a:t> Oh yes, the color page is available for you folks over there on the left.</a:t>
            </a:r>
          </a:p>
        </p:txBody>
      </p:sp>
    </p:spTree>
    <p:extLst>
      <p:ext uri="{BB962C8B-B14F-4D97-AF65-F5344CB8AC3E}">
        <p14:creationId xmlns:p14="http://schemas.microsoft.com/office/powerpoint/2010/main" val="146635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2DEAC7-5CC5-D26F-2719-B28F82F970B3}"/>
              </a:ext>
            </a:extLst>
          </p:cNvPr>
          <p:cNvSpPr>
            <a:spLocks noGrp="1"/>
          </p:cNvSpPr>
          <p:nvPr>
            <p:ph type="title"/>
          </p:nvPr>
        </p:nvSpPr>
        <p:spPr/>
        <p:txBody>
          <a:bodyPr/>
          <a:lstStyle/>
          <a:p>
            <a:r>
              <a:rPr lang="en-US" dirty="0"/>
              <a:t>Video Introduction</a:t>
            </a:r>
          </a:p>
        </p:txBody>
      </p:sp>
      <p:grpSp>
        <p:nvGrpSpPr>
          <p:cNvPr id="9" name="Group 8">
            <a:extLst>
              <a:ext uri="{FF2B5EF4-FFF2-40B4-BE49-F238E27FC236}">
                <a16:creationId xmlns:a16="http://schemas.microsoft.com/office/drawing/2014/main" id="{CB0D562F-868C-4B90-0800-477466D78540}"/>
              </a:ext>
            </a:extLst>
          </p:cNvPr>
          <p:cNvGrpSpPr/>
          <p:nvPr/>
        </p:nvGrpSpPr>
        <p:grpSpPr>
          <a:xfrm>
            <a:off x="2849598" y="1668693"/>
            <a:ext cx="6492803" cy="4161682"/>
            <a:chOff x="2849598" y="1690688"/>
            <a:chExt cx="6492803" cy="4161682"/>
          </a:xfrm>
        </p:grpSpPr>
        <p:pic>
          <p:nvPicPr>
            <p:cNvPr id="6" name="Picture 5">
              <a:extLst>
                <a:ext uri="{FF2B5EF4-FFF2-40B4-BE49-F238E27FC236}">
                  <a16:creationId xmlns:a16="http://schemas.microsoft.com/office/drawing/2014/main" id="{BFFE931D-B841-FB23-0F5E-E17E9C8C9938}"/>
                </a:ext>
              </a:extLst>
            </p:cNvPr>
            <p:cNvPicPr>
              <a:picLocks noChangeAspect="1"/>
            </p:cNvPicPr>
            <p:nvPr/>
          </p:nvPicPr>
          <p:blipFill>
            <a:blip r:embed="rId2"/>
            <a:stretch>
              <a:fillRect/>
            </a:stretch>
          </p:blipFill>
          <p:spPr>
            <a:xfrm>
              <a:off x="3238857" y="1957571"/>
              <a:ext cx="5714286" cy="2942857"/>
            </a:xfrm>
            <a:prstGeom prst="rect">
              <a:avLst/>
            </a:prstGeom>
            <a:ln>
              <a:noFill/>
            </a:ln>
            <a:effectLst>
              <a:outerShdw blurRad="292100" dist="139700" dir="2700000" algn="tl" rotWithShape="0">
                <a:srgbClr val="333333">
                  <a:alpha val="65000"/>
                </a:srgbClr>
              </a:outerShdw>
            </a:effectLst>
          </p:spPr>
        </p:pic>
        <p:pic>
          <p:nvPicPr>
            <p:cNvPr id="8" name="Picture 7" descr="Shape&#10;&#10;Description automatically generated with medium confidence">
              <a:hlinkClick r:id="rId3"/>
              <a:extLst>
                <a:ext uri="{FF2B5EF4-FFF2-40B4-BE49-F238E27FC236}">
                  <a16:creationId xmlns:a16="http://schemas.microsoft.com/office/drawing/2014/main" id="{CC5F4098-1B26-8890-463F-4D21E0801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690688"/>
              <a:ext cx="6492803" cy="4161682"/>
            </a:xfrm>
            <a:prstGeom prst="rect">
              <a:avLst/>
            </a:prstGeom>
            <a:ln>
              <a:noFill/>
            </a:ln>
            <a:effectLst>
              <a:outerShdw blurRad="292100" dist="139700" dir="2700000" algn="tl" rotWithShape="0">
                <a:srgbClr val="333333">
                  <a:alpha val="65000"/>
                </a:srgbClr>
              </a:outerShdw>
            </a:effectLst>
          </p:spPr>
        </p:pic>
      </p:grpSp>
      <p:sp>
        <p:nvSpPr>
          <p:cNvPr id="10" name="TextBox 9">
            <a:extLst>
              <a:ext uri="{FF2B5EF4-FFF2-40B4-BE49-F238E27FC236}">
                <a16:creationId xmlns:a16="http://schemas.microsoft.com/office/drawing/2014/main" id="{4B3F5196-4289-14ED-69A0-8799161851BD}"/>
              </a:ext>
            </a:extLst>
          </p:cNvPr>
          <p:cNvSpPr txBox="1"/>
          <p:nvPr/>
        </p:nvSpPr>
        <p:spPr>
          <a:xfrm>
            <a:off x="5041556" y="5857643"/>
            <a:ext cx="2693773" cy="523220"/>
          </a:xfrm>
          <a:prstGeom prst="rect">
            <a:avLst/>
          </a:prstGeom>
          <a:noFill/>
        </p:spPr>
        <p:txBody>
          <a:bodyPr wrap="square" rtlCol="0">
            <a:spAutoFit/>
          </a:bodyPr>
          <a:lstStyle/>
          <a:p>
            <a:pPr algn="ctr"/>
            <a:r>
              <a:rPr lang="en-US" sz="2800" dirty="0">
                <a:hlinkClick r:id="rId3"/>
              </a:rPr>
              <a:t>View Video</a:t>
            </a:r>
            <a:endParaRPr lang="en-US" sz="2800" dirty="0"/>
          </a:p>
        </p:txBody>
      </p:sp>
    </p:spTree>
    <p:extLst>
      <p:ext uri="{BB962C8B-B14F-4D97-AF65-F5344CB8AC3E}">
        <p14:creationId xmlns:p14="http://schemas.microsoft.com/office/powerpoint/2010/main" val="2752087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Faith on Display</a:t>
            </a:r>
            <a:br>
              <a:rPr lang="en-US" dirty="0"/>
            </a:br>
            <a:r>
              <a:rPr lang="en-US" dirty="0"/>
              <a:t>in Your Conversations</a:t>
            </a:r>
          </a:p>
        </p:txBody>
      </p:sp>
      <p:sp>
        <p:nvSpPr>
          <p:cNvPr id="3" name="Subtitle 2"/>
          <p:cNvSpPr>
            <a:spLocks noGrp="1"/>
          </p:cNvSpPr>
          <p:nvPr>
            <p:ph type="subTitle" idx="1"/>
          </p:nvPr>
        </p:nvSpPr>
        <p:spPr>
          <a:xfrm>
            <a:off x="1524000" y="3830594"/>
            <a:ext cx="9144000" cy="1427205"/>
          </a:xfrm>
        </p:spPr>
        <p:txBody>
          <a:bodyPr/>
          <a:lstStyle/>
          <a:p>
            <a:r>
              <a:rPr lang="en-US" dirty="0"/>
              <a:t>September 25</a:t>
            </a:r>
          </a:p>
        </p:txBody>
      </p:sp>
    </p:spTree>
    <p:extLst>
      <p:ext uri="{BB962C8B-B14F-4D97-AF65-F5344CB8AC3E}">
        <p14:creationId xmlns:p14="http://schemas.microsoft.com/office/powerpoint/2010/main" val="2740702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206AC7-5B6B-3F86-821F-FBEC909E4774}"/>
              </a:ext>
            </a:extLst>
          </p:cNvPr>
          <p:cNvSpPr>
            <a:spLocks noGrp="1"/>
          </p:cNvSpPr>
          <p:nvPr>
            <p:ph type="title"/>
          </p:nvPr>
        </p:nvSpPr>
        <p:spPr/>
        <p:txBody>
          <a:bodyPr/>
          <a:lstStyle/>
          <a:p>
            <a:r>
              <a:rPr lang="en-US" dirty="0"/>
              <a:t>Admit it now …</a:t>
            </a:r>
          </a:p>
        </p:txBody>
      </p:sp>
      <p:sp>
        <p:nvSpPr>
          <p:cNvPr id="4" name="Content Placeholder 3">
            <a:extLst>
              <a:ext uri="{FF2B5EF4-FFF2-40B4-BE49-F238E27FC236}">
                <a16:creationId xmlns:a16="http://schemas.microsoft.com/office/drawing/2014/main" id="{B2840DC2-E408-AAA7-4358-50D9BB0BFE23}"/>
              </a:ext>
            </a:extLst>
          </p:cNvPr>
          <p:cNvSpPr>
            <a:spLocks noGrp="1"/>
          </p:cNvSpPr>
          <p:nvPr>
            <p:ph idx="1"/>
          </p:nvPr>
        </p:nvSpPr>
        <p:spPr/>
        <p:txBody>
          <a:bodyPr>
            <a:normAutofit fontScale="92500"/>
          </a:bodyPr>
          <a:lstStyle/>
          <a:p>
            <a:r>
              <a:rPr lang="en-US" dirty="0"/>
              <a:t>If you could hear a tape recording of everything you said last week, what would you want to edit out?</a:t>
            </a:r>
          </a:p>
          <a:p>
            <a:r>
              <a:rPr lang="en-US" dirty="0">
                <a:solidFill>
                  <a:srgbClr val="C00000"/>
                </a:solidFill>
              </a:rPr>
              <a:t>Maybe you remember your parents saying “If you don’t have anything good to say, don’t say anything at all”</a:t>
            </a:r>
          </a:p>
          <a:p>
            <a:pPr lvl="1"/>
            <a:r>
              <a:rPr lang="en-US" dirty="0">
                <a:solidFill>
                  <a:srgbClr val="C00000"/>
                </a:solidFill>
              </a:rPr>
              <a:t>Today we look at how what we say needs to be more carefully controlled </a:t>
            </a:r>
          </a:p>
          <a:p>
            <a:pPr lvl="1"/>
            <a:r>
              <a:rPr lang="en-US" dirty="0">
                <a:solidFill>
                  <a:srgbClr val="C00000"/>
                </a:solidFill>
              </a:rPr>
              <a:t>When you rely on God, your words reflect His character.</a:t>
            </a:r>
          </a:p>
          <a:p>
            <a:endParaRPr lang="en-US" dirty="0"/>
          </a:p>
        </p:txBody>
      </p:sp>
      <p:grpSp>
        <p:nvGrpSpPr>
          <p:cNvPr id="6" name="Group 5">
            <a:extLst>
              <a:ext uri="{FF2B5EF4-FFF2-40B4-BE49-F238E27FC236}">
                <a16:creationId xmlns:a16="http://schemas.microsoft.com/office/drawing/2014/main" id="{3C89D3E3-F6EB-CF9C-2333-74E96A489F65}"/>
              </a:ext>
            </a:extLst>
          </p:cNvPr>
          <p:cNvGrpSpPr/>
          <p:nvPr/>
        </p:nvGrpSpPr>
        <p:grpSpPr>
          <a:xfrm>
            <a:off x="1241140" y="3286326"/>
            <a:ext cx="9709720" cy="2890637"/>
            <a:chOff x="1204847" y="3116254"/>
            <a:chExt cx="9709720" cy="2890637"/>
          </a:xfrm>
        </p:grpSpPr>
        <p:pic>
          <p:nvPicPr>
            <p:cNvPr id="1026" name="Picture 2" descr="Discipline, Angry, Woman, Mother, Child, Parents">
              <a:extLst>
                <a:ext uri="{FF2B5EF4-FFF2-40B4-BE49-F238E27FC236}">
                  <a16:creationId xmlns:a16="http://schemas.microsoft.com/office/drawing/2014/main" id="{54A9CFF9-2A4E-9A4B-0213-1B937A6451E9}"/>
                </a:ext>
              </a:extLst>
            </p:cNvPr>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014848" y="3252892"/>
              <a:ext cx="2162303" cy="26165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Telling secret clipart">
              <a:extLst>
                <a:ext uri="{FF2B5EF4-FFF2-40B4-BE49-F238E27FC236}">
                  <a16:creationId xmlns:a16="http://schemas.microsoft.com/office/drawing/2014/main" id="{C2E09F8B-0E04-DC01-6C46-297A5024DC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4847" y="3429000"/>
              <a:ext cx="3810001" cy="25479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2" name="Picture 8" descr="Baseball referee clipart">
              <a:extLst>
                <a:ext uri="{FF2B5EF4-FFF2-40B4-BE49-F238E27FC236}">
                  <a16:creationId xmlns:a16="http://schemas.microsoft.com/office/drawing/2014/main" id="{9DE99E7A-F75B-6189-77C0-0F460F6F11B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9272" y="4193537"/>
              <a:ext cx="2084315" cy="181335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Speech Bubble: Rectangle with Corners Rounded 4">
              <a:extLst>
                <a:ext uri="{FF2B5EF4-FFF2-40B4-BE49-F238E27FC236}">
                  <a16:creationId xmlns:a16="http://schemas.microsoft.com/office/drawing/2014/main" id="{97AAD0AF-F56C-0EE2-653F-3981850259F4}"/>
                </a:ext>
              </a:extLst>
            </p:cNvPr>
            <p:cNvSpPr/>
            <p:nvPr/>
          </p:nvSpPr>
          <p:spPr>
            <a:xfrm>
              <a:off x="7616384" y="3116254"/>
              <a:ext cx="3298183" cy="940645"/>
            </a:xfrm>
            <a:prstGeom prst="wedgeRoundRectCallout">
              <a:avLst>
                <a:gd name="adj1" fmla="val 171705"/>
                <a:gd name="adj2" fmla="val -13233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C00000"/>
                  </a:solidFill>
                  <a:latin typeface="Comic Sans MS" panose="030F0702030302020204" pitchFamily="66" charset="0"/>
                </a:rPr>
                <a:t>He’s OUT!   You’re a blind idiot!  How stupid!</a:t>
              </a:r>
            </a:p>
          </p:txBody>
        </p:sp>
      </p:grpSp>
    </p:spTree>
    <p:extLst>
      <p:ext uri="{BB962C8B-B14F-4D97-AF65-F5344CB8AC3E}">
        <p14:creationId xmlns:p14="http://schemas.microsoft.com/office/powerpoint/2010/main" val="120923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09F3A-FD72-574A-3EFB-192B1BE6207B}"/>
              </a:ext>
            </a:extLst>
          </p:cNvPr>
          <p:cNvSpPr>
            <a:spLocks noGrp="1"/>
          </p:cNvSpPr>
          <p:nvPr>
            <p:ph type="title"/>
          </p:nvPr>
        </p:nvSpPr>
        <p:spPr>
          <a:xfrm>
            <a:off x="729915" y="377157"/>
            <a:ext cx="11024937" cy="1325563"/>
          </a:xfrm>
        </p:spPr>
        <p:txBody>
          <a:bodyPr/>
          <a:lstStyle/>
          <a:p>
            <a:pPr algn="l"/>
            <a:r>
              <a:rPr lang="en-US" dirty="0"/>
              <a:t>Listen for small things controlling big things.</a:t>
            </a:r>
          </a:p>
        </p:txBody>
      </p:sp>
      <p:sp>
        <p:nvSpPr>
          <p:cNvPr id="3" name="Content Placeholder 2">
            <a:extLst>
              <a:ext uri="{FF2B5EF4-FFF2-40B4-BE49-F238E27FC236}">
                <a16:creationId xmlns:a16="http://schemas.microsoft.com/office/drawing/2014/main" id="{67435CE0-3015-BEB1-2796-930FD881581B}"/>
              </a:ext>
            </a:extLst>
          </p:cNvPr>
          <p:cNvSpPr>
            <a:spLocks noGrp="1"/>
          </p:cNvSpPr>
          <p:nvPr>
            <p:ph idx="1"/>
          </p:nvPr>
        </p:nvSpPr>
        <p:spPr>
          <a:xfrm>
            <a:off x="1257299" y="1825625"/>
            <a:ext cx="9970168" cy="4351338"/>
          </a:xfrm>
        </p:spPr>
        <p:txBody>
          <a:bodyPr/>
          <a:lstStyle/>
          <a:p>
            <a:pPr marL="0" indent="0" algn="ctr">
              <a:buNone/>
            </a:pPr>
            <a:r>
              <a:rPr lang="en-US" dirty="0"/>
              <a:t>James 3:1-5a (NIV)  Not many of you should presume to be teachers, my brothers, because you know that we who teach will be judged more strictly. 2  We all stumble in many ways. If anyone is never at fault in what he says, he is a perfect man, able to keep his whole body in check. 3  When we put bits into the mouths of horses to make them </a:t>
            </a:r>
          </a:p>
        </p:txBody>
      </p:sp>
    </p:spTree>
    <p:extLst>
      <p:ext uri="{BB962C8B-B14F-4D97-AF65-F5344CB8AC3E}">
        <p14:creationId xmlns:p14="http://schemas.microsoft.com/office/powerpoint/2010/main" val="101440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09F3A-FD72-574A-3EFB-192B1BE6207B}"/>
              </a:ext>
            </a:extLst>
          </p:cNvPr>
          <p:cNvSpPr>
            <a:spLocks noGrp="1"/>
          </p:cNvSpPr>
          <p:nvPr>
            <p:ph type="title"/>
          </p:nvPr>
        </p:nvSpPr>
        <p:spPr>
          <a:xfrm>
            <a:off x="729915" y="377157"/>
            <a:ext cx="11024937" cy="1325563"/>
          </a:xfrm>
        </p:spPr>
        <p:txBody>
          <a:bodyPr/>
          <a:lstStyle/>
          <a:p>
            <a:pPr algn="l"/>
            <a:r>
              <a:rPr lang="en-US" dirty="0"/>
              <a:t>Listen for small things controlling big things.</a:t>
            </a:r>
          </a:p>
        </p:txBody>
      </p:sp>
      <p:sp>
        <p:nvSpPr>
          <p:cNvPr id="3" name="Content Placeholder 2">
            <a:extLst>
              <a:ext uri="{FF2B5EF4-FFF2-40B4-BE49-F238E27FC236}">
                <a16:creationId xmlns:a16="http://schemas.microsoft.com/office/drawing/2014/main" id="{67435CE0-3015-BEB1-2796-930FD881581B}"/>
              </a:ext>
            </a:extLst>
          </p:cNvPr>
          <p:cNvSpPr>
            <a:spLocks noGrp="1"/>
          </p:cNvSpPr>
          <p:nvPr>
            <p:ph idx="1"/>
          </p:nvPr>
        </p:nvSpPr>
        <p:spPr>
          <a:xfrm>
            <a:off x="1257299" y="1825625"/>
            <a:ext cx="10016290" cy="4351338"/>
          </a:xfrm>
        </p:spPr>
        <p:txBody>
          <a:bodyPr/>
          <a:lstStyle/>
          <a:p>
            <a:pPr marL="0" indent="0" algn="ctr">
              <a:buNone/>
            </a:pPr>
            <a:r>
              <a:rPr lang="en-US" dirty="0"/>
              <a:t>obey us, we can turn the whole animal. 4  Or take ships as an example. Although they are so large and are driven by strong winds, they are steered by a very small rudder wherever the pilot wants to go. 5  Likewise the tongue is a small part of the body, but it makes great boasts.</a:t>
            </a:r>
          </a:p>
        </p:txBody>
      </p:sp>
      <p:pic>
        <p:nvPicPr>
          <p:cNvPr id="5" name="Picture 4">
            <a:extLst>
              <a:ext uri="{FF2B5EF4-FFF2-40B4-BE49-F238E27FC236}">
                <a16:creationId xmlns:a16="http://schemas.microsoft.com/office/drawing/2014/main" id="{04BF8CAB-F8F0-42F5-A753-6529B29AE275}"/>
              </a:ext>
            </a:extLst>
          </p:cNvPr>
          <p:cNvPicPr>
            <a:picLocks noChangeAspect="1"/>
          </p:cNvPicPr>
          <p:nvPr/>
        </p:nvPicPr>
        <p:blipFill>
          <a:blip r:embed="rId2"/>
          <a:stretch>
            <a:fillRect/>
          </a:stretch>
        </p:blipFill>
        <p:spPr>
          <a:xfrm>
            <a:off x="5009496" y="5418239"/>
            <a:ext cx="1920694" cy="30476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961303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B351-D0D4-0536-208A-AAD8A2024A44}"/>
              </a:ext>
            </a:extLst>
          </p:cNvPr>
          <p:cNvSpPr>
            <a:spLocks noGrp="1"/>
          </p:cNvSpPr>
          <p:nvPr>
            <p:ph type="title"/>
          </p:nvPr>
        </p:nvSpPr>
        <p:spPr/>
        <p:txBody>
          <a:bodyPr/>
          <a:lstStyle/>
          <a:p>
            <a:r>
              <a:rPr lang="en-US" dirty="0"/>
              <a:t>There is Power in Your Words</a:t>
            </a:r>
          </a:p>
        </p:txBody>
      </p:sp>
      <p:sp>
        <p:nvSpPr>
          <p:cNvPr id="3" name="Content Placeholder 2">
            <a:extLst>
              <a:ext uri="{FF2B5EF4-FFF2-40B4-BE49-F238E27FC236}">
                <a16:creationId xmlns:a16="http://schemas.microsoft.com/office/drawing/2014/main" id="{7C62ADEA-234B-182D-33DA-CDC3FA44FAF6}"/>
              </a:ext>
            </a:extLst>
          </p:cNvPr>
          <p:cNvSpPr>
            <a:spLocks noGrp="1"/>
          </p:cNvSpPr>
          <p:nvPr>
            <p:ph idx="1"/>
          </p:nvPr>
        </p:nvSpPr>
        <p:spPr>
          <a:xfrm>
            <a:off x="838200" y="1825625"/>
            <a:ext cx="10515600" cy="4667250"/>
          </a:xfrm>
        </p:spPr>
        <p:txBody>
          <a:bodyPr>
            <a:normAutofit/>
          </a:bodyPr>
          <a:lstStyle/>
          <a:p>
            <a:r>
              <a:rPr lang="en-US" dirty="0"/>
              <a:t>Why do you think teachers are subject to a stricter accountability before the Lord? </a:t>
            </a:r>
          </a:p>
          <a:p>
            <a:r>
              <a:rPr lang="en-US" dirty="0"/>
              <a:t>What images did James employ to describe the power of the spoken word? </a:t>
            </a:r>
          </a:p>
          <a:p>
            <a:r>
              <a:rPr lang="en-US" dirty="0"/>
              <a:t>When have you seen the power of words impact someone in positive ways?</a:t>
            </a:r>
          </a:p>
          <a:p>
            <a:r>
              <a:rPr lang="en-US" dirty="0"/>
              <a:t>What does it mean to “control” something (for example a radio-controlled model airplane)? </a:t>
            </a:r>
          </a:p>
        </p:txBody>
      </p:sp>
    </p:spTree>
    <p:extLst>
      <p:ext uri="{BB962C8B-B14F-4D97-AF65-F5344CB8AC3E}">
        <p14:creationId xmlns:p14="http://schemas.microsoft.com/office/powerpoint/2010/main" val="392450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467EC-FD1B-3C4E-397F-866DD5595ED7}"/>
              </a:ext>
            </a:extLst>
          </p:cNvPr>
          <p:cNvSpPr>
            <a:spLocks noGrp="1"/>
          </p:cNvSpPr>
          <p:nvPr>
            <p:ph type="title"/>
          </p:nvPr>
        </p:nvSpPr>
        <p:spPr/>
        <p:txBody>
          <a:bodyPr/>
          <a:lstStyle/>
          <a:p>
            <a:r>
              <a:rPr lang="en-US" dirty="0"/>
              <a:t>There is Power in Your Words</a:t>
            </a:r>
          </a:p>
        </p:txBody>
      </p:sp>
      <p:sp>
        <p:nvSpPr>
          <p:cNvPr id="3" name="Content Placeholder 2">
            <a:extLst>
              <a:ext uri="{FF2B5EF4-FFF2-40B4-BE49-F238E27FC236}">
                <a16:creationId xmlns:a16="http://schemas.microsoft.com/office/drawing/2014/main" id="{3F084B39-FF7D-9A8F-CD8C-8D5D9698B05A}"/>
              </a:ext>
            </a:extLst>
          </p:cNvPr>
          <p:cNvSpPr>
            <a:spLocks noGrp="1"/>
          </p:cNvSpPr>
          <p:nvPr>
            <p:ph idx="1"/>
          </p:nvPr>
        </p:nvSpPr>
        <p:spPr>
          <a:xfrm>
            <a:off x="838200" y="2057399"/>
            <a:ext cx="10515600" cy="4119563"/>
          </a:xfrm>
        </p:spPr>
        <p:txBody>
          <a:bodyPr/>
          <a:lstStyle/>
          <a:p>
            <a:r>
              <a:rPr lang="en-US" dirty="0"/>
              <a:t>Why are the things we say </a:t>
            </a:r>
            <a:r>
              <a:rPr lang="en-US" i="1" dirty="0"/>
              <a:t>hard to control </a:t>
            </a:r>
            <a:r>
              <a:rPr lang="en-US" dirty="0"/>
              <a:t>?</a:t>
            </a:r>
          </a:p>
          <a:p>
            <a:r>
              <a:rPr lang="en-US" dirty="0"/>
              <a:t>Consider the practice of chewing gum … What is the role of the tongue as you chew gum?</a:t>
            </a:r>
          </a:p>
          <a:p>
            <a:endParaRPr lang="en-US" dirty="0"/>
          </a:p>
        </p:txBody>
      </p:sp>
      <p:pic>
        <p:nvPicPr>
          <p:cNvPr id="4" name="Picture 2" descr="Chewing gum bubble clipart">
            <a:extLst>
              <a:ext uri="{FF2B5EF4-FFF2-40B4-BE49-F238E27FC236}">
                <a16:creationId xmlns:a16="http://schemas.microsoft.com/office/drawing/2014/main" id="{E1A1CC14-76AC-3849-9E1F-F5AD78121E6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9047" y="4076157"/>
            <a:ext cx="1804164" cy="21008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281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AE705-991D-7AED-71A2-FF9774D34866}"/>
              </a:ext>
            </a:extLst>
          </p:cNvPr>
          <p:cNvSpPr>
            <a:spLocks noGrp="1"/>
          </p:cNvSpPr>
          <p:nvPr>
            <p:ph type="title"/>
          </p:nvPr>
        </p:nvSpPr>
        <p:spPr/>
        <p:txBody>
          <a:bodyPr/>
          <a:lstStyle/>
          <a:p>
            <a:r>
              <a:rPr lang="en-US" dirty="0"/>
              <a:t>There is Power in Your Words</a:t>
            </a:r>
          </a:p>
        </p:txBody>
      </p:sp>
      <p:sp>
        <p:nvSpPr>
          <p:cNvPr id="4" name="Content Placeholder 3">
            <a:extLst>
              <a:ext uri="{FF2B5EF4-FFF2-40B4-BE49-F238E27FC236}">
                <a16:creationId xmlns:a16="http://schemas.microsoft.com/office/drawing/2014/main" id="{89421B0E-F6D1-76E3-1F3C-73CDB81D3DE3}"/>
              </a:ext>
            </a:extLst>
          </p:cNvPr>
          <p:cNvSpPr>
            <a:spLocks noGrp="1"/>
          </p:cNvSpPr>
          <p:nvPr>
            <p:ph sz="half" idx="1"/>
          </p:nvPr>
        </p:nvSpPr>
        <p:spPr>
          <a:xfrm>
            <a:off x="838200" y="2690755"/>
            <a:ext cx="5181600" cy="3486207"/>
          </a:xfrm>
        </p:spPr>
        <p:txBody>
          <a:bodyPr>
            <a:normAutofit fontScale="92500"/>
          </a:bodyPr>
          <a:lstStyle/>
          <a:p>
            <a:r>
              <a:rPr lang="en-US" dirty="0">
                <a:solidFill>
                  <a:srgbClr val="C00000"/>
                </a:solidFill>
              </a:rPr>
              <a:t>Keeping gum in mouth</a:t>
            </a:r>
          </a:p>
          <a:p>
            <a:r>
              <a:rPr lang="en-US" dirty="0">
                <a:solidFill>
                  <a:srgbClr val="C00000"/>
                </a:solidFill>
              </a:rPr>
              <a:t>Chewed gum sticks to things</a:t>
            </a:r>
          </a:p>
          <a:p>
            <a:r>
              <a:rPr lang="en-US" dirty="0">
                <a:solidFill>
                  <a:srgbClr val="C00000"/>
                </a:solidFill>
              </a:rPr>
              <a:t>Aid in blowing a “beautiful” bubble</a:t>
            </a:r>
          </a:p>
          <a:p>
            <a:r>
              <a:rPr lang="en-US" dirty="0">
                <a:solidFill>
                  <a:srgbClr val="C00000"/>
                </a:solidFill>
              </a:rPr>
              <a:t>Positioning gum</a:t>
            </a:r>
          </a:p>
          <a:p>
            <a:endParaRPr lang="en-US" dirty="0"/>
          </a:p>
        </p:txBody>
      </p:sp>
      <p:sp>
        <p:nvSpPr>
          <p:cNvPr id="5" name="Content Placeholder 4">
            <a:extLst>
              <a:ext uri="{FF2B5EF4-FFF2-40B4-BE49-F238E27FC236}">
                <a16:creationId xmlns:a16="http://schemas.microsoft.com/office/drawing/2014/main" id="{FD20BB47-F0B4-2613-B03C-F9825B08720B}"/>
              </a:ext>
            </a:extLst>
          </p:cNvPr>
          <p:cNvSpPr>
            <a:spLocks noGrp="1"/>
          </p:cNvSpPr>
          <p:nvPr>
            <p:ph sz="half" idx="2"/>
          </p:nvPr>
        </p:nvSpPr>
        <p:spPr>
          <a:xfrm>
            <a:off x="6172202" y="2690755"/>
            <a:ext cx="5181600" cy="3734552"/>
          </a:xfrm>
        </p:spPr>
        <p:txBody>
          <a:bodyPr>
            <a:normAutofit fontScale="92500"/>
          </a:bodyPr>
          <a:lstStyle/>
          <a:p>
            <a:r>
              <a:rPr lang="en-US" dirty="0">
                <a:solidFill>
                  <a:schemeClr val="accent1">
                    <a:lumMod val="75000"/>
                  </a:schemeClr>
                </a:solidFill>
              </a:rPr>
              <a:t>Keeping harmful words in</a:t>
            </a:r>
          </a:p>
          <a:p>
            <a:r>
              <a:rPr lang="en-US" dirty="0">
                <a:solidFill>
                  <a:schemeClr val="accent1">
                    <a:lumMod val="75000"/>
                  </a:schemeClr>
                </a:solidFill>
              </a:rPr>
              <a:t>Harmful words stick in people’s minds</a:t>
            </a:r>
          </a:p>
          <a:p>
            <a:r>
              <a:rPr lang="en-US" dirty="0">
                <a:solidFill>
                  <a:schemeClr val="accent1">
                    <a:lumMod val="75000"/>
                  </a:schemeClr>
                </a:solidFill>
              </a:rPr>
              <a:t>Aid in saying beautiful things</a:t>
            </a:r>
          </a:p>
          <a:p>
            <a:r>
              <a:rPr lang="en-US" dirty="0">
                <a:solidFill>
                  <a:schemeClr val="accent1">
                    <a:lumMod val="75000"/>
                  </a:schemeClr>
                </a:solidFill>
              </a:rPr>
              <a:t>Declaring our position on an important issue</a:t>
            </a:r>
          </a:p>
          <a:p>
            <a:endParaRPr lang="en-US" dirty="0"/>
          </a:p>
        </p:txBody>
      </p:sp>
      <p:sp>
        <p:nvSpPr>
          <p:cNvPr id="6" name="TextBox 5">
            <a:extLst>
              <a:ext uri="{FF2B5EF4-FFF2-40B4-BE49-F238E27FC236}">
                <a16:creationId xmlns:a16="http://schemas.microsoft.com/office/drawing/2014/main" id="{DA358559-383F-C548-1A43-403781D9AAE3}"/>
              </a:ext>
            </a:extLst>
          </p:cNvPr>
          <p:cNvSpPr txBox="1"/>
          <p:nvPr/>
        </p:nvSpPr>
        <p:spPr>
          <a:xfrm>
            <a:off x="1207168" y="1365193"/>
            <a:ext cx="9901990" cy="1200329"/>
          </a:xfrm>
          <a:prstGeom prst="rect">
            <a:avLst/>
          </a:prstGeom>
          <a:noFill/>
        </p:spPr>
        <p:txBody>
          <a:bodyPr wrap="square" rtlCol="0">
            <a:spAutoFit/>
          </a:bodyPr>
          <a:lstStyle/>
          <a:p>
            <a:r>
              <a:rPr lang="en-US" sz="3600" dirty="0">
                <a:solidFill>
                  <a:srgbClr val="C00000"/>
                </a:solidFill>
              </a:rPr>
              <a:t>Maybe there are parallels between gum chewing and tongue mastery!</a:t>
            </a:r>
          </a:p>
        </p:txBody>
      </p:sp>
    </p:spTree>
    <p:extLst>
      <p:ext uri="{BB962C8B-B14F-4D97-AF65-F5344CB8AC3E}">
        <p14:creationId xmlns:p14="http://schemas.microsoft.com/office/powerpoint/2010/main" val="175640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D33AB7-7950-CF55-E575-A1E5DDCD8476}"/>
              </a:ext>
            </a:extLst>
          </p:cNvPr>
          <p:cNvSpPr>
            <a:spLocks noGrp="1"/>
          </p:cNvSpPr>
          <p:nvPr>
            <p:ph type="title"/>
          </p:nvPr>
        </p:nvSpPr>
        <p:spPr/>
        <p:txBody>
          <a:bodyPr/>
          <a:lstStyle/>
          <a:p>
            <a:pPr algn="l"/>
            <a:r>
              <a:rPr lang="en-US" dirty="0"/>
              <a:t>Listen for the incongruity of use of the tongue.</a:t>
            </a:r>
          </a:p>
        </p:txBody>
      </p:sp>
      <p:sp>
        <p:nvSpPr>
          <p:cNvPr id="6" name="Content Placeholder 5">
            <a:extLst>
              <a:ext uri="{FF2B5EF4-FFF2-40B4-BE49-F238E27FC236}">
                <a16:creationId xmlns:a16="http://schemas.microsoft.com/office/drawing/2014/main" id="{731275EA-9953-67F2-FA4A-A7CCBD789734}"/>
              </a:ext>
            </a:extLst>
          </p:cNvPr>
          <p:cNvSpPr>
            <a:spLocks noGrp="1"/>
          </p:cNvSpPr>
          <p:nvPr>
            <p:ph idx="1"/>
          </p:nvPr>
        </p:nvSpPr>
        <p:spPr>
          <a:xfrm>
            <a:off x="1188816" y="2187616"/>
            <a:ext cx="9814367" cy="3931474"/>
          </a:xfrm>
        </p:spPr>
        <p:txBody>
          <a:bodyPr/>
          <a:lstStyle/>
          <a:p>
            <a:pPr marL="0" indent="0" algn="ctr">
              <a:buNone/>
            </a:pPr>
            <a:r>
              <a:rPr lang="en-US" dirty="0"/>
              <a:t>James 3:9-10 (NIV)  With the tongue we praise our Lord and Father, and with it we curse men, who have been made in God's likeness. 10  Out of the same mouth come praise and cursing. My brothers, this should not be.</a:t>
            </a:r>
          </a:p>
        </p:txBody>
      </p:sp>
      <p:pic>
        <p:nvPicPr>
          <p:cNvPr id="7" name="Picture 6">
            <a:extLst>
              <a:ext uri="{FF2B5EF4-FFF2-40B4-BE49-F238E27FC236}">
                <a16:creationId xmlns:a16="http://schemas.microsoft.com/office/drawing/2014/main" id="{5BAB5AB0-6209-F5A8-58F9-81521652F1A3}"/>
              </a:ext>
            </a:extLst>
          </p:cNvPr>
          <p:cNvPicPr>
            <a:picLocks noChangeAspect="1"/>
          </p:cNvPicPr>
          <p:nvPr/>
        </p:nvPicPr>
        <p:blipFill>
          <a:blip r:embed="rId2"/>
          <a:stretch>
            <a:fillRect/>
          </a:stretch>
        </p:blipFill>
        <p:spPr>
          <a:xfrm>
            <a:off x="4928473" y="5302492"/>
            <a:ext cx="1920694" cy="30476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21811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88</TotalTime>
  <Words>973</Words>
  <Application>Microsoft Office PowerPoint</Application>
  <PresentationFormat>Widescreen</PresentationFormat>
  <Paragraphs>69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Comic Sans MS</vt:lpstr>
      <vt:lpstr>Office Theme</vt:lpstr>
      <vt:lpstr>Faith on Display in Your Conversations</vt:lpstr>
      <vt:lpstr>Video Introduction</vt:lpstr>
      <vt:lpstr>Admit it now …</vt:lpstr>
      <vt:lpstr>Listen for small things controlling big things.</vt:lpstr>
      <vt:lpstr>Listen for small things controlling big things.</vt:lpstr>
      <vt:lpstr>There is Power in Your Words</vt:lpstr>
      <vt:lpstr>There is Power in Your Words</vt:lpstr>
      <vt:lpstr>There is Power in Your Words</vt:lpstr>
      <vt:lpstr>Listen for the incongruity of use of the tongue.</vt:lpstr>
      <vt:lpstr>Inconsistent Words </vt:lpstr>
      <vt:lpstr>Inconsistent Words </vt:lpstr>
      <vt:lpstr>Listen for different forms of wisdom.</vt:lpstr>
      <vt:lpstr>Listen for different forms of wisdom.</vt:lpstr>
      <vt:lpstr>Wise Words</vt:lpstr>
      <vt:lpstr>Wise Words</vt:lpstr>
      <vt:lpstr>Application</vt:lpstr>
      <vt:lpstr>Application</vt:lpstr>
      <vt:lpstr>Application</vt:lpstr>
      <vt:lpstr>Family Activities</vt:lpstr>
      <vt:lpstr>Faith on Display in Your Conversations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on Display in Your Conversations</dc:title>
  <dc:creator>Steve Armstrong</dc:creator>
  <cp:lastModifiedBy>Steve Armstrong</cp:lastModifiedBy>
  <cp:revision>3</cp:revision>
  <dcterms:created xsi:type="dcterms:W3CDTF">2022-09-09T17:50:47Z</dcterms:created>
  <dcterms:modified xsi:type="dcterms:W3CDTF">2022-09-09T19:19:06Z</dcterms:modified>
</cp:coreProperties>
</file>