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5n765awy"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s://tinyurl.com/3ccmbzkc"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Fellowship with Believers</a:t>
            </a:r>
          </a:p>
        </p:txBody>
      </p:sp>
      <p:sp>
        <p:nvSpPr>
          <p:cNvPr id="3" name="Subtitle 2"/>
          <p:cNvSpPr>
            <a:spLocks noGrp="1"/>
          </p:cNvSpPr>
          <p:nvPr>
            <p:ph type="subTitle" idx="1"/>
          </p:nvPr>
        </p:nvSpPr>
        <p:spPr>
          <a:xfrm>
            <a:off x="1524000" y="3906982"/>
            <a:ext cx="9144000" cy="1350818"/>
          </a:xfrm>
        </p:spPr>
        <p:txBody>
          <a:bodyPr/>
          <a:lstStyle/>
          <a:p>
            <a:r>
              <a:rPr lang="en-US" dirty="0"/>
              <a:t>July 19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D1860-1C82-6BBE-F9B8-15D07657FC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53C540-73AD-DDE0-021B-8A38DFE0C528}"/>
              </a:ext>
            </a:extLst>
          </p:cNvPr>
          <p:cNvSpPr>
            <a:spLocks noGrp="1"/>
          </p:cNvSpPr>
          <p:nvPr>
            <p:ph type="title"/>
          </p:nvPr>
        </p:nvSpPr>
        <p:spPr/>
        <p:txBody>
          <a:bodyPr/>
          <a:lstStyle/>
          <a:p>
            <a:pPr algn="l"/>
            <a:r>
              <a:rPr lang="en-US" dirty="0"/>
              <a:t>Listen for encouragement.</a:t>
            </a:r>
          </a:p>
        </p:txBody>
      </p:sp>
      <p:sp>
        <p:nvSpPr>
          <p:cNvPr id="3" name="Content Placeholder 2">
            <a:extLst>
              <a:ext uri="{FF2B5EF4-FFF2-40B4-BE49-F238E27FC236}">
                <a16:creationId xmlns:a16="http://schemas.microsoft.com/office/drawing/2014/main" id="{F2770074-6F10-5E20-7040-35A9CB498A6A}"/>
              </a:ext>
            </a:extLst>
          </p:cNvPr>
          <p:cNvSpPr>
            <a:spLocks noGrp="1"/>
          </p:cNvSpPr>
          <p:nvPr>
            <p:ph idx="1"/>
          </p:nvPr>
        </p:nvSpPr>
        <p:spPr>
          <a:xfrm>
            <a:off x="1570781" y="1837200"/>
            <a:ext cx="8730687" cy="4351338"/>
          </a:xfrm>
        </p:spPr>
        <p:txBody>
          <a:bodyPr/>
          <a:lstStyle/>
          <a:p>
            <a:pPr marL="0" indent="0" algn="ctr">
              <a:buNone/>
            </a:pPr>
            <a:r>
              <a:rPr lang="en-US" dirty="0"/>
              <a:t>not lack any spiritual gift as you eagerly wait for our Lord Jesus Christ to be revealed. 8  He will keep you strong to the end, so that you will be blameless on the day of our Lord Jesus Christ. 9  God, who has called you into fellowship with his Son Jesus Christ our Lord, is faithful.</a:t>
            </a:r>
          </a:p>
        </p:txBody>
      </p:sp>
      <p:pic>
        <p:nvPicPr>
          <p:cNvPr id="5" name="Picture 4">
            <a:extLst>
              <a:ext uri="{FF2B5EF4-FFF2-40B4-BE49-F238E27FC236}">
                <a16:creationId xmlns:a16="http://schemas.microsoft.com/office/drawing/2014/main" id="{6C470437-5E29-E78C-CEAB-EFCAAD63E767}"/>
              </a:ext>
            </a:extLst>
          </p:cNvPr>
          <p:cNvPicPr>
            <a:picLocks noChangeAspect="1"/>
          </p:cNvPicPr>
          <p:nvPr/>
        </p:nvPicPr>
        <p:blipFill>
          <a:blip r:embed="rId2"/>
          <a:stretch>
            <a:fillRect/>
          </a:stretch>
        </p:blipFill>
        <p:spPr>
          <a:xfrm>
            <a:off x="5151332" y="5613314"/>
            <a:ext cx="1889335" cy="289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77741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5316-9F84-08B7-E1EB-2136ABD0240F}"/>
              </a:ext>
            </a:extLst>
          </p:cNvPr>
          <p:cNvSpPr>
            <a:spLocks noGrp="1"/>
          </p:cNvSpPr>
          <p:nvPr>
            <p:ph type="title"/>
          </p:nvPr>
        </p:nvSpPr>
        <p:spPr/>
        <p:txBody>
          <a:bodyPr/>
          <a:lstStyle/>
          <a:p>
            <a:r>
              <a:rPr lang="en-US" dirty="0"/>
              <a:t>In Fellowship with Jesus</a:t>
            </a:r>
          </a:p>
        </p:txBody>
      </p:sp>
      <p:sp>
        <p:nvSpPr>
          <p:cNvPr id="3" name="Content Placeholder 2">
            <a:extLst>
              <a:ext uri="{FF2B5EF4-FFF2-40B4-BE49-F238E27FC236}">
                <a16:creationId xmlns:a16="http://schemas.microsoft.com/office/drawing/2014/main" id="{573F72A9-3479-2B4F-9D5B-02C37AED153E}"/>
              </a:ext>
            </a:extLst>
          </p:cNvPr>
          <p:cNvSpPr>
            <a:spLocks noGrp="1"/>
          </p:cNvSpPr>
          <p:nvPr>
            <p:ph idx="1"/>
          </p:nvPr>
        </p:nvSpPr>
        <p:spPr/>
        <p:txBody>
          <a:bodyPr/>
          <a:lstStyle/>
          <a:p>
            <a:r>
              <a:rPr lang="en-US" dirty="0"/>
              <a:t>Paul begins by thanking God for the Corinthians. Why do you think he starts with gratitude rather than criticism, even though the church had many problems?</a:t>
            </a:r>
          </a:p>
          <a:p>
            <a:r>
              <a:rPr lang="en-US" dirty="0"/>
              <a:t>Paul says the Corinthians were "enriched in every way." What blessings do believers receive through Christ?</a:t>
            </a:r>
          </a:p>
          <a:p>
            <a:endParaRPr lang="en-US" dirty="0"/>
          </a:p>
        </p:txBody>
      </p:sp>
    </p:spTree>
    <p:extLst>
      <p:ext uri="{BB962C8B-B14F-4D97-AF65-F5344CB8AC3E}">
        <p14:creationId xmlns:p14="http://schemas.microsoft.com/office/powerpoint/2010/main" val="348443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44C1-E710-3B39-E60E-5D5269963583}"/>
              </a:ext>
            </a:extLst>
          </p:cNvPr>
          <p:cNvSpPr>
            <a:spLocks noGrp="1"/>
          </p:cNvSpPr>
          <p:nvPr>
            <p:ph type="title"/>
          </p:nvPr>
        </p:nvSpPr>
        <p:spPr/>
        <p:txBody>
          <a:bodyPr/>
          <a:lstStyle/>
          <a:p>
            <a:r>
              <a:rPr lang="en-US" dirty="0"/>
              <a:t>In Fellowship with Jesus</a:t>
            </a:r>
          </a:p>
        </p:txBody>
      </p:sp>
      <p:sp>
        <p:nvSpPr>
          <p:cNvPr id="3" name="Content Placeholder 2">
            <a:extLst>
              <a:ext uri="{FF2B5EF4-FFF2-40B4-BE49-F238E27FC236}">
                <a16:creationId xmlns:a16="http://schemas.microsoft.com/office/drawing/2014/main" id="{07863090-CA25-410F-2989-804CE0E7CB73}"/>
              </a:ext>
            </a:extLst>
          </p:cNvPr>
          <p:cNvSpPr>
            <a:spLocks noGrp="1"/>
          </p:cNvSpPr>
          <p:nvPr>
            <p:ph idx="1"/>
          </p:nvPr>
        </p:nvSpPr>
        <p:spPr/>
        <p:txBody>
          <a:bodyPr/>
          <a:lstStyle/>
          <a:p>
            <a:r>
              <a:rPr lang="en-US" dirty="0"/>
              <a:t>How can fellowship with Jesus affect our relationships with other believers?</a:t>
            </a:r>
          </a:p>
          <a:p>
            <a:r>
              <a:rPr lang="en-US" dirty="0"/>
              <a:t>What are some ways Christians can use their gifts to help others grow in their relationship with Christ?</a:t>
            </a:r>
          </a:p>
          <a:p>
            <a:pPr marL="0" indent="0">
              <a:buNone/>
            </a:pPr>
            <a:endParaRPr lang="en-US" dirty="0"/>
          </a:p>
        </p:txBody>
      </p:sp>
    </p:spTree>
    <p:extLst>
      <p:ext uri="{BB962C8B-B14F-4D97-AF65-F5344CB8AC3E}">
        <p14:creationId xmlns:p14="http://schemas.microsoft.com/office/powerpoint/2010/main" val="138013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BDD06-EC74-DCC2-4406-BAC4A77026D4}"/>
              </a:ext>
            </a:extLst>
          </p:cNvPr>
          <p:cNvSpPr>
            <a:spLocks noGrp="1"/>
          </p:cNvSpPr>
          <p:nvPr>
            <p:ph type="title"/>
          </p:nvPr>
        </p:nvSpPr>
        <p:spPr/>
        <p:txBody>
          <a:bodyPr/>
          <a:lstStyle/>
          <a:p>
            <a:r>
              <a:rPr lang="en-US" dirty="0"/>
              <a:t>In Fellowship with Jesus</a:t>
            </a:r>
          </a:p>
        </p:txBody>
      </p:sp>
      <p:sp>
        <p:nvSpPr>
          <p:cNvPr id="3" name="Content Placeholder 2">
            <a:extLst>
              <a:ext uri="{FF2B5EF4-FFF2-40B4-BE49-F238E27FC236}">
                <a16:creationId xmlns:a16="http://schemas.microsoft.com/office/drawing/2014/main" id="{27801987-20A5-5A01-919F-3C424214C4F5}"/>
              </a:ext>
            </a:extLst>
          </p:cNvPr>
          <p:cNvSpPr>
            <a:spLocks noGrp="1"/>
          </p:cNvSpPr>
          <p:nvPr>
            <p:ph idx="1"/>
          </p:nvPr>
        </p:nvSpPr>
        <p:spPr/>
        <p:txBody>
          <a:bodyPr/>
          <a:lstStyle/>
          <a:p>
            <a:r>
              <a:rPr lang="en-US" dirty="0"/>
              <a:t>Why is it important for our actions to support the message we profess to believe?</a:t>
            </a:r>
          </a:p>
          <a:p>
            <a:r>
              <a:rPr lang="en-US" dirty="0"/>
              <a:t>Paul describes believers as eagerly waiting for Jesus' return. How should that expectation affect the way we live today?</a:t>
            </a:r>
          </a:p>
          <a:p>
            <a:endParaRPr lang="en-US" dirty="0"/>
          </a:p>
        </p:txBody>
      </p:sp>
    </p:spTree>
    <p:extLst>
      <p:ext uri="{BB962C8B-B14F-4D97-AF65-F5344CB8AC3E}">
        <p14:creationId xmlns:p14="http://schemas.microsoft.com/office/powerpoint/2010/main" val="43171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EC7C-CA4E-CC5A-914D-2129309E7E80}"/>
              </a:ext>
            </a:extLst>
          </p:cNvPr>
          <p:cNvSpPr>
            <a:spLocks noGrp="1"/>
          </p:cNvSpPr>
          <p:nvPr>
            <p:ph type="title"/>
          </p:nvPr>
        </p:nvSpPr>
        <p:spPr/>
        <p:txBody>
          <a:bodyPr/>
          <a:lstStyle/>
          <a:p>
            <a:pPr algn="l"/>
            <a:r>
              <a:rPr lang="en-US" dirty="0"/>
              <a:t>Listen for problems.</a:t>
            </a:r>
          </a:p>
        </p:txBody>
      </p:sp>
      <p:sp>
        <p:nvSpPr>
          <p:cNvPr id="3" name="Content Placeholder 2">
            <a:extLst>
              <a:ext uri="{FF2B5EF4-FFF2-40B4-BE49-F238E27FC236}">
                <a16:creationId xmlns:a16="http://schemas.microsoft.com/office/drawing/2014/main" id="{14AB05DF-D90D-E329-8550-CEB8B90224B5}"/>
              </a:ext>
            </a:extLst>
          </p:cNvPr>
          <p:cNvSpPr>
            <a:spLocks noGrp="1"/>
          </p:cNvSpPr>
          <p:nvPr>
            <p:ph idx="1"/>
          </p:nvPr>
        </p:nvSpPr>
        <p:spPr/>
        <p:txBody>
          <a:bodyPr/>
          <a:lstStyle/>
          <a:p>
            <a:r>
              <a:rPr lang="en-US" dirty="0"/>
              <a:t> Why is it important for our actions to support the message we profess to believe?</a:t>
            </a:r>
          </a:p>
          <a:p>
            <a:r>
              <a:rPr lang="en-US" dirty="0"/>
              <a:t>Paul describes believers as eagerly waiting for Jesus' return. How should that expectation affect the way we live today?</a:t>
            </a:r>
          </a:p>
          <a:p>
            <a:endParaRPr lang="en-US" dirty="0"/>
          </a:p>
        </p:txBody>
      </p:sp>
    </p:spTree>
    <p:extLst>
      <p:ext uri="{BB962C8B-B14F-4D97-AF65-F5344CB8AC3E}">
        <p14:creationId xmlns:p14="http://schemas.microsoft.com/office/powerpoint/2010/main" val="359273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F2D0-3DE9-2E52-BBEF-8750095F8A72}"/>
              </a:ext>
            </a:extLst>
          </p:cNvPr>
          <p:cNvSpPr>
            <a:spLocks noGrp="1"/>
          </p:cNvSpPr>
          <p:nvPr>
            <p:ph type="title"/>
          </p:nvPr>
        </p:nvSpPr>
        <p:spPr/>
        <p:txBody>
          <a:bodyPr/>
          <a:lstStyle/>
          <a:p>
            <a:pPr algn="l"/>
            <a:r>
              <a:rPr lang="en-US" dirty="0"/>
              <a:t>Listen for problems.</a:t>
            </a:r>
          </a:p>
        </p:txBody>
      </p:sp>
      <p:sp>
        <p:nvSpPr>
          <p:cNvPr id="3" name="Content Placeholder 2">
            <a:extLst>
              <a:ext uri="{FF2B5EF4-FFF2-40B4-BE49-F238E27FC236}">
                <a16:creationId xmlns:a16="http://schemas.microsoft.com/office/drawing/2014/main" id="{2D5F7F9E-E720-EB10-6CD5-8B9A1EF2E60C}"/>
              </a:ext>
            </a:extLst>
          </p:cNvPr>
          <p:cNvSpPr>
            <a:spLocks noGrp="1"/>
          </p:cNvSpPr>
          <p:nvPr>
            <p:ph idx="1"/>
          </p:nvPr>
        </p:nvSpPr>
        <p:spPr>
          <a:xfrm>
            <a:off x="1449247" y="1871924"/>
            <a:ext cx="9293506" cy="4351338"/>
          </a:xfrm>
        </p:spPr>
        <p:txBody>
          <a:bodyPr/>
          <a:lstStyle/>
          <a:p>
            <a:pPr marL="0" indent="0" algn="ctr">
              <a:buNone/>
            </a:pPr>
            <a:r>
              <a:rPr lang="en-US" dirty="0"/>
              <a:t>1 Corinthians 1:10-13 (NIV)  I appeal to you, brothers, in the name of our Lord Jesus Christ, that all of you agree with one another so that there may be no divisions among you and that you may be perfectly united in mind and thought. 11  My brothers, some from Chloe's household have </a:t>
            </a:r>
          </a:p>
        </p:txBody>
      </p:sp>
    </p:spTree>
    <p:extLst>
      <p:ext uri="{BB962C8B-B14F-4D97-AF65-F5344CB8AC3E}">
        <p14:creationId xmlns:p14="http://schemas.microsoft.com/office/powerpoint/2010/main" val="18868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6D8FB-C986-E00C-8944-252D6EC59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A4A38-3D93-E0CE-6937-4CD9B6212246}"/>
              </a:ext>
            </a:extLst>
          </p:cNvPr>
          <p:cNvSpPr>
            <a:spLocks noGrp="1"/>
          </p:cNvSpPr>
          <p:nvPr>
            <p:ph type="title"/>
          </p:nvPr>
        </p:nvSpPr>
        <p:spPr/>
        <p:txBody>
          <a:bodyPr/>
          <a:lstStyle/>
          <a:p>
            <a:pPr algn="l"/>
            <a:r>
              <a:rPr lang="en-US" dirty="0"/>
              <a:t>Listen for problems.</a:t>
            </a:r>
          </a:p>
        </p:txBody>
      </p:sp>
      <p:sp>
        <p:nvSpPr>
          <p:cNvPr id="3" name="Content Placeholder 2">
            <a:extLst>
              <a:ext uri="{FF2B5EF4-FFF2-40B4-BE49-F238E27FC236}">
                <a16:creationId xmlns:a16="http://schemas.microsoft.com/office/drawing/2014/main" id="{797E26E5-0C18-4DD1-7AF0-0C8A64364464}"/>
              </a:ext>
            </a:extLst>
          </p:cNvPr>
          <p:cNvSpPr>
            <a:spLocks noGrp="1"/>
          </p:cNvSpPr>
          <p:nvPr>
            <p:ph idx="1"/>
          </p:nvPr>
        </p:nvSpPr>
        <p:spPr>
          <a:xfrm>
            <a:off x="1449247" y="1871924"/>
            <a:ext cx="9293506" cy="4351338"/>
          </a:xfrm>
        </p:spPr>
        <p:txBody>
          <a:bodyPr/>
          <a:lstStyle/>
          <a:p>
            <a:pPr marL="0" indent="0" algn="ctr">
              <a:buNone/>
            </a:pPr>
            <a:r>
              <a:rPr lang="en-US" dirty="0"/>
              <a:t>informed me that there are quarrels among you. 12  What I mean is this: One of you says, "I follow Paul"; another, "I follow Apollos"; another, "I follow Cephas"; still another, "I follow Christ." 13  Is Christ divided? Was Paul crucified for you? Were you baptized into the name of Paul?</a:t>
            </a:r>
          </a:p>
        </p:txBody>
      </p:sp>
      <p:pic>
        <p:nvPicPr>
          <p:cNvPr id="5" name="Picture 4">
            <a:extLst>
              <a:ext uri="{FF2B5EF4-FFF2-40B4-BE49-F238E27FC236}">
                <a16:creationId xmlns:a16="http://schemas.microsoft.com/office/drawing/2014/main" id="{2C6B312E-5C14-6764-5793-15A20ED789B6}"/>
              </a:ext>
            </a:extLst>
          </p:cNvPr>
          <p:cNvPicPr>
            <a:picLocks noChangeAspect="1"/>
          </p:cNvPicPr>
          <p:nvPr/>
        </p:nvPicPr>
        <p:blipFill>
          <a:blip r:embed="rId2"/>
          <a:stretch>
            <a:fillRect/>
          </a:stretch>
        </p:blipFill>
        <p:spPr>
          <a:xfrm>
            <a:off x="5151332" y="5659612"/>
            <a:ext cx="1889335" cy="289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35059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13A8-07A3-E9A0-5837-C561E4670514}"/>
              </a:ext>
            </a:extLst>
          </p:cNvPr>
          <p:cNvSpPr>
            <a:spLocks noGrp="1"/>
          </p:cNvSpPr>
          <p:nvPr>
            <p:ph type="title"/>
          </p:nvPr>
        </p:nvSpPr>
        <p:spPr/>
        <p:txBody>
          <a:bodyPr/>
          <a:lstStyle/>
          <a:p>
            <a:r>
              <a:rPr lang="en-US" dirty="0"/>
              <a:t>Division over Preferences and Opinions</a:t>
            </a:r>
          </a:p>
        </p:txBody>
      </p:sp>
      <p:sp>
        <p:nvSpPr>
          <p:cNvPr id="3" name="Content Placeholder 2">
            <a:extLst>
              <a:ext uri="{FF2B5EF4-FFF2-40B4-BE49-F238E27FC236}">
                <a16:creationId xmlns:a16="http://schemas.microsoft.com/office/drawing/2014/main" id="{AD32F2AA-28B8-9D3E-6B45-058F10E4677F}"/>
              </a:ext>
            </a:extLst>
          </p:cNvPr>
          <p:cNvSpPr>
            <a:spLocks noGrp="1"/>
          </p:cNvSpPr>
          <p:nvPr>
            <p:ph idx="1"/>
          </p:nvPr>
        </p:nvSpPr>
        <p:spPr/>
        <p:txBody>
          <a:bodyPr/>
          <a:lstStyle/>
          <a:p>
            <a:r>
              <a:rPr lang="en-US" dirty="0"/>
              <a:t>What specific problem were the Corinthian Christians having? </a:t>
            </a:r>
          </a:p>
          <a:p>
            <a:r>
              <a:rPr lang="en-US" dirty="0"/>
              <a:t>Why do you think these different factions or alignments happened?</a:t>
            </a:r>
          </a:p>
          <a:p>
            <a:r>
              <a:rPr lang="en-US" dirty="0"/>
              <a:t>How can division among Christians empty Christ’s message of its power?</a:t>
            </a:r>
          </a:p>
          <a:p>
            <a:endParaRPr lang="en-US" dirty="0"/>
          </a:p>
        </p:txBody>
      </p:sp>
    </p:spTree>
    <p:extLst>
      <p:ext uri="{BB962C8B-B14F-4D97-AF65-F5344CB8AC3E}">
        <p14:creationId xmlns:p14="http://schemas.microsoft.com/office/powerpoint/2010/main" val="122685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4BCCF-9783-4D01-2873-79ED7ACC9F7E}"/>
              </a:ext>
            </a:extLst>
          </p:cNvPr>
          <p:cNvSpPr>
            <a:spLocks noGrp="1"/>
          </p:cNvSpPr>
          <p:nvPr>
            <p:ph type="title"/>
          </p:nvPr>
        </p:nvSpPr>
        <p:spPr/>
        <p:txBody>
          <a:bodyPr/>
          <a:lstStyle/>
          <a:p>
            <a:r>
              <a:rPr lang="en-US" dirty="0"/>
              <a:t>Division over Preferences and Opinions</a:t>
            </a:r>
          </a:p>
        </p:txBody>
      </p:sp>
      <p:sp>
        <p:nvSpPr>
          <p:cNvPr id="3" name="Content Placeholder 2">
            <a:extLst>
              <a:ext uri="{FF2B5EF4-FFF2-40B4-BE49-F238E27FC236}">
                <a16:creationId xmlns:a16="http://schemas.microsoft.com/office/drawing/2014/main" id="{281D12FE-FB1D-AA05-D734-57B3F8BD4218}"/>
              </a:ext>
            </a:extLst>
          </p:cNvPr>
          <p:cNvSpPr>
            <a:spLocks noGrp="1"/>
          </p:cNvSpPr>
          <p:nvPr>
            <p:ph idx="1"/>
          </p:nvPr>
        </p:nvSpPr>
        <p:spPr/>
        <p:txBody>
          <a:bodyPr/>
          <a:lstStyle/>
          <a:p>
            <a:r>
              <a:rPr lang="en-US" dirty="0"/>
              <a:t>In contrast, what witness does a </a:t>
            </a:r>
            <a:r>
              <a:rPr lang="en-US" i="1" dirty="0"/>
              <a:t>unified</a:t>
            </a:r>
            <a:r>
              <a:rPr lang="en-US" dirty="0"/>
              <a:t> church give to a lost world?</a:t>
            </a:r>
          </a:p>
          <a:p>
            <a:r>
              <a:rPr lang="en-US" dirty="0"/>
              <a:t>How can Christians avoid becoming distracted by petty disagreements?</a:t>
            </a:r>
          </a:p>
          <a:p>
            <a:endParaRPr lang="en-US" dirty="0"/>
          </a:p>
        </p:txBody>
      </p:sp>
      <p:pic>
        <p:nvPicPr>
          <p:cNvPr id="4" name="Picture 3" descr="Fight Boss Staff">
            <a:extLst>
              <a:ext uri="{FF2B5EF4-FFF2-40B4-BE49-F238E27FC236}">
                <a16:creationId xmlns:a16="http://schemas.microsoft.com/office/drawing/2014/main" id="{C9EDE8FA-4232-B0D1-31BC-AA2B22BC5EE4}"/>
              </a:ext>
            </a:extLst>
          </p:cNvPr>
          <p:cNvPicPr>
            <a:picLocks noChangeAspect="1"/>
          </p:cNvPicPr>
          <p:nvPr/>
        </p:nvPicPr>
        <p:blipFill>
          <a:blip r:embed="rId2"/>
          <a:stretch>
            <a:fillRect/>
          </a:stretch>
        </p:blipFill>
        <p:spPr>
          <a:xfrm>
            <a:off x="4217356" y="3879588"/>
            <a:ext cx="3016821" cy="24323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466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AE4E-75D5-0D23-8C0A-AEE33805C63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365227F-9A83-4269-ADDE-49B3E186DA3B}"/>
              </a:ext>
            </a:extLst>
          </p:cNvPr>
          <p:cNvSpPr>
            <a:spLocks noGrp="1"/>
          </p:cNvSpPr>
          <p:nvPr>
            <p:ph idx="1"/>
          </p:nvPr>
        </p:nvSpPr>
        <p:spPr/>
        <p:txBody>
          <a:bodyPr/>
          <a:lstStyle/>
          <a:p>
            <a:r>
              <a:rPr lang="en-US" dirty="0"/>
              <a:t>Confess. </a:t>
            </a:r>
          </a:p>
          <a:p>
            <a:pPr lvl="1"/>
            <a:r>
              <a:rPr lang="en-US" sz="3600" dirty="0"/>
              <a:t>Have you looked down on someone with different preferences or interests than you?</a:t>
            </a:r>
          </a:p>
          <a:p>
            <a:pPr lvl="1"/>
            <a:r>
              <a:rPr lang="en-US" sz="3600" dirty="0"/>
              <a:t>Confess that to God. </a:t>
            </a:r>
          </a:p>
          <a:p>
            <a:pPr lvl="1"/>
            <a:r>
              <a:rPr lang="en-US" sz="3600" dirty="0"/>
              <a:t>Ask Him to help you see the individual as a fellow believer who loves Jesus.</a:t>
            </a:r>
          </a:p>
          <a:p>
            <a:endParaRPr lang="en-US" dirty="0"/>
          </a:p>
        </p:txBody>
      </p:sp>
    </p:spTree>
    <p:extLst>
      <p:ext uri="{BB962C8B-B14F-4D97-AF65-F5344CB8AC3E}">
        <p14:creationId xmlns:p14="http://schemas.microsoft.com/office/powerpoint/2010/main" val="308672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86EA-5178-8150-1BE6-27F4B3C73C9F}"/>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A2864891-7B32-63E8-DBB8-E1356865B3B9}"/>
              </a:ext>
            </a:extLst>
          </p:cNvPr>
          <p:cNvGrpSpPr/>
          <p:nvPr/>
        </p:nvGrpSpPr>
        <p:grpSpPr>
          <a:xfrm>
            <a:off x="2849598" y="1543792"/>
            <a:ext cx="6492803" cy="4308578"/>
            <a:chOff x="2849598" y="1543792"/>
            <a:chExt cx="6492803" cy="4308578"/>
          </a:xfrm>
        </p:grpSpPr>
        <p:pic>
          <p:nvPicPr>
            <p:cNvPr id="4" name="Picture 3">
              <a:extLst>
                <a:ext uri="{FF2B5EF4-FFF2-40B4-BE49-F238E27FC236}">
                  <a16:creationId xmlns:a16="http://schemas.microsoft.com/office/drawing/2014/main" id="{E799B6B7-530A-017B-4538-9E94A04F0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48047"/>
              <a:ext cx="5714286" cy="3161905"/>
            </a:xfrm>
            <a:prstGeom prst="rect">
              <a:avLst/>
            </a:prstGeom>
          </p:spPr>
        </p:pic>
        <p:pic>
          <p:nvPicPr>
            <p:cNvPr id="6" name="Picture 5">
              <a:hlinkClick r:id="rId3"/>
              <a:extLst>
                <a:ext uri="{FF2B5EF4-FFF2-40B4-BE49-F238E27FC236}">
                  <a16:creationId xmlns:a16="http://schemas.microsoft.com/office/drawing/2014/main" id="{3F8AB5D8-A00F-07CB-3081-6A1AD434FB14}"/>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49598" y="1543792"/>
              <a:ext cx="6492803" cy="4308578"/>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CE9D915A-AD77-2DB0-611D-6207DF62C0B9}"/>
              </a:ext>
            </a:extLst>
          </p:cNvPr>
          <p:cNvSpPr txBox="1"/>
          <p:nvPr/>
        </p:nvSpPr>
        <p:spPr>
          <a:xfrm>
            <a:off x="4298868" y="5852370"/>
            <a:ext cx="347947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773851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AD312-9AD5-7C61-E52B-226295037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FB92C-FE95-FC79-18EE-207D0A10B0D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F1A51F6-1B93-42BF-85AE-79167B895618}"/>
              </a:ext>
            </a:extLst>
          </p:cNvPr>
          <p:cNvSpPr>
            <a:spLocks noGrp="1"/>
          </p:cNvSpPr>
          <p:nvPr>
            <p:ph idx="1"/>
          </p:nvPr>
        </p:nvSpPr>
        <p:spPr>
          <a:xfrm>
            <a:off x="838200" y="1956121"/>
            <a:ext cx="10515600" cy="4220841"/>
          </a:xfrm>
        </p:spPr>
        <p:txBody>
          <a:bodyPr/>
          <a:lstStyle/>
          <a:p>
            <a:r>
              <a:rPr lang="en-US" dirty="0"/>
              <a:t>Meet. </a:t>
            </a:r>
          </a:p>
          <a:p>
            <a:pPr lvl="1"/>
            <a:r>
              <a:rPr lang="en-US" sz="3600" dirty="0"/>
              <a:t>Choose someone in your church family you don’t know well. </a:t>
            </a:r>
          </a:p>
          <a:p>
            <a:pPr lvl="1"/>
            <a:r>
              <a:rPr lang="en-US" sz="3600" dirty="0"/>
              <a:t>Start a conversation. Ask questions. </a:t>
            </a:r>
          </a:p>
          <a:p>
            <a:pPr lvl="1"/>
            <a:r>
              <a:rPr lang="en-US" sz="3600" dirty="0"/>
              <a:t>Find common ground in your shared faith.</a:t>
            </a:r>
          </a:p>
          <a:p>
            <a:endParaRPr lang="en-US" dirty="0"/>
          </a:p>
        </p:txBody>
      </p:sp>
    </p:spTree>
    <p:extLst>
      <p:ext uri="{BB962C8B-B14F-4D97-AF65-F5344CB8AC3E}">
        <p14:creationId xmlns:p14="http://schemas.microsoft.com/office/powerpoint/2010/main" val="2024774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9CDBC-EC39-7405-019D-0E55D75F5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8DBC99-7C64-E2F0-630C-F6120B7FC3A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169E739-0DC8-E26C-4700-357CAA50D6B3}"/>
              </a:ext>
            </a:extLst>
          </p:cNvPr>
          <p:cNvSpPr>
            <a:spLocks noGrp="1"/>
          </p:cNvSpPr>
          <p:nvPr>
            <p:ph idx="1"/>
          </p:nvPr>
        </p:nvSpPr>
        <p:spPr>
          <a:xfrm>
            <a:off x="838200" y="1967695"/>
            <a:ext cx="10515600" cy="4209267"/>
          </a:xfrm>
        </p:spPr>
        <p:txBody>
          <a:bodyPr/>
          <a:lstStyle/>
          <a:p>
            <a:r>
              <a:rPr lang="en-US" dirty="0"/>
              <a:t>Invite. </a:t>
            </a:r>
          </a:p>
          <a:p>
            <a:pPr lvl="1"/>
            <a:r>
              <a:rPr lang="en-US" sz="3600" dirty="0"/>
              <a:t>As a group, write down ways you can deepen fellowship beyond your meeting time</a:t>
            </a:r>
          </a:p>
          <a:p>
            <a:pPr lvl="1"/>
            <a:r>
              <a:rPr lang="en-US" sz="3600" dirty="0"/>
              <a:t>Like sharing meals, serving together, or praying for one another throughout the week.</a:t>
            </a:r>
          </a:p>
          <a:p>
            <a:endParaRPr lang="en-US" dirty="0"/>
          </a:p>
        </p:txBody>
      </p:sp>
    </p:spTree>
    <p:extLst>
      <p:ext uri="{BB962C8B-B14F-4D97-AF65-F5344CB8AC3E}">
        <p14:creationId xmlns:p14="http://schemas.microsoft.com/office/powerpoint/2010/main" val="1015118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6F24-F344-1005-A23A-DA4EBB5C4971}"/>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0CF3C836-FAD3-934B-9EFF-6926379AD04A}"/>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6069" y="1842393"/>
            <a:ext cx="5154205" cy="3891104"/>
          </a:xfrm>
          <a:prstGeom prst="rect">
            <a:avLst/>
          </a:prstGeom>
          <a:ln>
            <a:noFill/>
          </a:ln>
          <a:effectLst>
            <a:outerShdw blurRad="190500" algn="tl" rotWithShape="0">
              <a:srgbClr val="000000">
                <a:alpha val="70000"/>
              </a:srgbClr>
            </a:outerShdw>
          </a:effectLst>
          <a:scene3d>
            <a:camera prst="perspectiveContrastingRightFacing"/>
            <a:lightRig rig="threePt" dir="t"/>
          </a:scene3d>
        </p:spPr>
      </p:pic>
      <p:pic>
        <p:nvPicPr>
          <p:cNvPr id="6" name="Picture 5">
            <a:extLst>
              <a:ext uri="{FF2B5EF4-FFF2-40B4-BE49-F238E27FC236}">
                <a16:creationId xmlns:a16="http://schemas.microsoft.com/office/drawing/2014/main" id="{78C741BF-AC37-80E1-4118-2045D80D8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56847" y="1867468"/>
            <a:ext cx="3111360" cy="3409709"/>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8CCBFE86-5211-70B1-67AF-D83F65690837}"/>
              </a:ext>
            </a:extLst>
          </p:cNvPr>
          <p:cNvSpPr/>
          <p:nvPr/>
        </p:nvSpPr>
        <p:spPr>
          <a:xfrm rot="20938490">
            <a:off x="3525951" y="2680606"/>
            <a:ext cx="685211" cy="4282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0475DCCF-C316-20EA-3C66-B619602C09C8}"/>
              </a:ext>
            </a:extLst>
          </p:cNvPr>
          <p:cNvSpPr/>
          <p:nvPr/>
        </p:nvSpPr>
        <p:spPr>
          <a:xfrm>
            <a:off x="4421528" y="1867468"/>
            <a:ext cx="1273215" cy="1072502"/>
          </a:xfrm>
          <a:prstGeom prst="wedgeRoundRectCallout">
            <a:avLst>
              <a:gd name="adj1" fmla="val 71894"/>
              <a:gd name="adj2" fmla="val 270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What’s a “YOBA”, Rocky?</a:t>
            </a:r>
          </a:p>
        </p:txBody>
      </p:sp>
      <p:sp>
        <p:nvSpPr>
          <p:cNvPr id="10" name="Speech Bubble: Rectangle with Corners Rounded 9">
            <a:extLst>
              <a:ext uri="{FF2B5EF4-FFF2-40B4-BE49-F238E27FC236}">
                <a16:creationId xmlns:a16="http://schemas.microsoft.com/office/drawing/2014/main" id="{78C7ECC4-687F-E307-8FBD-FEC1B5CD2E14}"/>
              </a:ext>
            </a:extLst>
          </p:cNvPr>
          <p:cNvSpPr/>
          <p:nvPr/>
        </p:nvSpPr>
        <p:spPr>
          <a:xfrm>
            <a:off x="8330310" y="1602876"/>
            <a:ext cx="3753660" cy="2401966"/>
          </a:xfrm>
          <a:prstGeom prst="wedgeRoundRectCallout">
            <a:avLst>
              <a:gd name="adj1" fmla="val -62902"/>
              <a:gd name="adj2" fmla="val 4430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Bullwinkle, that’s not a word … and it’s not on the list.  Not even a word in the Bible.  If you need help, go to </a:t>
            </a:r>
            <a:r>
              <a:rPr lang="en-US" dirty="0">
                <a:latin typeface="Comic Sans MS" panose="030F0702030302020204" pitchFamily="66" charset="0"/>
                <a:hlinkClick r:id="rId4"/>
              </a:rPr>
              <a:t>https://tinyurl.com/3ccmbzkc</a:t>
            </a:r>
            <a:r>
              <a:rPr lang="en-US" dirty="0">
                <a:latin typeface="Comic Sans MS" panose="030F0702030302020204" pitchFamily="66" charset="0"/>
              </a:rPr>
              <a:t> If you’d rather do the crossword, it is there also. </a:t>
            </a:r>
          </a:p>
        </p:txBody>
      </p:sp>
    </p:spTree>
    <p:extLst>
      <p:ext uri="{BB962C8B-B14F-4D97-AF65-F5344CB8AC3E}">
        <p14:creationId xmlns:p14="http://schemas.microsoft.com/office/powerpoint/2010/main" val="1240625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EEF87-E732-E203-674F-807FA6BDE3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EF3CD-2F69-22EA-916A-D3C51BBCB603}"/>
              </a:ext>
            </a:extLst>
          </p:cNvPr>
          <p:cNvSpPr>
            <a:spLocks noGrp="1"/>
          </p:cNvSpPr>
          <p:nvPr>
            <p:ph type="ctrTitle"/>
          </p:nvPr>
        </p:nvSpPr>
        <p:spPr/>
        <p:txBody>
          <a:bodyPr/>
          <a:lstStyle/>
          <a:p>
            <a:r>
              <a:rPr lang="en-US" dirty="0"/>
              <a:t>Fellowship with Believers</a:t>
            </a:r>
          </a:p>
        </p:txBody>
      </p:sp>
      <p:sp>
        <p:nvSpPr>
          <p:cNvPr id="3" name="Subtitle 2">
            <a:extLst>
              <a:ext uri="{FF2B5EF4-FFF2-40B4-BE49-F238E27FC236}">
                <a16:creationId xmlns:a16="http://schemas.microsoft.com/office/drawing/2014/main" id="{47B62F2F-8741-7610-3C71-97F96791EA3D}"/>
              </a:ext>
            </a:extLst>
          </p:cNvPr>
          <p:cNvSpPr>
            <a:spLocks noGrp="1"/>
          </p:cNvSpPr>
          <p:nvPr>
            <p:ph type="subTitle" idx="1"/>
          </p:nvPr>
        </p:nvSpPr>
        <p:spPr>
          <a:xfrm>
            <a:off x="1524000" y="3906982"/>
            <a:ext cx="9144000" cy="1350818"/>
          </a:xfrm>
        </p:spPr>
        <p:txBody>
          <a:bodyPr/>
          <a:lstStyle/>
          <a:p>
            <a:r>
              <a:rPr lang="en-US" dirty="0"/>
              <a:t>July 19</a:t>
            </a:r>
          </a:p>
        </p:txBody>
      </p:sp>
    </p:spTree>
    <p:extLst>
      <p:ext uri="{BB962C8B-B14F-4D97-AF65-F5344CB8AC3E}">
        <p14:creationId xmlns:p14="http://schemas.microsoft.com/office/powerpoint/2010/main" val="588812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A29D-CF46-EDDA-9FE1-AF6F9CE7028F}"/>
              </a:ext>
            </a:extLst>
          </p:cNvPr>
          <p:cNvSpPr>
            <a:spLocks noGrp="1"/>
          </p:cNvSpPr>
          <p:nvPr>
            <p:ph type="title"/>
          </p:nvPr>
        </p:nvSpPr>
        <p:spPr/>
        <p:txBody>
          <a:bodyPr/>
          <a:lstStyle/>
          <a:p>
            <a:r>
              <a:rPr lang="en-US" dirty="0"/>
              <a:t>Think about it …</a:t>
            </a:r>
          </a:p>
        </p:txBody>
      </p:sp>
      <p:sp>
        <p:nvSpPr>
          <p:cNvPr id="3" name="Content Placeholder 2">
            <a:extLst>
              <a:ext uri="{FF2B5EF4-FFF2-40B4-BE49-F238E27FC236}">
                <a16:creationId xmlns:a16="http://schemas.microsoft.com/office/drawing/2014/main" id="{B28A6DC1-6AD9-9943-21C4-664C93E19C6B}"/>
              </a:ext>
            </a:extLst>
          </p:cNvPr>
          <p:cNvSpPr>
            <a:spLocks noGrp="1"/>
          </p:cNvSpPr>
          <p:nvPr>
            <p:ph idx="1"/>
          </p:nvPr>
        </p:nvSpPr>
        <p:spPr>
          <a:xfrm>
            <a:off x="838200" y="1754517"/>
            <a:ext cx="10515600" cy="4351338"/>
          </a:xfrm>
        </p:spPr>
        <p:txBody>
          <a:bodyPr>
            <a:normAutofit/>
          </a:bodyPr>
          <a:lstStyle/>
          <a:p>
            <a:r>
              <a:rPr lang="en-US" dirty="0"/>
              <a:t>What are the benefits of exercising with others? </a:t>
            </a:r>
          </a:p>
          <a:p>
            <a:r>
              <a:rPr lang="en-US" dirty="0">
                <a:solidFill>
                  <a:srgbClr val="C00000"/>
                </a:solidFill>
              </a:rPr>
              <a:t>Believers who join together experience similar benefits.</a:t>
            </a:r>
          </a:p>
          <a:p>
            <a:pPr lvl="1"/>
            <a:r>
              <a:rPr lang="en-US" dirty="0">
                <a:solidFill>
                  <a:srgbClr val="C00000"/>
                </a:solidFill>
              </a:rPr>
              <a:t>Accountability</a:t>
            </a:r>
          </a:p>
          <a:p>
            <a:pPr lvl="1"/>
            <a:r>
              <a:rPr lang="en-US" dirty="0">
                <a:solidFill>
                  <a:srgbClr val="C00000"/>
                </a:solidFill>
              </a:rPr>
              <a:t>Encourage one another</a:t>
            </a:r>
          </a:p>
          <a:p>
            <a:pPr lvl="1"/>
            <a:r>
              <a:rPr lang="en-US" dirty="0">
                <a:solidFill>
                  <a:srgbClr val="C00000"/>
                </a:solidFill>
              </a:rPr>
              <a:t>Appreciate the spiritual growth together</a:t>
            </a:r>
          </a:p>
          <a:p>
            <a:pPr lvl="1"/>
            <a:r>
              <a:rPr lang="en-US" dirty="0">
                <a:solidFill>
                  <a:srgbClr val="C00000"/>
                </a:solidFill>
              </a:rPr>
              <a:t>A life in Christ is a life of fellowship with other believers.</a:t>
            </a:r>
          </a:p>
          <a:p>
            <a:endParaRPr lang="en-US" dirty="0"/>
          </a:p>
          <a:p>
            <a:endParaRPr lang="en-US" dirty="0"/>
          </a:p>
        </p:txBody>
      </p:sp>
      <p:grpSp>
        <p:nvGrpSpPr>
          <p:cNvPr id="9" name="Group 8">
            <a:extLst>
              <a:ext uri="{FF2B5EF4-FFF2-40B4-BE49-F238E27FC236}">
                <a16:creationId xmlns:a16="http://schemas.microsoft.com/office/drawing/2014/main" id="{0BC39399-BE83-3C7D-7E1D-1C9560FE9FC5}"/>
              </a:ext>
            </a:extLst>
          </p:cNvPr>
          <p:cNvGrpSpPr/>
          <p:nvPr/>
        </p:nvGrpSpPr>
        <p:grpSpPr>
          <a:xfrm>
            <a:off x="1102778" y="2905996"/>
            <a:ext cx="9986444" cy="2618510"/>
            <a:chOff x="1542963" y="2838201"/>
            <a:chExt cx="9986444" cy="2618510"/>
          </a:xfrm>
        </p:grpSpPr>
        <p:pic>
          <p:nvPicPr>
            <p:cNvPr id="4" name="Picture 3" descr="(Betty) Woman is Doing Aerobic Exercise">
              <a:extLst>
                <a:ext uri="{FF2B5EF4-FFF2-40B4-BE49-F238E27FC236}">
                  <a16:creationId xmlns:a16="http://schemas.microsoft.com/office/drawing/2014/main" id="{835ED6EE-7F88-B045-4A68-6E625C06A662}"/>
                </a:ext>
              </a:extLst>
            </p:cNvPr>
            <p:cNvPicPr>
              <a:picLocks noChangeAspect="1"/>
            </p:cNvPicPr>
            <p:nvPr/>
          </p:nvPicPr>
          <p:blipFill>
            <a:blip r:embed="rId2"/>
            <a:stretch>
              <a:fillRect/>
            </a:stretch>
          </p:blipFill>
          <p:spPr>
            <a:xfrm>
              <a:off x="1542963" y="2933205"/>
              <a:ext cx="1760145" cy="2523506"/>
            </a:xfrm>
            <a:prstGeom prst="rect">
              <a:avLst/>
            </a:prstGeom>
            <a:ln>
              <a:noFill/>
            </a:ln>
            <a:effectLst>
              <a:outerShdw blurRad="292100" dist="139700" dir="2700000" algn="tl" rotWithShape="0">
                <a:srgbClr val="333333">
                  <a:alpha val="65000"/>
                </a:srgbClr>
              </a:outerShdw>
            </a:effectLst>
          </p:spPr>
        </p:pic>
        <p:pic>
          <p:nvPicPr>
            <p:cNvPr id="5" name="Picture 4" descr="Girl Does an Exercise">
              <a:extLst>
                <a:ext uri="{FF2B5EF4-FFF2-40B4-BE49-F238E27FC236}">
                  <a16:creationId xmlns:a16="http://schemas.microsoft.com/office/drawing/2014/main" id="{4B18072A-8FB4-A1E1-7979-5F45E2712484}"/>
                </a:ext>
              </a:extLst>
            </p:cNvPr>
            <p:cNvPicPr>
              <a:picLocks noChangeAspect="1"/>
            </p:cNvPicPr>
            <p:nvPr/>
          </p:nvPicPr>
          <p:blipFill>
            <a:blip r:embed="rId3"/>
            <a:stretch>
              <a:fillRect/>
            </a:stretch>
          </p:blipFill>
          <p:spPr>
            <a:xfrm>
              <a:off x="3654322" y="3387435"/>
              <a:ext cx="1476946" cy="2069276"/>
            </a:xfrm>
            <a:prstGeom prst="rect">
              <a:avLst/>
            </a:prstGeom>
            <a:ln>
              <a:noFill/>
            </a:ln>
            <a:effectLst>
              <a:outerShdw blurRad="292100" dist="139700" dir="2700000" algn="tl" rotWithShape="0">
                <a:srgbClr val="333333">
                  <a:alpha val="65000"/>
                </a:srgbClr>
              </a:outerShdw>
            </a:effectLst>
          </p:spPr>
        </p:pic>
        <p:pic>
          <p:nvPicPr>
            <p:cNvPr id="6" name="Picture 5" descr="Senior Man Does Gymnastic Exercise">
              <a:extLst>
                <a:ext uri="{FF2B5EF4-FFF2-40B4-BE49-F238E27FC236}">
                  <a16:creationId xmlns:a16="http://schemas.microsoft.com/office/drawing/2014/main" id="{0A6805CB-2F28-4281-270C-7EBA7A728C96}"/>
                </a:ext>
              </a:extLst>
            </p:cNvPr>
            <p:cNvPicPr>
              <a:picLocks noChangeAspect="1"/>
            </p:cNvPicPr>
            <p:nvPr/>
          </p:nvPicPr>
          <p:blipFill>
            <a:blip r:embed="rId4"/>
            <a:stretch>
              <a:fillRect/>
            </a:stretch>
          </p:blipFill>
          <p:spPr>
            <a:xfrm>
              <a:off x="5672806" y="2933205"/>
              <a:ext cx="1387928" cy="2523506"/>
            </a:xfrm>
            <a:prstGeom prst="rect">
              <a:avLst/>
            </a:prstGeom>
            <a:ln>
              <a:noFill/>
            </a:ln>
            <a:effectLst>
              <a:outerShdw blurRad="292100" dist="139700" dir="2700000" algn="tl" rotWithShape="0">
                <a:srgbClr val="333333">
                  <a:alpha val="65000"/>
                </a:srgbClr>
              </a:outerShdw>
            </a:effectLst>
          </p:spPr>
        </p:pic>
        <p:pic>
          <p:nvPicPr>
            <p:cNvPr id="7" name="Picture 6" descr="Child is Doing Exercises to Music">
              <a:extLst>
                <a:ext uri="{FF2B5EF4-FFF2-40B4-BE49-F238E27FC236}">
                  <a16:creationId xmlns:a16="http://schemas.microsoft.com/office/drawing/2014/main" id="{7276D117-DE40-3C82-9486-3A20A5E57A9F}"/>
                </a:ext>
              </a:extLst>
            </p:cNvPr>
            <p:cNvPicPr>
              <a:picLocks noChangeAspect="1"/>
            </p:cNvPicPr>
            <p:nvPr/>
          </p:nvPicPr>
          <p:blipFill>
            <a:blip r:embed="rId5"/>
            <a:stretch>
              <a:fillRect/>
            </a:stretch>
          </p:blipFill>
          <p:spPr>
            <a:xfrm flipH="1">
              <a:off x="7632434" y="2933205"/>
              <a:ext cx="1797998" cy="2523506"/>
            </a:xfrm>
            <a:prstGeom prst="rect">
              <a:avLst/>
            </a:prstGeom>
            <a:ln>
              <a:noFill/>
            </a:ln>
            <a:effectLst>
              <a:outerShdw blurRad="292100" dist="139700" dir="2700000" algn="tl" rotWithShape="0">
                <a:srgbClr val="333333">
                  <a:alpha val="65000"/>
                </a:srgbClr>
              </a:outerShdw>
            </a:effectLst>
          </p:spPr>
        </p:pic>
        <p:pic>
          <p:nvPicPr>
            <p:cNvPr id="8" name="Picture 7" descr="Old Couple is Exercising">
              <a:extLst>
                <a:ext uri="{FF2B5EF4-FFF2-40B4-BE49-F238E27FC236}">
                  <a16:creationId xmlns:a16="http://schemas.microsoft.com/office/drawing/2014/main" id="{3FCB2F31-C6A1-84FE-C908-2A437E86754E}"/>
                </a:ext>
              </a:extLst>
            </p:cNvPr>
            <p:cNvPicPr>
              <a:picLocks noChangeAspect="1"/>
            </p:cNvPicPr>
            <p:nvPr/>
          </p:nvPicPr>
          <p:blipFill>
            <a:blip r:embed="rId6"/>
            <a:stretch>
              <a:fillRect/>
            </a:stretch>
          </p:blipFill>
          <p:spPr>
            <a:xfrm>
              <a:off x="9673538" y="2838201"/>
              <a:ext cx="1855869" cy="261851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47382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3F50C0-054E-0A4A-7709-84019C1F6EAB}"/>
              </a:ext>
            </a:extLst>
          </p:cNvPr>
          <p:cNvSpPr>
            <a:spLocks noGrp="1"/>
          </p:cNvSpPr>
          <p:nvPr>
            <p:ph type="title"/>
          </p:nvPr>
        </p:nvSpPr>
        <p:spPr/>
        <p:txBody>
          <a:bodyPr/>
          <a:lstStyle/>
          <a:p>
            <a:pPr algn="l"/>
            <a:r>
              <a:rPr lang="en-US" dirty="0"/>
              <a:t>Listen for a salutation.</a:t>
            </a:r>
          </a:p>
        </p:txBody>
      </p:sp>
      <p:sp>
        <p:nvSpPr>
          <p:cNvPr id="5" name="Content Placeholder 4">
            <a:extLst>
              <a:ext uri="{FF2B5EF4-FFF2-40B4-BE49-F238E27FC236}">
                <a16:creationId xmlns:a16="http://schemas.microsoft.com/office/drawing/2014/main" id="{6A2335EE-F732-C062-D7F3-73A07F8C38CB}"/>
              </a:ext>
            </a:extLst>
          </p:cNvPr>
          <p:cNvSpPr>
            <a:spLocks noGrp="1"/>
          </p:cNvSpPr>
          <p:nvPr>
            <p:ph idx="1"/>
          </p:nvPr>
        </p:nvSpPr>
        <p:spPr>
          <a:xfrm>
            <a:off x="1929596" y="2141537"/>
            <a:ext cx="8332808" cy="4351338"/>
          </a:xfrm>
        </p:spPr>
        <p:txBody>
          <a:bodyPr/>
          <a:lstStyle/>
          <a:p>
            <a:pPr marL="0" indent="0" algn="ctr">
              <a:buNone/>
            </a:pPr>
            <a:r>
              <a:rPr lang="en-US" dirty="0"/>
              <a:t>1 Corinthians 1:1-3 (NIV)   Paul, called to be an apostle of Christ Jesus by the will of God, and our brother Sosthenes, 2  To the church of God in Corinth, to those sanctified in Christ Jesus </a:t>
            </a:r>
          </a:p>
        </p:txBody>
      </p:sp>
    </p:spTree>
    <p:extLst>
      <p:ext uri="{BB962C8B-B14F-4D97-AF65-F5344CB8AC3E}">
        <p14:creationId xmlns:p14="http://schemas.microsoft.com/office/powerpoint/2010/main" val="271751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72463-072D-6BDB-7945-BE6814EB8E8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B4CA9E-273F-F4F9-91DA-F31C1E7771B1}"/>
              </a:ext>
            </a:extLst>
          </p:cNvPr>
          <p:cNvSpPr>
            <a:spLocks noGrp="1"/>
          </p:cNvSpPr>
          <p:nvPr>
            <p:ph type="title"/>
          </p:nvPr>
        </p:nvSpPr>
        <p:spPr/>
        <p:txBody>
          <a:bodyPr/>
          <a:lstStyle/>
          <a:p>
            <a:pPr algn="l"/>
            <a:r>
              <a:rPr lang="en-US" dirty="0"/>
              <a:t>Listen for a salutation.</a:t>
            </a:r>
          </a:p>
        </p:txBody>
      </p:sp>
      <p:sp>
        <p:nvSpPr>
          <p:cNvPr id="5" name="Content Placeholder 4">
            <a:extLst>
              <a:ext uri="{FF2B5EF4-FFF2-40B4-BE49-F238E27FC236}">
                <a16:creationId xmlns:a16="http://schemas.microsoft.com/office/drawing/2014/main" id="{D8927A3B-F7DA-C842-0D9E-F524911A10B9}"/>
              </a:ext>
            </a:extLst>
          </p:cNvPr>
          <p:cNvSpPr>
            <a:spLocks noGrp="1"/>
          </p:cNvSpPr>
          <p:nvPr>
            <p:ph idx="1"/>
          </p:nvPr>
        </p:nvSpPr>
        <p:spPr>
          <a:xfrm>
            <a:off x="1709676" y="2141537"/>
            <a:ext cx="8996905" cy="4351338"/>
          </a:xfrm>
        </p:spPr>
        <p:txBody>
          <a:bodyPr/>
          <a:lstStyle/>
          <a:p>
            <a:pPr marL="0" indent="0" algn="ctr">
              <a:buNone/>
            </a:pPr>
            <a:r>
              <a:rPr lang="en-US" dirty="0"/>
              <a:t>and called to be holy, together with all those everywhere who call on the name of our Lord Jesus Christ--their Lord and ours: 3  Grace and peace to you from God our Father and the Lord Jesus Christ.</a:t>
            </a:r>
          </a:p>
          <a:p>
            <a:pPr marL="0" indent="0" algn="ctr">
              <a:buNone/>
            </a:pPr>
            <a:endParaRPr lang="en-US" dirty="0"/>
          </a:p>
        </p:txBody>
      </p:sp>
      <p:pic>
        <p:nvPicPr>
          <p:cNvPr id="3" name="Picture 2">
            <a:extLst>
              <a:ext uri="{FF2B5EF4-FFF2-40B4-BE49-F238E27FC236}">
                <a16:creationId xmlns:a16="http://schemas.microsoft.com/office/drawing/2014/main" id="{ACCB28FA-7A6E-B4B6-B0F8-A758E96D5771}"/>
              </a:ext>
            </a:extLst>
          </p:cNvPr>
          <p:cNvPicPr>
            <a:picLocks noChangeAspect="1"/>
          </p:cNvPicPr>
          <p:nvPr/>
        </p:nvPicPr>
        <p:blipFill>
          <a:blip r:embed="rId2"/>
          <a:stretch>
            <a:fillRect/>
          </a:stretch>
        </p:blipFill>
        <p:spPr>
          <a:xfrm>
            <a:off x="5151332" y="5173476"/>
            <a:ext cx="1889335" cy="289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1483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17A8A-00CA-43D0-745E-FA641E5C6ACE}"/>
              </a:ext>
            </a:extLst>
          </p:cNvPr>
          <p:cNvSpPr>
            <a:spLocks noGrp="1"/>
          </p:cNvSpPr>
          <p:nvPr>
            <p:ph type="title"/>
          </p:nvPr>
        </p:nvSpPr>
        <p:spPr/>
        <p:txBody>
          <a:bodyPr/>
          <a:lstStyle/>
          <a:p>
            <a:r>
              <a:rPr lang="en-US" dirty="0"/>
              <a:t>Shared Trust and Commitment to Jesus</a:t>
            </a:r>
          </a:p>
        </p:txBody>
      </p:sp>
      <p:sp>
        <p:nvSpPr>
          <p:cNvPr id="3" name="Content Placeholder 2">
            <a:extLst>
              <a:ext uri="{FF2B5EF4-FFF2-40B4-BE49-F238E27FC236}">
                <a16:creationId xmlns:a16="http://schemas.microsoft.com/office/drawing/2014/main" id="{3E095582-BF21-FAEA-C250-8D2D6F0718EC}"/>
              </a:ext>
            </a:extLst>
          </p:cNvPr>
          <p:cNvSpPr>
            <a:spLocks noGrp="1"/>
          </p:cNvSpPr>
          <p:nvPr>
            <p:ph idx="1"/>
          </p:nvPr>
        </p:nvSpPr>
        <p:spPr/>
        <p:txBody>
          <a:bodyPr/>
          <a:lstStyle/>
          <a:p>
            <a:r>
              <a:rPr lang="en-US" dirty="0"/>
              <a:t>Why was Paul doing what he was doing as an apostle?</a:t>
            </a:r>
          </a:p>
          <a:p>
            <a:r>
              <a:rPr lang="en-US" dirty="0"/>
              <a:t>To whom was Paul writing and how did he describe them? </a:t>
            </a:r>
          </a:p>
          <a:p>
            <a:r>
              <a:rPr lang="en-US" dirty="0"/>
              <a:t>What is his opening prayer for the Corinthian believers</a:t>
            </a:r>
          </a:p>
          <a:p>
            <a:endParaRPr lang="en-US" dirty="0"/>
          </a:p>
        </p:txBody>
      </p:sp>
    </p:spTree>
    <p:extLst>
      <p:ext uri="{BB962C8B-B14F-4D97-AF65-F5344CB8AC3E}">
        <p14:creationId xmlns:p14="http://schemas.microsoft.com/office/powerpoint/2010/main" val="89606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B3601-9F4D-7773-05BD-728DCE47D8A8}"/>
              </a:ext>
            </a:extLst>
          </p:cNvPr>
          <p:cNvSpPr>
            <a:spLocks noGrp="1"/>
          </p:cNvSpPr>
          <p:nvPr>
            <p:ph type="title"/>
          </p:nvPr>
        </p:nvSpPr>
        <p:spPr/>
        <p:txBody>
          <a:bodyPr/>
          <a:lstStyle/>
          <a:p>
            <a:r>
              <a:rPr lang="en-US" dirty="0"/>
              <a:t>Shared Trust and Commitment to Jesus</a:t>
            </a:r>
          </a:p>
        </p:txBody>
      </p:sp>
      <p:sp>
        <p:nvSpPr>
          <p:cNvPr id="3" name="Content Placeholder 2">
            <a:extLst>
              <a:ext uri="{FF2B5EF4-FFF2-40B4-BE49-F238E27FC236}">
                <a16:creationId xmlns:a16="http://schemas.microsoft.com/office/drawing/2014/main" id="{F5575170-114A-D63F-4792-09718C8E6F96}"/>
              </a:ext>
            </a:extLst>
          </p:cNvPr>
          <p:cNvSpPr>
            <a:spLocks noGrp="1"/>
          </p:cNvSpPr>
          <p:nvPr>
            <p:ph idx="1"/>
          </p:nvPr>
        </p:nvSpPr>
        <p:spPr/>
        <p:txBody>
          <a:bodyPr>
            <a:normAutofit/>
          </a:bodyPr>
          <a:lstStyle/>
          <a:p>
            <a:r>
              <a:rPr lang="en-US" dirty="0"/>
              <a:t>Paul prayed for grace and peace.  In what ways do we experience these two qualities from God?</a:t>
            </a:r>
          </a:p>
          <a:p>
            <a:endParaRPr lang="en-US" dirty="0"/>
          </a:p>
          <a:p>
            <a:endParaRPr lang="en-US" dirty="0"/>
          </a:p>
          <a:p>
            <a:endParaRPr lang="en-US" dirty="0"/>
          </a:p>
          <a:p>
            <a:endParaRPr lang="en-US" dirty="0"/>
          </a:p>
          <a:p>
            <a:endParaRPr lang="en-US" dirty="0"/>
          </a:p>
        </p:txBody>
      </p:sp>
      <p:graphicFrame>
        <p:nvGraphicFramePr>
          <p:cNvPr id="4" name="Table 3">
            <a:extLst>
              <a:ext uri="{FF2B5EF4-FFF2-40B4-BE49-F238E27FC236}">
                <a16:creationId xmlns:a16="http://schemas.microsoft.com/office/drawing/2014/main" id="{FD01686A-27B3-CA63-2B54-AD4B0C8BB819}"/>
              </a:ext>
            </a:extLst>
          </p:cNvPr>
          <p:cNvGraphicFramePr>
            <a:graphicFrameLocks noGrp="1"/>
          </p:cNvGraphicFramePr>
          <p:nvPr>
            <p:extLst>
              <p:ext uri="{D42A27DB-BD31-4B8C-83A1-F6EECF244321}">
                <p14:modId xmlns:p14="http://schemas.microsoft.com/office/powerpoint/2010/main" val="2910073776"/>
              </p:ext>
            </p:extLst>
          </p:nvPr>
        </p:nvGraphicFramePr>
        <p:xfrm>
          <a:off x="1163898" y="3147854"/>
          <a:ext cx="10086694" cy="1706880"/>
        </p:xfrm>
        <a:graphic>
          <a:graphicData uri="http://schemas.openxmlformats.org/drawingml/2006/table">
            <a:tbl>
              <a:tblPr firstRow="1" bandRow="1">
                <a:tableStyleId>{5C22544A-7EE6-4342-B048-85BDC9FD1C3A}</a:tableStyleId>
              </a:tblPr>
              <a:tblGrid>
                <a:gridCol w="5043347">
                  <a:extLst>
                    <a:ext uri="{9D8B030D-6E8A-4147-A177-3AD203B41FA5}">
                      <a16:colId xmlns:a16="http://schemas.microsoft.com/office/drawing/2014/main" val="3539832770"/>
                    </a:ext>
                  </a:extLst>
                </a:gridCol>
                <a:gridCol w="5043347">
                  <a:extLst>
                    <a:ext uri="{9D8B030D-6E8A-4147-A177-3AD203B41FA5}">
                      <a16:colId xmlns:a16="http://schemas.microsoft.com/office/drawing/2014/main" val="2648682803"/>
                    </a:ext>
                  </a:extLst>
                </a:gridCol>
              </a:tblGrid>
              <a:tr h="370840">
                <a:tc>
                  <a:txBody>
                    <a:bodyPr/>
                    <a:lstStyle/>
                    <a:p>
                      <a:pPr algn="ctr"/>
                      <a:r>
                        <a:rPr lang="en-US" sz="2800" dirty="0"/>
                        <a:t>Grace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Peace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0236606"/>
                  </a:ext>
                </a:extLst>
              </a:tr>
              <a:tr h="370840">
                <a:tc>
                  <a:txBody>
                    <a:bodyPr/>
                    <a:lstStyle/>
                    <a:p>
                      <a:endParaRPr lang="en-US" sz="2400" dirty="0"/>
                    </a:p>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6757489"/>
                  </a:ext>
                </a:extLst>
              </a:tr>
            </a:tbl>
          </a:graphicData>
        </a:graphic>
      </p:graphicFrame>
    </p:spTree>
    <p:extLst>
      <p:ext uri="{BB962C8B-B14F-4D97-AF65-F5344CB8AC3E}">
        <p14:creationId xmlns:p14="http://schemas.microsoft.com/office/powerpoint/2010/main" val="1090475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E4F06-C2BD-7F32-D351-184C3B02F1E3}"/>
              </a:ext>
            </a:extLst>
          </p:cNvPr>
          <p:cNvSpPr>
            <a:spLocks noGrp="1"/>
          </p:cNvSpPr>
          <p:nvPr>
            <p:ph type="title"/>
          </p:nvPr>
        </p:nvSpPr>
        <p:spPr/>
        <p:txBody>
          <a:bodyPr/>
          <a:lstStyle/>
          <a:p>
            <a:r>
              <a:rPr lang="en-US" dirty="0"/>
              <a:t>Shared Trust and Commitment to Jesus</a:t>
            </a:r>
          </a:p>
        </p:txBody>
      </p:sp>
      <p:sp>
        <p:nvSpPr>
          <p:cNvPr id="3" name="Content Placeholder 2">
            <a:extLst>
              <a:ext uri="{FF2B5EF4-FFF2-40B4-BE49-F238E27FC236}">
                <a16:creationId xmlns:a16="http://schemas.microsoft.com/office/drawing/2014/main" id="{A256A22A-F95C-3051-45B6-F7B275C3ECDB}"/>
              </a:ext>
            </a:extLst>
          </p:cNvPr>
          <p:cNvSpPr>
            <a:spLocks noGrp="1"/>
          </p:cNvSpPr>
          <p:nvPr>
            <p:ph idx="1"/>
          </p:nvPr>
        </p:nvSpPr>
        <p:spPr/>
        <p:txBody>
          <a:bodyPr/>
          <a:lstStyle/>
          <a:p>
            <a:r>
              <a:rPr lang="en-US" dirty="0"/>
              <a:t>Paul is writing to a church, a gathering of believers.  What creates fellowship among followers of Jesus?</a:t>
            </a:r>
          </a:p>
          <a:p>
            <a:endParaRPr lang="en-US" dirty="0"/>
          </a:p>
        </p:txBody>
      </p:sp>
      <p:pic>
        <p:nvPicPr>
          <p:cNvPr id="4" name="Picture 3" descr="Teachers">
            <a:extLst>
              <a:ext uri="{FF2B5EF4-FFF2-40B4-BE49-F238E27FC236}">
                <a16:creationId xmlns:a16="http://schemas.microsoft.com/office/drawing/2014/main" id="{5CDBC0CA-15F1-3F37-54FE-01279BECBD67}"/>
              </a:ext>
            </a:extLst>
          </p:cNvPr>
          <p:cNvPicPr>
            <a:picLocks noChangeAspect="1"/>
          </p:cNvPicPr>
          <p:nvPr/>
        </p:nvPicPr>
        <p:blipFill>
          <a:blip r:embed="rId2"/>
          <a:stretch>
            <a:fillRect/>
          </a:stretch>
        </p:blipFill>
        <p:spPr>
          <a:xfrm>
            <a:off x="4091650" y="3429001"/>
            <a:ext cx="3494424" cy="2882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3005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45E7-E79B-0796-513D-67FCA3E24ACD}"/>
              </a:ext>
            </a:extLst>
          </p:cNvPr>
          <p:cNvSpPr>
            <a:spLocks noGrp="1"/>
          </p:cNvSpPr>
          <p:nvPr>
            <p:ph type="title"/>
          </p:nvPr>
        </p:nvSpPr>
        <p:spPr/>
        <p:txBody>
          <a:bodyPr/>
          <a:lstStyle/>
          <a:p>
            <a:pPr algn="l"/>
            <a:r>
              <a:rPr lang="en-US" dirty="0"/>
              <a:t>Listen for encouragement.</a:t>
            </a:r>
          </a:p>
        </p:txBody>
      </p:sp>
      <p:sp>
        <p:nvSpPr>
          <p:cNvPr id="3" name="Content Placeholder 2">
            <a:extLst>
              <a:ext uri="{FF2B5EF4-FFF2-40B4-BE49-F238E27FC236}">
                <a16:creationId xmlns:a16="http://schemas.microsoft.com/office/drawing/2014/main" id="{2FFAC42A-B102-651C-DDB9-98E4E0B22388}"/>
              </a:ext>
            </a:extLst>
          </p:cNvPr>
          <p:cNvSpPr>
            <a:spLocks noGrp="1"/>
          </p:cNvSpPr>
          <p:nvPr>
            <p:ph idx="1"/>
          </p:nvPr>
        </p:nvSpPr>
        <p:spPr>
          <a:xfrm>
            <a:off x="1385586" y="1906648"/>
            <a:ext cx="9420828" cy="4351338"/>
          </a:xfrm>
        </p:spPr>
        <p:txBody>
          <a:bodyPr/>
          <a:lstStyle/>
          <a:p>
            <a:pPr marL="0" indent="0" algn="ctr">
              <a:buNone/>
            </a:pPr>
            <a:r>
              <a:rPr lang="en-US" dirty="0"/>
              <a:t>1 Corinthians 1:4-9 (NIV)  I always thank God for you because of his grace given you in Christ Jesus. 5  For in him you have been enriched in every way--in all your speaking and in all your knowledge-- 6  because our testimony about Christ was confirmed in you. 7  Therefore you do </a:t>
            </a:r>
          </a:p>
        </p:txBody>
      </p:sp>
    </p:spTree>
    <p:extLst>
      <p:ext uri="{BB962C8B-B14F-4D97-AF65-F5344CB8AC3E}">
        <p14:creationId xmlns:p14="http://schemas.microsoft.com/office/powerpoint/2010/main" val="23693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97</TotalTime>
  <Words>907</Words>
  <Application>Microsoft Office PowerPoint</Application>
  <PresentationFormat>Widescreen</PresentationFormat>
  <Paragraphs>75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Fellowship with Believers</vt:lpstr>
      <vt:lpstr>Video Introduction</vt:lpstr>
      <vt:lpstr>Think about it …</vt:lpstr>
      <vt:lpstr>Listen for a salutation.</vt:lpstr>
      <vt:lpstr>Listen for a salutation.</vt:lpstr>
      <vt:lpstr>Shared Trust and Commitment to Jesus</vt:lpstr>
      <vt:lpstr>Shared Trust and Commitment to Jesus</vt:lpstr>
      <vt:lpstr>Shared Trust and Commitment to Jesus</vt:lpstr>
      <vt:lpstr>Listen for encouragement.</vt:lpstr>
      <vt:lpstr>Listen for encouragement.</vt:lpstr>
      <vt:lpstr>In Fellowship with Jesus</vt:lpstr>
      <vt:lpstr>In Fellowship with Jesus</vt:lpstr>
      <vt:lpstr>In Fellowship with Jesus</vt:lpstr>
      <vt:lpstr>Listen for problems.</vt:lpstr>
      <vt:lpstr>Listen for problems.</vt:lpstr>
      <vt:lpstr>Listen for problems.</vt:lpstr>
      <vt:lpstr>Division over Preferences and Opinions</vt:lpstr>
      <vt:lpstr>Division over Preferences and Opinions</vt:lpstr>
      <vt:lpstr>Application</vt:lpstr>
      <vt:lpstr>Application</vt:lpstr>
      <vt:lpstr>Application</vt:lpstr>
      <vt:lpstr>Family Activities</vt:lpstr>
      <vt:lpstr>Fellowship with Believers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1</cp:revision>
  <dcterms:created xsi:type="dcterms:W3CDTF">2026-07-02T13:50:51Z</dcterms:created>
  <dcterms:modified xsi:type="dcterms:W3CDTF">2026-07-02T15:28:00Z</dcterms:modified>
</cp:coreProperties>
</file>