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3" d="100"/>
          <a:sy n="83" d="100"/>
        </p:scale>
        <p:origin x="77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7D3EC0C-D973-4240-BF21-13D918BC7DA9}"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270359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D3EC0C-D973-4240-BF21-13D918BC7DA9}"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203257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D3EC0C-D973-4240-BF21-13D918BC7DA9}"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3512064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D3EC0C-D973-4240-BF21-13D918BC7DA9}"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538322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D3EC0C-D973-4240-BF21-13D918BC7DA9}" type="datetimeFigureOut">
              <a:rPr lang="en-US" smtClean="0"/>
              <a:t>9/11/2026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2320791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7D3EC0C-D973-4240-BF21-13D918BC7DA9}" type="datetimeFigureOut">
              <a:rPr lang="en-US" smtClean="0"/>
              <a:t>9/11/2026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323122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7D3EC0C-D973-4240-BF21-13D918BC7DA9}" type="datetimeFigureOut">
              <a:rPr lang="en-US" smtClean="0"/>
              <a:t>9/11/2026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531000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7D3EC0C-D973-4240-BF21-13D918BC7DA9}" type="datetimeFigureOut">
              <a:rPr lang="en-US" smtClean="0"/>
              <a:t>9/11/2026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1081506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D3EC0C-D973-4240-BF21-13D918BC7DA9}" type="datetimeFigureOut">
              <a:rPr lang="en-US" smtClean="0"/>
              <a:t>9/11/2026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2972911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D3EC0C-D973-4240-BF21-13D918BC7DA9}" type="datetimeFigureOut">
              <a:rPr lang="en-US" smtClean="0"/>
              <a:t>9/11/2026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4194828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D3EC0C-D973-4240-BF21-13D918BC7DA9}" type="datetimeFigureOut">
              <a:rPr lang="en-US" smtClean="0"/>
              <a:t>9/11/2026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329984-D937-41E6-9E9F-EFD2EFD29535}" type="slidenum">
              <a:rPr lang="en-US" smtClean="0"/>
              <a:t>‹#›</a:t>
            </a:fld>
            <a:endParaRPr lang="en-US"/>
          </a:p>
        </p:txBody>
      </p:sp>
    </p:spTree>
    <p:extLst>
      <p:ext uri="{BB962C8B-B14F-4D97-AF65-F5344CB8AC3E}">
        <p14:creationId xmlns:p14="http://schemas.microsoft.com/office/powerpoint/2010/main" val="3021861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3000" r="-3000"/>
          </a:stretch>
        </a:blipFill>
        <a:effectLst/>
      </p:bgPr>
    </p:bg>
    <p:spTree>
      <p:nvGrpSpPr>
        <p:cNvPr id="1" name=""/>
        <p:cNvGrpSpPr/>
        <p:nvPr/>
      </p:nvGrpSpPr>
      <p:grpSpPr>
        <a:xfrm>
          <a:off x="0" y="0"/>
          <a:ext cx="0" cy="0"/>
          <a:chOff x="0" y="0"/>
          <a:chExt cx="0" cy="0"/>
        </a:xfrm>
      </p:grpSpPr>
      <p:sp>
        <p:nvSpPr>
          <p:cNvPr id="7" name="Folded Corner 6"/>
          <p:cNvSpPr/>
          <p:nvPr userDrawn="1"/>
        </p:nvSpPr>
        <p:spPr>
          <a:xfrm>
            <a:off x="656216" y="249382"/>
            <a:ext cx="11015831" cy="6377329"/>
          </a:xfrm>
          <a:prstGeom prst="foldedCorner">
            <a:avLst/>
          </a:prstGeom>
          <a:gradFill>
            <a:gsLst>
              <a:gs pos="0">
                <a:schemeClr val="accent1">
                  <a:lumMod val="5000"/>
                  <a:lumOff val="95000"/>
                  <a:alpha val="87000"/>
                </a:schemeClr>
              </a:gs>
              <a:gs pos="64000">
                <a:schemeClr val="accent1">
                  <a:lumMod val="45000"/>
                  <a:lumOff val="55000"/>
                  <a:alpha val="75000"/>
                </a:schemeClr>
              </a:gs>
              <a:gs pos="83000">
                <a:schemeClr val="accent1">
                  <a:lumMod val="45000"/>
                  <a:lumOff val="55000"/>
                  <a:alpha val="87000"/>
                </a:schemeClr>
              </a:gs>
              <a:gs pos="100000">
                <a:schemeClr val="accent1">
                  <a:lumMod val="30000"/>
                  <a:lumOff val="70000"/>
                  <a:alpha val="87000"/>
                </a:schemeClr>
              </a:gs>
            </a:gsLst>
            <a:lin ang="3600000" scaled="0"/>
          </a:gradFill>
          <a:ln>
            <a:noFill/>
          </a:ln>
          <a:effectLst>
            <a:outerShdw blurRad="165100" dist="165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D3EC0C-D973-4240-BF21-13D918BC7DA9}" type="datetimeFigureOut">
              <a:rPr lang="en-US" smtClean="0"/>
              <a:t>9/11/2026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329984-D937-41E6-9E9F-EFD2EFD29535}" type="slidenum">
              <a:rPr lang="en-US" smtClean="0"/>
              <a:t>‹#›</a:t>
            </a:fld>
            <a:endParaRPr lang="en-US"/>
          </a:p>
        </p:txBody>
      </p:sp>
    </p:spTree>
    <p:extLst>
      <p:ext uri="{BB962C8B-B14F-4D97-AF65-F5344CB8AC3E}">
        <p14:creationId xmlns:p14="http://schemas.microsoft.com/office/powerpoint/2010/main" val="21628799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6.xml"/><Relationship Id="rId5" Type="http://schemas.openxmlformats.org/officeDocument/2006/relationships/hyperlink" Target="https://tinyurl.com/nerjnsdm" TargetMode="Externa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hyperlink" Target="https://tinyurl.com/69ecmash" TargetMode="External"/><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1810842"/>
          </a:xfrm>
        </p:spPr>
        <p:txBody>
          <a:bodyPr/>
          <a:lstStyle/>
          <a:p>
            <a:r>
              <a:rPr lang="en-US" dirty="0"/>
              <a:t>God Speaks </a:t>
            </a:r>
            <a:br>
              <a:rPr lang="en-US" dirty="0"/>
            </a:br>
            <a:r>
              <a:rPr lang="en-US" dirty="0"/>
              <a:t>Through Circumstances</a:t>
            </a:r>
          </a:p>
        </p:txBody>
      </p:sp>
      <p:sp>
        <p:nvSpPr>
          <p:cNvPr id="3" name="Subtitle 2"/>
          <p:cNvSpPr>
            <a:spLocks noGrp="1"/>
          </p:cNvSpPr>
          <p:nvPr>
            <p:ph type="subTitle" idx="1"/>
          </p:nvPr>
        </p:nvSpPr>
        <p:spPr>
          <a:xfrm>
            <a:off x="1524000" y="3752602"/>
            <a:ext cx="9144000" cy="1505197"/>
          </a:xfrm>
        </p:spPr>
        <p:txBody>
          <a:bodyPr/>
          <a:lstStyle/>
          <a:p>
            <a:r>
              <a:rPr lang="en-US"/>
              <a:t>September </a:t>
            </a:r>
            <a:r>
              <a:rPr lang="en-US" dirty="0"/>
              <a:t>27</a:t>
            </a:r>
          </a:p>
        </p:txBody>
      </p:sp>
    </p:spTree>
    <p:extLst>
      <p:ext uri="{BB962C8B-B14F-4D97-AF65-F5344CB8AC3E}">
        <p14:creationId xmlns:p14="http://schemas.microsoft.com/office/powerpoint/2010/main" val="2752842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E5045-820B-3CCE-A79F-0EEC94D481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797D9F-FEEF-907A-B528-20FC28521D24}"/>
              </a:ext>
            </a:extLst>
          </p:cNvPr>
          <p:cNvSpPr>
            <a:spLocks noGrp="1"/>
          </p:cNvSpPr>
          <p:nvPr>
            <p:ph type="title"/>
          </p:nvPr>
        </p:nvSpPr>
        <p:spPr/>
        <p:txBody>
          <a:bodyPr/>
          <a:lstStyle/>
          <a:p>
            <a:pPr algn="l"/>
            <a:r>
              <a:rPr lang="en-US" dirty="0"/>
              <a:t>Listen for all that God does for us.</a:t>
            </a:r>
          </a:p>
        </p:txBody>
      </p:sp>
      <p:sp>
        <p:nvSpPr>
          <p:cNvPr id="3" name="Content Placeholder 2">
            <a:extLst>
              <a:ext uri="{FF2B5EF4-FFF2-40B4-BE49-F238E27FC236}">
                <a16:creationId xmlns:a16="http://schemas.microsoft.com/office/drawing/2014/main" id="{0412C436-4E53-9FE0-F8A6-979BBFF28FC2}"/>
              </a:ext>
            </a:extLst>
          </p:cNvPr>
          <p:cNvSpPr>
            <a:spLocks noGrp="1"/>
          </p:cNvSpPr>
          <p:nvPr>
            <p:ph idx="1"/>
          </p:nvPr>
        </p:nvSpPr>
        <p:spPr>
          <a:xfrm>
            <a:off x="2326510" y="2045544"/>
            <a:ext cx="8078165" cy="4351338"/>
          </a:xfrm>
        </p:spPr>
        <p:txBody>
          <a:bodyPr/>
          <a:lstStyle/>
          <a:p>
            <a:pPr marL="0" indent="0" algn="ctr">
              <a:buNone/>
            </a:pPr>
            <a:r>
              <a:rPr lang="en-US" dirty="0"/>
              <a:t> conformed to the likeness of his Son, that he might be the firstborn among many brothers. 30  And those he predestined, he also called; those he called, he also justified; those he justified, he also glorified.</a:t>
            </a:r>
          </a:p>
        </p:txBody>
      </p:sp>
      <p:pic>
        <p:nvPicPr>
          <p:cNvPr id="5" name="Picture 4">
            <a:extLst>
              <a:ext uri="{FF2B5EF4-FFF2-40B4-BE49-F238E27FC236}">
                <a16:creationId xmlns:a16="http://schemas.microsoft.com/office/drawing/2014/main" id="{52BB9D2F-E99B-3387-1534-B009EBD05805}"/>
              </a:ext>
            </a:extLst>
          </p:cNvPr>
          <p:cNvPicPr>
            <a:picLocks noChangeAspect="1"/>
          </p:cNvPicPr>
          <p:nvPr/>
        </p:nvPicPr>
        <p:blipFill>
          <a:blip r:embed="rId2">
            <a:duotone>
              <a:schemeClr val="accent5">
                <a:shade val="45000"/>
                <a:satMod val="135000"/>
              </a:schemeClr>
              <a:prstClr val="white"/>
            </a:duotone>
          </a:blip>
          <a:stretch>
            <a:fillRect/>
          </a:stretch>
        </p:blipFill>
        <p:spPr>
          <a:xfrm>
            <a:off x="5356654" y="5503720"/>
            <a:ext cx="1733333" cy="29523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718283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35B52-CC0A-98A3-577D-BE3378F2AFC1}"/>
              </a:ext>
            </a:extLst>
          </p:cNvPr>
          <p:cNvSpPr>
            <a:spLocks noGrp="1"/>
          </p:cNvSpPr>
          <p:nvPr>
            <p:ph type="title"/>
          </p:nvPr>
        </p:nvSpPr>
        <p:spPr/>
        <p:txBody>
          <a:bodyPr/>
          <a:lstStyle/>
          <a:p>
            <a:r>
              <a:rPr lang="en-US" dirty="0"/>
              <a:t>God Uses Our Circumstances</a:t>
            </a:r>
          </a:p>
        </p:txBody>
      </p:sp>
      <p:sp>
        <p:nvSpPr>
          <p:cNvPr id="3" name="Content Placeholder 2">
            <a:extLst>
              <a:ext uri="{FF2B5EF4-FFF2-40B4-BE49-F238E27FC236}">
                <a16:creationId xmlns:a16="http://schemas.microsoft.com/office/drawing/2014/main" id="{E9C9AE07-C376-26D9-3959-9205A25CE825}"/>
              </a:ext>
            </a:extLst>
          </p:cNvPr>
          <p:cNvSpPr>
            <a:spLocks noGrp="1"/>
          </p:cNvSpPr>
          <p:nvPr>
            <p:ph idx="1"/>
          </p:nvPr>
        </p:nvSpPr>
        <p:spPr/>
        <p:txBody>
          <a:bodyPr/>
          <a:lstStyle/>
          <a:p>
            <a:r>
              <a:rPr lang="en-US" dirty="0">
                <a:solidFill>
                  <a:srgbClr val="C00000"/>
                </a:solidFill>
              </a:rPr>
              <a:t>Sometimes the King James version of these verses are misquoted or misinterpreted. </a:t>
            </a:r>
          </a:p>
          <a:p>
            <a:pPr lvl="1"/>
            <a:r>
              <a:rPr lang="en-US" sz="3600" dirty="0">
                <a:solidFill>
                  <a:srgbClr val="C00000"/>
                </a:solidFill>
              </a:rPr>
              <a:t>“We know all things work together for good …”  </a:t>
            </a:r>
          </a:p>
          <a:p>
            <a:pPr lvl="1"/>
            <a:r>
              <a:rPr lang="en-US" sz="3600" dirty="0">
                <a:solidFill>
                  <a:srgbClr val="C00000"/>
                </a:solidFill>
              </a:rPr>
              <a:t>Leaving off the qualifying phrase of who this is for.</a:t>
            </a:r>
          </a:p>
          <a:p>
            <a:pPr lvl="1"/>
            <a:r>
              <a:rPr lang="en-US" sz="3600" dirty="0">
                <a:solidFill>
                  <a:srgbClr val="C00000"/>
                </a:solidFill>
              </a:rPr>
              <a:t>The assurance is given to “those who love God,” those “Called according to His purpose”</a:t>
            </a:r>
          </a:p>
          <a:p>
            <a:endParaRPr lang="en-US" dirty="0"/>
          </a:p>
        </p:txBody>
      </p:sp>
    </p:spTree>
    <p:extLst>
      <p:ext uri="{BB962C8B-B14F-4D97-AF65-F5344CB8AC3E}">
        <p14:creationId xmlns:p14="http://schemas.microsoft.com/office/powerpoint/2010/main" val="553558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B6A7C-77B4-6AD3-2ACD-9F6C78720030}"/>
              </a:ext>
            </a:extLst>
          </p:cNvPr>
          <p:cNvSpPr>
            <a:spLocks noGrp="1"/>
          </p:cNvSpPr>
          <p:nvPr>
            <p:ph type="title"/>
          </p:nvPr>
        </p:nvSpPr>
        <p:spPr/>
        <p:txBody>
          <a:bodyPr/>
          <a:lstStyle/>
          <a:p>
            <a:r>
              <a:rPr lang="en-US" dirty="0"/>
              <a:t>God Uses Our Circumstances</a:t>
            </a:r>
          </a:p>
        </p:txBody>
      </p:sp>
      <p:sp>
        <p:nvSpPr>
          <p:cNvPr id="3" name="Content Placeholder 2">
            <a:extLst>
              <a:ext uri="{FF2B5EF4-FFF2-40B4-BE49-F238E27FC236}">
                <a16:creationId xmlns:a16="http://schemas.microsoft.com/office/drawing/2014/main" id="{B52F26C7-983F-4E40-C235-769BB70F4C8D}"/>
              </a:ext>
            </a:extLst>
          </p:cNvPr>
          <p:cNvSpPr>
            <a:spLocks noGrp="1"/>
          </p:cNvSpPr>
          <p:nvPr>
            <p:ph idx="1"/>
          </p:nvPr>
        </p:nvSpPr>
        <p:spPr/>
        <p:txBody>
          <a:bodyPr/>
          <a:lstStyle/>
          <a:p>
            <a:r>
              <a:rPr lang="en-US" dirty="0"/>
              <a:t>What does it mean to be “conformed to the image of his Son”?</a:t>
            </a:r>
          </a:p>
          <a:p>
            <a:r>
              <a:rPr lang="en-US" dirty="0"/>
              <a:t>What role does “circumstance” or “coincidence” play in determining God’s will?</a:t>
            </a:r>
          </a:p>
          <a:p>
            <a:r>
              <a:rPr lang="en-US" dirty="0"/>
              <a:t>How might you explain to a child or grandchild that can God produce good results out of bad situations?</a:t>
            </a:r>
          </a:p>
          <a:p>
            <a:endParaRPr lang="en-US" dirty="0"/>
          </a:p>
        </p:txBody>
      </p:sp>
    </p:spTree>
    <p:extLst>
      <p:ext uri="{BB962C8B-B14F-4D97-AF65-F5344CB8AC3E}">
        <p14:creationId xmlns:p14="http://schemas.microsoft.com/office/powerpoint/2010/main" val="4287967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969696"/>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171B94-1952-299A-CB98-F4F3A6D7B2EE}"/>
              </a:ext>
            </a:extLst>
          </p:cNvPr>
          <p:cNvSpPr>
            <a:spLocks noGrp="1"/>
          </p:cNvSpPr>
          <p:nvPr>
            <p:ph type="title"/>
          </p:nvPr>
        </p:nvSpPr>
        <p:spPr/>
        <p:txBody>
          <a:bodyPr/>
          <a:lstStyle/>
          <a:p>
            <a:pPr algn="l"/>
            <a:r>
              <a:rPr lang="en-US" dirty="0"/>
              <a:t>Listen for how God is for us.</a:t>
            </a:r>
          </a:p>
        </p:txBody>
      </p:sp>
      <p:sp>
        <p:nvSpPr>
          <p:cNvPr id="3" name="Content Placeholder 2">
            <a:extLst>
              <a:ext uri="{FF2B5EF4-FFF2-40B4-BE49-F238E27FC236}">
                <a16:creationId xmlns:a16="http://schemas.microsoft.com/office/drawing/2014/main" id="{7C1DFD8A-55FC-331F-4605-C4F693F61352}"/>
              </a:ext>
            </a:extLst>
          </p:cNvPr>
          <p:cNvSpPr>
            <a:spLocks noGrp="1"/>
          </p:cNvSpPr>
          <p:nvPr>
            <p:ph idx="1"/>
          </p:nvPr>
        </p:nvSpPr>
        <p:spPr>
          <a:xfrm>
            <a:off x="1400536" y="1779326"/>
            <a:ext cx="9559724" cy="4351338"/>
          </a:xfrm>
        </p:spPr>
        <p:txBody>
          <a:bodyPr/>
          <a:lstStyle/>
          <a:p>
            <a:pPr marL="0" indent="0" algn="ctr">
              <a:buNone/>
            </a:pPr>
            <a:r>
              <a:rPr lang="en-US" dirty="0"/>
              <a:t>Romans 8:31-35 (NIV)   What, then, shall we say in response to this? If God is for us, who can be against us? 32  He who did not spare his own Son, but gave him up for us all--how will he not also, along with him, graciously give us all things? 33  Who will bring any charge against those whom God has </a:t>
            </a:r>
          </a:p>
        </p:txBody>
      </p:sp>
    </p:spTree>
    <p:extLst>
      <p:ext uri="{BB962C8B-B14F-4D97-AF65-F5344CB8AC3E}">
        <p14:creationId xmlns:p14="http://schemas.microsoft.com/office/powerpoint/2010/main" val="3336960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883EE-95D0-807E-A2D8-4F40614829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EA1799-F71A-C5AB-2C86-22BC12032F80}"/>
              </a:ext>
            </a:extLst>
          </p:cNvPr>
          <p:cNvSpPr>
            <a:spLocks noGrp="1"/>
          </p:cNvSpPr>
          <p:nvPr>
            <p:ph type="title"/>
          </p:nvPr>
        </p:nvSpPr>
        <p:spPr/>
        <p:txBody>
          <a:bodyPr/>
          <a:lstStyle/>
          <a:p>
            <a:pPr algn="l"/>
            <a:r>
              <a:rPr lang="en-US" dirty="0"/>
              <a:t>Listen for how God is for us.</a:t>
            </a:r>
          </a:p>
        </p:txBody>
      </p:sp>
      <p:sp>
        <p:nvSpPr>
          <p:cNvPr id="3" name="Content Placeholder 2">
            <a:extLst>
              <a:ext uri="{FF2B5EF4-FFF2-40B4-BE49-F238E27FC236}">
                <a16:creationId xmlns:a16="http://schemas.microsoft.com/office/drawing/2014/main" id="{1A4ACCB6-DF33-0648-FE2F-15EE421E850D}"/>
              </a:ext>
            </a:extLst>
          </p:cNvPr>
          <p:cNvSpPr>
            <a:spLocks noGrp="1"/>
          </p:cNvSpPr>
          <p:nvPr>
            <p:ph idx="1"/>
          </p:nvPr>
        </p:nvSpPr>
        <p:spPr>
          <a:xfrm>
            <a:off x="1400536" y="1779326"/>
            <a:ext cx="9559724" cy="4351338"/>
          </a:xfrm>
        </p:spPr>
        <p:txBody>
          <a:bodyPr/>
          <a:lstStyle/>
          <a:p>
            <a:pPr marL="0" indent="0" algn="ctr">
              <a:buNone/>
            </a:pPr>
            <a:r>
              <a:rPr lang="en-US" dirty="0"/>
              <a:t>chosen? It is God who justifies. 34  Who is he that condemns? Christ Jesus, who died--more than that, who was raised to life--is at the right hand of God and is also interceding for us. 35  Who shall separate us from the love of Christ? Shall trouble or hardship or persecution or famine or nakedness or danger or sword?</a:t>
            </a:r>
          </a:p>
        </p:txBody>
      </p:sp>
      <p:pic>
        <p:nvPicPr>
          <p:cNvPr id="5" name="Picture 4">
            <a:extLst>
              <a:ext uri="{FF2B5EF4-FFF2-40B4-BE49-F238E27FC236}">
                <a16:creationId xmlns:a16="http://schemas.microsoft.com/office/drawing/2014/main" id="{598AF5C1-5B87-79F6-77C8-2AB57DFE9BE2}"/>
              </a:ext>
            </a:extLst>
          </p:cNvPr>
          <p:cNvPicPr>
            <a:picLocks noChangeAspect="1"/>
          </p:cNvPicPr>
          <p:nvPr/>
        </p:nvPicPr>
        <p:blipFill>
          <a:blip r:embed="rId2">
            <a:duotone>
              <a:schemeClr val="accent5">
                <a:shade val="45000"/>
                <a:satMod val="135000"/>
              </a:schemeClr>
              <a:prstClr val="white"/>
            </a:duotone>
          </a:blip>
          <a:stretch>
            <a:fillRect/>
          </a:stretch>
        </p:blipFill>
        <p:spPr>
          <a:xfrm>
            <a:off x="5313731" y="5654191"/>
            <a:ext cx="1733333" cy="29523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521792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59374-40C4-026C-F741-F5203B870DA2}"/>
              </a:ext>
            </a:extLst>
          </p:cNvPr>
          <p:cNvSpPr>
            <a:spLocks noGrp="1"/>
          </p:cNvSpPr>
          <p:nvPr>
            <p:ph type="title"/>
          </p:nvPr>
        </p:nvSpPr>
        <p:spPr/>
        <p:txBody>
          <a:bodyPr/>
          <a:lstStyle/>
          <a:p>
            <a:r>
              <a:rPr lang="en-US" dirty="0"/>
              <a:t>Trust God to Work for Your Benefit.</a:t>
            </a:r>
          </a:p>
        </p:txBody>
      </p:sp>
      <p:sp>
        <p:nvSpPr>
          <p:cNvPr id="3" name="Content Placeholder 2">
            <a:extLst>
              <a:ext uri="{FF2B5EF4-FFF2-40B4-BE49-F238E27FC236}">
                <a16:creationId xmlns:a16="http://schemas.microsoft.com/office/drawing/2014/main" id="{5E3047E8-4265-C42D-E0C5-6CB2C62A3462}"/>
              </a:ext>
            </a:extLst>
          </p:cNvPr>
          <p:cNvSpPr>
            <a:spLocks noGrp="1"/>
          </p:cNvSpPr>
          <p:nvPr>
            <p:ph idx="1"/>
          </p:nvPr>
        </p:nvSpPr>
        <p:spPr/>
        <p:txBody>
          <a:bodyPr/>
          <a:lstStyle/>
          <a:p>
            <a:r>
              <a:rPr lang="en-US" dirty="0"/>
              <a:t>According to this passage, what made Paul confident that God takes care of His people?  </a:t>
            </a:r>
          </a:p>
          <a:p>
            <a:r>
              <a:rPr lang="en-US" dirty="0"/>
              <a:t>At what cost have we been declared righteous?</a:t>
            </a:r>
          </a:p>
          <a:p>
            <a:r>
              <a:rPr lang="en-US" dirty="0"/>
              <a:t>Who might Paul mean when he mentions those who might be “against us”?</a:t>
            </a:r>
          </a:p>
          <a:p>
            <a:r>
              <a:rPr lang="en-US" dirty="0"/>
              <a:t>How would you interpret the “all things” that Paul says God graciously gives us?</a:t>
            </a:r>
          </a:p>
          <a:p>
            <a:endParaRPr lang="en-US" dirty="0"/>
          </a:p>
        </p:txBody>
      </p:sp>
    </p:spTree>
    <p:extLst>
      <p:ext uri="{BB962C8B-B14F-4D97-AF65-F5344CB8AC3E}">
        <p14:creationId xmlns:p14="http://schemas.microsoft.com/office/powerpoint/2010/main" val="192867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969696"/>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969696"/>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3D191-C88C-1CFD-5B6E-3146D5FF7236}"/>
              </a:ext>
            </a:extLst>
          </p:cNvPr>
          <p:cNvSpPr>
            <a:spLocks noGrp="1"/>
          </p:cNvSpPr>
          <p:nvPr>
            <p:ph type="title"/>
          </p:nvPr>
        </p:nvSpPr>
        <p:spPr/>
        <p:txBody>
          <a:bodyPr/>
          <a:lstStyle/>
          <a:p>
            <a:r>
              <a:rPr lang="en-US" dirty="0"/>
              <a:t>Application</a:t>
            </a:r>
          </a:p>
        </p:txBody>
      </p:sp>
      <p:sp>
        <p:nvSpPr>
          <p:cNvPr id="3" name="Content Placeholder 2">
            <a:extLst>
              <a:ext uri="{FF2B5EF4-FFF2-40B4-BE49-F238E27FC236}">
                <a16:creationId xmlns:a16="http://schemas.microsoft.com/office/drawing/2014/main" id="{A0828422-0792-BDF4-0699-5D1A4CFE7578}"/>
              </a:ext>
            </a:extLst>
          </p:cNvPr>
          <p:cNvSpPr>
            <a:spLocks noGrp="1"/>
          </p:cNvSpPr>
          <p:nvPr>
            <p:ph idx="1"/>
          </p:nvPr>
        </p:nvSpPr>
        <p:spPr/>
        <p:txBody>
          <a:bodyPr/>
          <a:lstStyle/>
          <a:p>
            <a:r>
              <a:rPr lang="en-US" dirty="0"/>
              <a:t>View of God: </a:t>
            </a:r>
          </a:p>
          <a:p>
            <a:pPr lvl="1"/>
            <a:r>
              <a:rPr lang="en-US" sz="3600" dirty="0"/>
              <a:t>Identify a circumstance that God used in your life to cause you to grow in Him. </a:t>
            </a:r>
          </a:p>
          <a:p>
            <a:pPr lvl="1"/>
            <a:r>
              <a:rPr lang="en-US" sz="3600" dirty="0"/>
              <a:t>Pause and thank Him for His activity in your life. </a:t>
            </a:r>
          </a:p>
          <a:p>
            <a:pPr lvl="1"/>
            <a:r>
              <a:rPr lang="en-US" sz="3600" dirty="0"/>
              <a:t>Write such things down in a book of remembrance.</a:t>
            </a:r>
          </a:p>
          <a:p>
            <a:endParaRPr lang="en-US" dirty="0"/>
          </a:p>
        </p:txBody>
      </p:sp>
    </p:spTree>
    <p:extLst>
      <p:ext uri="{BB962C8B-B14F-4D97-AF65-F5344CB8AC3E}">
        <p14:creationId xmlns:p14="http://schemas.microsoft.com/office/powerpoint/2010/main" val="1839894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00A05-F2CE-73A6-EF19-72D81D373D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F9537B-64B9-AF2E-3B42-274F4131A8A0}"/>
              </a:ext>
            </a:extLst>
          </p:cNvPr>
          <p:cNvSpPr>
            <a:spLocks noGrp="1"/>
          </p:cNvSpPr>
          <p:nvPr>
            <p:ph type="title"/>
          </p:nvPr>
        </p:nvSpPr>
        <p:spPr/>
        <p:txBody>
          <a:bodyPr/>
          <a:lstStyle/>
          <a:p>
            <a:r>
              <a:rPr lang="en-US"/>
              <a:t>Application</a:t>
            </a:r>
          </a:p>
        </p:txBody>
      </p:sp>
      <p:sp>
        <p:nvSpPr>
          <p:cNvPr id="3" name="Content Placeholder 2">
            <a:extLst>
              <a:ext uri="{FF2B5EF4-FFF2-40B4-BE49-F238E27FC236}">
                <a16:creationId xmlns:a16="http://schemas.microsoft.com/office/drawing/2014/main" id="{3DC1FE90-7518-24BD-1A65-63949C9F41D8}"/>
              </a:ext>
            </a:extLst>
          </p:cNvPr>
          <p:cNvSpPr>
            <a:spLocks noGrp="1"/>
          </p:cNvSpPr>
          <p:nvPr>
            <p:ph idx="1"/>
          </p:nvPr>
        </p:nvSpPr>
        <p:spPr>
          <a:xfrm>
            <a:off x="838200" y="2037143"/>
            <a:ext cx="10515600" cy="4139819"/>
          </a:xfrm>
        </p:spPr>
        <p:txBody>
          <a:bodyPr/>
          <a:lstStyle/>
          <a:p>
            <a:r>
              <a:rPr lang="en-US" dirty="0"/>
              <a:t>View of Self: </a:t>
            </a:r>
          </a:p>
          <a:p>
            <a:pPr lvl="1"/>
            <a:r>
              <a:rPr lang="en-US" sz="3600" dirty="0"/>
              <a:t>What circumstance are you struggling to understand? </a:t>
            </a:r>
          </a:p>
          <a:p>
            <a:pPr lvl="1"/>
            <a:r>
              <a:rPr lang="en-US" sz="3600" dirty="0"/>
              <a:t>Invite God to help you understand how He is redeeming it to make you more like Christ.</a:t>
            </a:r>
          </a:p>
          <a:p>
            <a:endParaRPr lang="en-US" dirty="0"/>
          </a:p>
        </p:txBody>
      </p:sp>
    </p:spTree>
    <p:extLst>
      <p:ext uri="{BB962C8B-B14F-4D97-AF65-F5344CB8AC3E}">
        <p14:creationId xmlns:p14="http://schemas.microsoft.com/office/powerpoint/2010/main" val="5210536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84D9C-0660-8C38-1773-C95190E693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735BCA-4944-168F-C0F8-CBEFC6774859}"/>
              </a:ext>
            </a:extLst>
          </p:cNvPr>
          <p:cNvSpPr>
            <a:spLocks noGrp="1"/>
          </p:cNvSpPr>
          <p:nvPr>
            <p:ph type="title"/>
          </p:nvPr>
        </p:nvSpPr>
        <p:spPr/>
        <p:txBody>
          <a:bodyPr/>
          <a:lstStyle/>
          <a:p>
            <a:r>
              <a:rPr lang="en-US"/>
              <a:t>Application</a:t>
            </a:r>
          </a:p>
        </p:txBody>
      </p:sp>
      <p:sp>
        <p:nvSpPr>
          <p:cNvPr id="3" name="Content Placeholder 2">
            <a:extLst>
              <a:ext uri="{FF2B5EF4-FFF2-40B4-BE49-F238E27FC236}">
                <a16:creationId xmlns:a16="http://schemas.microsoft.com/office/drawing/2014/main" id="{4DDFAC58-B1F6-C1C5-1E0A-72F944143799}"/>
              </a:ext>
            </a:extLst>
          </p:cNvPr>
          <p:cNvSpPr>
            <a:spLocks noGrp="1"/>
          </p:cNvSpPr>
          <p:nvPr>
            <p:ph idx="1"/>
          </p:nvPr>
        </p:nvSpPr>
        <p:spPr/>
        <p:txBody>
          <a:bodyPr/>
          <a:lstStyle/>
          <a:p>
            <a:r>
              <a:rPr lang="en-US" dirty="0"/>
              <a:t>View of Others: </a:t>
            </a:r>
          </a:p>
          <a:p>
            <a:pPr lvl="1"/>
            <a:r>
              <a:rPr lang="en-US" sz="3600" dirty="0"/>
              <a:t>Share with others a series of circumstances God used to shape you and the direction of your life. </a:t>
            </a:r>
          </a:p>
          <a:p>
            <a:pPr lvl="1"/>
            <a:r>
              <a:rPr lang="en-US" sz="3600" dirty="0"/>
              <a:t>Invite them to consider what God might be doing in their own lives right now.</a:t>
            </a:r>
          </a:p>
          <a:p>
            <a:endParaRPr lang="en-US" dirty="0"/>
          </a:p>
        </p:txBody>
      </p:sp>
    </p:spTree>
    <p:extLst>
      <p:ext uri="{BB962C8B-B14F-4D97-AF65-F5344CB8AC3E}">
        <p14:creationId xmlns:p14="http://schemas.microsoft.com/office/powerpoint/2010/main" val="16489375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BB266B9-FE77-C7AB-D0B1-53542FDF2E27}"/>
              </a:ext>
            </a:extLst>
          </p:cNvPr>
          <p:cNvSpPr>
            <a:spLocks noGrp="1"/>
          </p:cNvSpPr>
          <p:nvPr>
            <p:ph type="title"/>
          </p:nvPr>
        </p:nvSpPr>
        <p:spPr/>
        <p:txBody>
          <a:bodyPr/>
          <a:lstStyle/>
          <a:p>
            <a:r>
              <a:rPr lang="en-US" dirty="0"/>
              <a:t>Family Activities</a:t>
            </a:r>
          </a:p>
        </p:txBody>
      </p:sp>
      <p:pic>
        <p:nvPicPr>
          <p:cNvPr id="5" name="Picture 4">
            <a:extLst>
              <a:ext uri="{FF2B5EF4-FFF2-40B4-BE49-F238E27FC236}">
                <a16:creationId xmlns:a16="http://schemas.microsoft.com/office/drawing/2014/main" id="{70367A45-0DF4-083D-2D4D-1289C8E67402}"/>
              </a:ext>
            </a:extLst>
          </p:cNvPr>
          <p:cNvPicPr>
            <a:picLocks noChangeAspect="1"/>
          </p:cNvPicPr>
          <p:nvPr/>
        </p:nvPicPr>
        <p:blipFill>
          <a:blip r:embed="rId2" cstate="print">
            <a:extLst>
              <a:ext uri="{BEBA8EAE-BF5A-486C-A8C5-ECC9F3942E4B}">
                <a14:imgProps xmlns:a14="http://schemas.microsoft.com/office/drawing/2010/main">
                  <a14:imgLayer r:embed="rId3">
                    <a14:imgEffect>
                      <a14:saturation sat="400000"/>
                    </a14:imgEffect>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752897" y="2201380"/>
            <a:ext cx="2923492" cy="2923492"/>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3D3AFAB1-06E4-FF0E-8F8C-1446174D7E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17273" y="1662333"/>
            <a:ext cx="3247619" cy="3533333"/>
          </a:xfrm>
          <a:prstGeom prst="rect">
            <a:avLst/>
          </a:prstGeom>
          <a:ln>
            <a:noFill/>
          </a:ln>
          <a:effectLst>
            <a:outerShdw blurRad="190500" algn="tl" rotWithShape="0">
              <a:srgbClr val="000000">
                <a:alpha val="70000"/>
              </a:srgbClr>
            </a:outerShdw>
          </a:effectLst>
          <a:scene3d>
            <a:camera prst="perspectiveHeroicExtremeLeftFacing"/>
            <a:lightRig rig="threePt" dir="t"/>
          </a:scene3d>
        </p:spPr>
      </p:pic>
      <p:sp>
        <p:nvSpPr>
          <p:cNvPr id="8" name="Speech Bubble: Rectangle with Corners Rounded 7">
            <a:extLst>
              <a:ext uri="{FF2B5EF4-FFF2-40B4-BE49-F238E27FC236}">
                <a16:creationId xmlns:a16="http://schemas.microsoft.com/office/drawing/2014/main" id="{9864AFDD-AE3C-F8BB-EA82-2E522388B19B}"/>
              </a:ext>
            </a:extLst>
          </p:cNvPr>
          <p:cNvSpPr/>
          <p:nvPr/>
        </p:nvSpPr>
        <p:spPr>
          <a:xfrm>
            <a:off x="4213185" y="1690688"/>
            <a:ext cx="3495554" cy="4304998"/>
          </a:xfrm>
          <a:prstGeom prst="wedgeRoundRectCallout">
            <a:avLst>
              <a:gd name="adj1" fmla="val -86232"/>
              <a:gd name="adj2" fmla="val -16854"/>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a:effectLst/>
                <a:latin typeface="Comic Sans MS" panose="030F0702030302020204" pitchFamily="66" charset="0"/>
                <a:ea typeface="Calibri" panose="020F0502020204030204" pitchFamily="34" charset="0"/>
                <a:cs typeface="Times New Roman" panose="02020603050405020304" pitchFamily="18" charset="0"/>
              </a:rPr>
              <a:t>This message came to us from a small church in Ashton-under-Flete. The congregation has sent us this communication to assure us of their firm and unwavering faith in God's power and sovereignty. Watson and I are presently occupied therefore, we must enlist your assistance.   Dr. Watson informs me that technical help and further Fun Family Activities can be found at </a:t>
            </a:r>
            <a:r>
              <a:rPr lang="en-US" sz="1600" dirty="0">
                <a:effectLst/>
                <a:latin typeface="Comic Sans MS" panose="030F0702030302020204" pitchFamily="66" charset="0"/>
                <a:ea typeface="Calibri" panose="020F0502020204030204" pitchFamily="34" charset="0"/>
                <a:cs typeface="Times New Roman" panose="02020603050405020304" pitchFamily="18" charset="0"/>
                <a:hlinkClick r:id="rId5"/>
              </a:rPr>
              <a:t>https://tinyurl.com/nerjnsdm</a:t>
            </a:r>
            <a:r>
              <a:rPr lang="en-US" sz="1600" dirty="0">
                <a:effectLst/>
                <a:latin typeface="Comic Sans MS" panose="030F0702030302020204" pitchFamily="66" charset="0"/>
                <a:ea typeface="Calibri" panose="020F0502020204030204" pitchFamily="34" charset="0"/>
                <a:cs typeface="Times New Roman" panose="02020603050405020304" pitchFamily="18" charset="0"/>
              </a:rPr>
              <a:t>  </a:t>
            </a:r>
            <a:endParaRPr lang="en-US" sz="1600" dirty="0"/>
          </a:p>
        </p:txBody>
      </p:sp>
    </p:spTree>
    <p:extLst>
      <p:ext uri="{BB962C8B-B14F-4D97-AF65-F5344CB8AC3E}">
        <p14:creationId xmlns:p14="http://schemas.microsoft.com/office/powerpoint/2010/main" val="3907422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0B5DE-46EE-A573-F91C-7EB0AF9F7140}"/>
              </a:ext>
            </a:extLst>
          </p:cNvPr>
          <p:cNvSpPr>
            <a:spLocks noGrp="1"/>
          </p:cNvSpPr>
          <p:nvPr>
            <p:ph type="title"/>
          </p:nvPr>
        </p:nvSpPr>
        <p:spPr/>
        <p:txBody>
          <a:bodyPr/>
          <a:lstStyle/>
          <a:p>
            <a:r>
              <a:rPr lang="en-US" dirty="0"/>
              <a:t>Video Introduction</a:t>
            </a:r>
          </a:p>
        </p:txBody>
      </p:sp>
      <p:grpSp>
        <p:nvGrpSpPr>
          <p:cNvPr id="7" name="Group 6">
            <a:extLst>
              <a:ext uri="{FF2B5EF4-FFF2-40B4-BE49-F238E27FC236}">
                <a16:creationId xmlns:a16="http://schemas.microsoft.com/office/drawing/2014/main" id="{92393609-856D-7F1A-6225-14FC873A5909}"/>
              </a:ext>
            </a:extLst>
          </p:cNvPr>
          <p:cNvGrpSpPr/>
          <p:nvPr/>
        </p:nvGrpSpPr>
        <p:grpSpPr>
          <a:xfrm>
            <a:off x="2849598" y="1579418"/>
            <a:ext cx="6492803" cy="4272952"/>
            <a:chOff x="2849598" y="1579418"/>
            <a:chExt cx="6492803" cy="4272952"/>
          </a:xfrm>
        </p:grpSpPr>
        <p:pic>
          <p:nvPicPr>
            <p:cNvPr id="4" name="Picture 3">
              <a:extLst>
                <a:ext uri="{FF2B5EF4-FFF2-40B4-BE49-F238E27FC236}">
                  <a16:creationId xmlns:a16="http://schemas.microsoft.com/office/drawing/2014/main" id="{3A987C86-B6F9-D73C-DEE1-224D21F0DD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857" y="1848047"/>
              <a:ext cx="5714286" cy="3161905"/>
            </a:xfrm>
            <a:prstGeom prst="rect">
              <a:avLst/>
            </a:prstGeom>
            <a:ln>
              <a:noFill/>
            </a:ln>
            <a:effectLst>
              <a:outerShdw blurRad="292100" dist="139700" dir="2700000" algn="tl" rotWithShape="0">
                <a:srgbClr val="333333">
                  <a:alpha val="65000"/>
                </a:srgbClr>
              </a:outerShdw>
            </a:effectLst>
          </p:spPr>
        </p:pic>
        <p:pic>
          <p:nvPicPr>
            <p:cNvPr id="6" name="Picture 5">
              <a:hlinkClick r:id="rId3"/>
              <a:extLst>
                <a:ext uri="{FF2B5EF4-FFF2-40B4-BE49-F238E27FC236}">
                  <a16:creationId xmlns:a16="http://schemas.microsoft.com/office/drawing/2014/main" id="{17C9C22E-B937-F696-AD02-C3DFCCD94C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49598" y="1579418"/>
              <a:ext cx="6492803" cy="4272952"/>
            </a:xfrm>
            <a:prstGeom prst="rect">
              <a:avLst/>
            </a:prstGeom>
            <a:ln>
              <a:noFill/>
            </a:ln>
            <a:effectLst>
              <a:outerShdw blurRad="292100" dist="139700" dir="2700000" algn="tl" rotWithShape="0">
                <a:srgbClr val="333333">
                  <a:alpha val="65000"/>
                </a:srgbClr>
              </a:outerShdw>
            </a:effectLst>
          </p:spPr>
        </p:pic>
      </p:grpSp>
      <p:sp>
        <p:nvSpPr>
          <p:cNvPr id="8" name="TextBox 7">
            <a:hlinkClick r:id="rId3"/>
            <a:extLst>
              <a:ext uri="{FF2B5EF4-FFF2-40B4-BE49-F238E27FC236}">
                <a16:creationId xmlns:a16="http://schemas.microsoft.com/office/drawing/2014/main" id="{230E38E5-350C-7099-7EC3-E7D9F561D14A}"/>
              </a:ext>
            </a:extLst>
          </p:cNvPr>
          <p:cNvSpPr txBox="1"/>
          <p:nvPr/>
        </p:nvSpPr>
        <p:spPr>
          <a:xfrm>
            <a:off x="4465122" y="5852370"/>
            <a:ext cx="3515096" cy="523220"/>
          </a:xfrm>
          <a:prstGeom prst="rect">
            <a:avLst/>
          </a:prstGeom>
          <a:noFill/>
        </p:spPr>
        <p:txBody>
          <a:bodyPr wrap="square" rtlCol="0">
            <a:spAutoFit/>
          </a:bodyPr>
          <a:lstStyle/>
          <a:p>
            <a:pPr algn="ctr"/>
            <a:r>
              <a:rPr lang="en-US" sz="2800" dirty="0">
                <a:hlinkClick r:id="rId3"/>
              </a:rPr>
              <a:t>View Video</a:t>
            </a:r>
            <a:endParaRPr lang="en-US" sz="2800" dirty="0"/>
          </a:p>
        </p:txBody>
      </p:sp>
    </p:spTree>
    <p:extLst>
      <p:ext uri="{BB962C8B-B14F-4D97-AF65-F5344CB8AC3E}">
        <p14:creationId xmlns:p14="http://schemas.microsoft.com/office/powerpoint/2010/main" val="8092475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a:extLst>
            <a:ext uri="{FF2B5EF4-FFF2-40B4-BE49-F238E27FC236}">
              <a16:creationId xmlns:a16="http://schemas.microsoft.com/office/drawing/2014/main" id="{12E6BDE7-8721-9275-98A0-CDE78BB76D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122AE3-6D7B-5729-2601-DC95E2A33388}"/>
              </a:ext>
            </a:extLst>
          </p:cNvPr>
          <p:cNvSpPr>
            <a:spLocks noGrp="1"/>
          </p:cNvSpPr>
          <p:nvPr>
            <p:ph type="ctrTitle"/>
          </p:nvPr>
        </p:nvSpPr>
        <p:spPr>
          <a:xfrm>
            <a:off x="1524000" y="1122363"/>
            <a:ext cx="9144000" cy="1810842"/>
          </a:xfrm>
        </p:spPr>
        <p:txBody>
          <a:bodyPr/>
          <a:lstStyle/>
          <a:p>
            <a:r>
              <a:rPr lang="en-US" dirty="0"/>
              <a:t>God Speaks </a:t>
            </a:r>
            <a:br>
              <a:rPr lang="en-US" dirty="0"/>
            </a:br>
            <a:r>
              <a:rPr lang="en-US" dirty="0"/>
              <a:t>Through Circumstances</a:t>
            </a:r>
          </a:p>
        </p:txBody>
      </p:sp>
      <p:sp>
        <p:nvSpPr>
          <p:cNvPr id="3" name="Subtitle 2">
            <a:extLst>
              <a:ext uri="{FF2B5EF4-FFF2-40B4-BE49-F238E27FC236}">
                <a16:creationId xmlns:a16="http://schemas.microsoft.com/office/drawing/2014/main" id="{FAFEE1B8-45B0-BD99-18FA-1BD31217FD06}"/>
              </a:ext>
            </a:extLst>
          </p:cNvPr>
          <p:cNvSpPr>
            <a:spLocks noGrp="1"/>
          </p:cNvSpPr>
          <p:nvPr>
            <p:ph type="subTitle" idx="1"/>
          </p:nvPr>
        </p:nvSpPr>
        <p:spPr>
          <a:xfrm>
            <a:off x="1524000" y="3752602"/>
            <a:ext cx="9144000" cy="1505197"/>
          </a:xfrm>
        </p:spPr>
        <p:txBody>
          <a:bodyPr/>
          <a:lstStyle/>
          <a:p>
            <a:r>
              <a:rPr lang="en-US" dirty="0"/>
              <a:t>August 27</a:t>
            </a:r>
          </a:p>
        </p:txBody>
      </p:sp>
    </p:spTree>
    <p:extLst>
      <p:ext uri="{BB962C8B-B14F-4D97-AF65-F5344CB8AC3E}">
        <p14:creationId xmlns:p14="http://schemas.microsoft.com/office/powerpoint/2010/main" val="374212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62D08-6408-9C5D-2ADB-413C182B04C4}"/>
              </a:ext>
            </a:extLst>
          </p:cNvPr>
          <p:cNvSpPr>
            <a:spLocks noGrp="1"/>
          </p:cNvSpPr>
          <p:nvPr>
            <p:ph type="title"/>
          </p:nvPr>
        </p:nvSpPr>
        <p:spPr/>
        <p:txBody>
          <a:bodyPr/>
          <a:lstStyle/>
          <a:p>
            <a:r>
              <a:rPr lang="en-US" dirty="0"/>
              <a:t>Remember that time?</a:t>
            </a:r>
          </a:p>
        </p:txBody>
      </p:sp>
      <p:sp>
        <p:nvSpPr>
          <p:cNvPr id="3" name="Content Placeholder 2">
            <a:extLst>
              <a:ext uri="{FF2B5EF4-FFF2-40B4-BE49-F238E27FC236}">
                <a16:creationId xmlns:a16="http://schemas.microsoft.com/office/drawing/2014/main" id="{35DFE979-5DFD-C173-7212-C0D08425BC39}"/>
              </a:ext>
            </a:extLst>
          </p:cNvPr>
          <p:cNvSpPr>
            <a:spLocks noGrp="1"/>
          </p:cNvSpPr>
          <p:nvPr>
            <p:ph idx="1"/>
          </p:nvPr>
        </p:nvSpPr>
        <p:spPr/>
        <p:txBody>
          <a:bodyPr/>
          <a:lstStyle/>
          <a:p>
            <a:r>
              <a:rPr lang="en-US" dirty="0"/>
              <a:t>When has an unexpected change of plans worked in your favor?</a:t>
            </a:r>
          </a:p>
        </p:txBody>
      </p:sp>
      <p:pic>
        <p:nvPicPr>
          <p:cNvPr id="5" name="Picture 4" descr="Aircraft">
            <a:extLst>
              <a:ext uri="{FF2B5EF4-FFF2-40B4-BE49-F238E27FC236}">
                <a16:creationId xmlns:a16="http://schemas.microsoft.com/office/drawing/2014/main" id="{3B462BB0-4719-0E9B-2FE5-753AD21DA41B}"/>
              </a:ext>
            </a:extLst>
          </p:cNvPr>
          <p:cNvPicPr>
            <a:picLocks noChangeAspect="1"/>
          </p:cNvPicPr>
          <p:nvPr/>
        </p:nvPicPr>
        <p:blipFill>
          <a:blip r:embed="rId2"/>
          <a:stretch>
            <a:fillRect/>
          </a:stretch>
        </p:blipFill>
        <p:spPr>
          <a:xfrm>
            <a:off x="4445824" y="3224062"/>
            <a:ext cx="4377542" cy="1644998"/>
          </a:xfrm>
          <a:prstGeom prst="rect">
            <a:avLst/>
          </a:prstGeom>
        </p:spPr>
      </p:pic>
      <p:pic>
        <p:nvPicPr>
          <p:cNvPr id="4" name="Picture 3" descr="Cancelled Red Stamp with Double Border">
            <a:extLst>
              <a:ext uri="{FF2B5EF4-FFF2-40B4-BE49-F238E27FC236}">
                <a16:creationId xmlns:a16="http://schemas.microsoft.com/office/drawing/2014/main" id="{A8F7420E-2042-C243-872B-5EBF3D119B65}"/>
              </a:ext>
            </a:extLst>
          </p:cNvPr>
          <p:cNvPicPr>
            <a:picLocks noChangeAspect="1"/>
          </p:cNvPicPr>
          <p:nvPr/>
        </p:nvPicPr>
        <p:blipFill>
          <a:blip r:embed="rId3"/>
          <a:stretch>
            <a:fillRect/>
          </a:stretch>
        </p:blipFill>
        <p:spPr>
          <a:xfrm>
            <a:off x="4445824" y="3429000"/>
            <a:ext cx="3628004" cy="1777155"/>
          </a:xfrm>
          <a:prstGeom prst="rect">
            <a:avLst/>
          </a:prstGeom>
        </p:spPr>
      </p:pic>
      <p:pic>
        <p:nvPicPr>
          <p:cNvPr id="6" name="Picture 5" descr="Injury from Traffic Accident">
            <a:extLst>
              <a:ext uri="{FF2B5EF4-FFF2-40B4-BE49-F238E27FC236}">
                <a16:creationId xmlns:a16="http://schemas.microsoft.com/office/drawing/2014/main" id="{91FA98A7-36F5-EE56-0FF2-D1DA9CAC638C}"/>
              </a:ext>
            </a:extLst>
          </p:cNvPr>
          <p:cNvPicPr>
            <a:picLocks noChangeAspect="1"/>
          </p:cNvPicPr>
          <p:nvPr/>
        </p:nvPicPr>
        <p:blipFill>
          <a:blip r:embed="rId4"/>
          <a:stretch>
            <a:fillRect/>
          </a:stretch>
        </p:blipFill>
        <p:spPr>
          <a:xfrm>
            <a:off x="9008564" y="2885703"/>
            <a:ext cx="2345236" cy="2511631"/>
          </a:xfrm>
          <a:prstGeom prst="rect">
            <a:avLst/>
          </a:prstGeom>
        </p:spPr>
      </p:pic>
      <p:pic>
        <p:nvPicPr>
          <p:cNvPr id="7" name="Picture 6" descr="(Sabrina) Girl is Upset with the Rain">
            <a:extLst>
              <a:ext uri="{FF2B5EF4-FFF2-40B4-BE49-F238E27FC236}">
                <a16:creationId xmlns:a16="http://schemas.microsoft.com/office/drawing/2014/main" id="{2ED43AFE-CF04-9156-EA3C-7E436FD9334B}"/>
              </a:ext>
            </a:extLst>
          </p:cNvPr>
          <p:cNvPicPr>
            <a:picLocks noChangeAspect="1"/>
          </p:cNvPicPr>
          <p:nvPr/>
        </p:nvPicPr>
        <p:blipFill>
          <a:blip r:embed="rId5"/>
          <a:stretch>
            <a:fillRect/>
          </a:stretch>
        </p:blipFill>
        <p:spPr>
          <a:xfrm flipH="1">
            <a:off x="1418863" y="3008322"/>
            <a:ext cx="2559593" cy="2618510"/>
          </a:xfrm>
          <a:prstGeom prst="rect">
            <a:avLst/>
          </a:prstGeom>
        </p:spPr>
      </p:pic>
    </p:spTree>
    <p:extLst>
      <p:ext uri="{BB962C8B-B14F-4D97-AF65-F5344CB8AC3E}">
        <p14:creationId xmlns:p14="http://schemas.microsoft.com/office/powerpoint/2010/main" val="1650426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28ABC-5CCF-2B77-4303-09A4BD97BA5D}"/>
              </a:ext>
            </a:extLst>
          </p:cNvPr>
          <p:cNvSpPr>
            <a:spLocks noGrp="1"/>
          </p:cNvSpPr>
          <p:nvPr>
            <p:ph type="title"/>
          </p:nvPr>
        </p:nvSpPr>
        <p:spPr/>
        <p:txBody>
          <a:bodyPr/>
          <a:lstStyle/>
          <a:p>
            <a:pPr algn="l"/>
            <a:r>
              <a:rPr lang="en-US" dirty="0"/>
              <a:t>Listen for the Holy Spirit’s work on our behalf.</a:t>
            </a:r>
          </a:p>
        </p:txBody>
      </p:sp>
      <p:sp>
        <p:nvSpPr>
          <p:cNvPr id="3" name="Content Placeholder 2">
            <a:extLst>
              <a:ext uri="{FF2B5EF4-FFF2-40B4-BE49-F238E27FC236}">
                <a16:creationId xmlns:a16="http://schemas.microsoft.com/office/drawing/2014/main" id="{BB627DA4-4B08-3010-CAF4-B12EB2F3B48A}"/>
              </a:ext>
            </a:extLst>
          </p:cNvPr>
          <p:cNvSpPr>
            <a:spLocks noGrp="1"/>
          </p:cNvSpPr>
          <p:nvPr>
            <p:ph idx="1"/>
          </p:nvPr>
        </p:nvSpPr>
        <p:spPr>
          <a:xfrm>
            <a:off x="2500132" y="2141537"/>
            <a:ext cx="7696200" cy="4351338"/>
          </a:xfrm>
        </p:spPr>
        <p:txBody>
          <a:bodyPr/>
          <a:lstStyle/>
          <a:p>
            <a:pPr marL="0" indent="0" algn="ctr">
              <a:buNone/>
            </a:pPr>
            <a:r>
              <a:rPr lang="en-US" dirty="0"/>
              <a:t>Romans 8:26-27 (NIV)   In the same way, the Spirit helps us in our weakness. We do not know what we ought to pray for, but the Spirit himself intercedes for us with </a:t>
            </a:r>
          </a:p>
        </p:txBody>
      </p:sp>
    </p:spTree>
    <p:extLst>
      <p:ext uri="{BB962C8B-B14F-4D97-AF65-F5344CB8AC3E}">
        <p14:creationId xmlns:p14="http://schemas.microsoft.com/office/powerpoint/2010/main" val="4022348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7B3CB-2E7C-8FD3-67B3-0AB531E22F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77C9CA-B0F1-5B6C-0D88-A1EE411C7DF8}"/>
              </a:ext>
            </a:extLst>
          </p:cNvPr>
          <p:cNvSpPr>
            <a:spLocks noGrp="1"/>
          </p:cNvSpPr>
          <p:nvPr>
            <p:ph type="title"/>
          </p:nvPr>
        </p:nvSpPr>
        <p:spPr/>
        <p:txBody>
          <a:bodyPr/>
          <a:lstStyle/>
          <a:p>
            <a:pPr algn="l"/>
            <a:r>
              <a:rPr lang="en-US" dirty="0"/>
              <a:t>Listen for the Holy Spirit’s work on our behalf.</a:t>
            </a:r>
          </a:p>
        </p:txBody>
      </p:sp>
      <p:sp>
        <p:nvSpPr>
          <p:cNvPr id="3" name="Content Placeholder 2">
            <a:extLst>
              <a:ext uri="{FF2B5EF4-FFF2-40B4-BE49-F238E27FC236}">
                <a16:creationId xmlns:a16="http://schemas.microsoft.com/office/drawing/2014/main" id="{18F528FF-08CC-D2D2-4CA3-094EF76294DB}"/>
              </a:ext>
            </a:extLst>
          </p:cNvPr>
          <p:cNvSpPr>
            <a:spLocks noGrp="1"/>
          </p:cNvSpPr>
          <p:nvPr>
            <p:ph idx="1"/>
          </p:nvPr>
        </p:nvSpPr>
        <p:spPr>
          <a:xfrm>
            <a:off x="2132153" y="2141537"/>
            <a:ext cx="7927694" cy="4351338"/>
          </a:xfrm>
        </p:spPr>
        <p:txBody>
          <a:bodyPr/>
          <a:lstStyle/>
          <a:p>
            <a:pPr marL="0" indent="0" algn="ctr">
              <a:buNone/>
            </a:pPr>
            <a:r>
              <a:rPr lang="en-US" dirty="0"/>
              <a:t>groans that words cannot express. 27  And he who searches our hearts knows the mind of the Spirit, because the Spirit intercedes for the saints in accordance with God's will.</a:t>
            </a:r>
          </a:p>
        </p:txBody>
      </p:sp>
      <p:pic>
        <p:nvPicPr>
          <p:cNvPr id="5" name="Picture 4">
            <a:extLst>
              <a:ext uri="{FF2B5EF4-FFF2-40B4-BE49-F238E27FC236}">
                <a16:creationId xmlns:a16="http://schemas.microsoft.com/office/drawing/2014/main" id="{FC38F377-08EF-B1EA-19AD-2DF8E8AAC433}"/>
              </a:ext>
            </a:extLst>
          </p:cNvPr>
          <p:cNvPicPr>
            <a:picLocks noChangeAspect="1"/>
          </p:cNvPicPr>
          <p:nvPr/>
        </p:nvPicPr>
        <p:blipFill>
          <a:blip r:embed="rId2">
            <a:duotone>
              <a:schemeClr val="accent5">
                <a:shade val="45000"/>
                <a:satMod val="135000"/>
              </a:schemeClr>
              <a:prstClr val="white"/>
            </a:duotone>
          </a:blip>
          <a:stretch>
            <a:fillRect/>
          </a:stretch>
        </p:blipFill>
        <p:spPr>
          <a:xfrm>
            <a:off x="5333505" y="5387974"/>
            <a:ext cx="1733333" cy="29523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405907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D3A49-F1A7-ADFB-BE3D-C0266EC0FDEE}"/>
              </a:ext>
            </a:extLst>
          </p:cNvPr>
          <p:cNvSpPr>
            <a:spLocks noGrp="1"/>
          </p:cNvSpPr>
          <p:nvPr>
            <p:ph type="title"/>
          </p:nvPr>
        </p:nvSpPr>
        <p:spPr/>
        <p:txBody>
          <a:bodyPr/>
          <a:lstStyle/>
          <a:p>
            <a:r>
              <a:rPr lang="en-US" dirty="0"/>
              <a:t>The Spirit Helps Us Pray</a:t>
            </a:r>
          </a:p>
        </p:txBody>
      </p:sp>
      <p:sp>
        <p:nvSpPr>
          <p:cNvPr id="3" name="Content Placeholder 2">
            <a:extLst>
              <a:ext uri="{FF2B5EF4-FFF2-40B4-BE49-F238E27FC236}">
                <a16:creationId xmlns:a16="http://schemas.microsoft.com/office/drawing/2014/main" id="{39E594C2-F2C3-8750-3EB9-0E4730913057}"/>
              </a:ext>
            </a:extLst>
          </p:cNvPr>
          <p:cNvSpPr>
            <a:spLocks noGrp="1"/>
          </p:cNvSpPr>
          <p:nvPr>
            <p:ph idx="1"/>
          </p:nvPr>
        </p:nvSpPr>
        <p:spPr/>
        <p:txBody>
          <a:bodyPr/>
          <a:lstStyle/>
          <a:p>
            <a:r>
              <a:rPr lang="en-US" dirty="0"/>
              <a:t>List the tasks of the Holy Spirit working for us.</a:t>
            </a:r>
          </a:p>
          <a:p>
            <a:r>
              <a:rPr lang="en-US" dirty="0"/>
              <a:t>The Spirit “intercedes” for us.  What are some synonyms for the term “intercede”?</a:t>
            </a:r>
          </a:p>
          <a:p>
            <a:r>
              <a:rPr lang="en-US" dirty="0"/>
              <a:t>Why is such a person sometimes needed?</a:t>
            </a:r>
          </a:p>
          <a:p>
            <a:r>
              <a:rPr lang="en-US" dirty="0"/>
              <a:t>How might any of these things be true between us and God?</a:t>
            </a:r>
          </a:p>
          <a:p>
            <a:endParaRPr lang="en-US" dirty="0"/>
          </a:p>
          <a:p>
            <a:endParaRPr lang="en-US" dirty="0"/>
          </a:p>
        </p:txBody>
      </p:sp>
    </p:spTree>
    <p:extLst>
      <p:ext uri="{BB962C8B-B14F-4D97-AF65-F5344CB8AC3E}">
        <p14:creationId xmlns:p14="http://schemas.microsoft.com/office/powerpoint/2010/main" val="1042739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969696"/>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2" end="2"/>
                                            </p:txEl>
                                          </p:spTgt>
                                        </p:tgtEl>
                                        <p:attrNameLst>
                                          <p:attrName>ppt_c</p:attrName>
                                        </p:attrNameLst>
                                      </p:cBhvr>
                                      <p:to>
                                        <a:srgbClr val="969696"/>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04BE1-3809-50D7-2AEA-5FF74A08E4CE}"/>
              </a:ext>
            </a:extLst>
          </p:cNvPr>
          <p:cNvSpPr>
            <a:spLocks noGrp="1"/>
          </p:cNvSpPr>
          <p:nvPr>
            <p:ph type="title"/>
          </p:nvPr>
        </p:nvSpPr>
        <p:spPr/>
        <p:txBody>
          <a:bodyPr/>
          <a:lstStyle/>
          <a:p>
            <a:r>
              <a:rPr lang="en-US" dirty="0"/>
              <a:t>The Spirit Helps Us Pray</a:t>
            </a:r>
          </a:p>
        </p:txBody>
      </p:sp>
      <p:sp>
        <p:nvSpPr>
          <p:cNvPr id="3" name="Content Placeholder 2">
            <a:extLst>
              <a:ext uri="{FF2B5EF4-FFF2-40B4-BE49-F238E27FC236}">
                <a16:creationId xmlns:a16="http://schemas.microsoft.com/office/drawing/2014/main" id="{2BB7396B-774F-88BC-114B-BCFC51166463}"/>
              </a:ext>
            </a:extLst>
          </p:cNvPr>
          <p:cNvSpPr>
            <a:spLocks noGrp="1"/>
          </p:cNvSpPr>
          <p:nvPr>
            <p:ph idx="1"/>
          </p:nvPr>
        </p:nvSpPr>
        <p:spPr/>
        <p:txBody>
          <a:bodyPr/>
          <a:lstStyle/>
          <a:p>
            <a:r>
              <a:rPr lang="en-US" dirty="0"/>
              <a:t>What kinds of situations do we face where we need God's Spirit to intervene for us?</a:t>
            </a:r>
          </a:p>
          <a:p>
            <a:r>
              <a:rPr lang="en-US" dirty="0"/>
              <a:t>How does the Spirit intercede on our behalf?  What elements are described in the passage?</a:t>
            </a:r>
          </a:p>
          <a:p>
            <a:r>
              <a:rPr lang="en-US" dirty="0"/>
              <a:t>So, what should we do when we just don’t know how to pray?</a:t>
            </a:r>
          </a:p>
          <a:p>
            <a:endParaRPr lang="en-US" dirty="0"/>
          </a:p>
        </p:txBody>
      </p:sp>
    </p:spTree>
    <p:extLst>
      <p:ext uri="{BB962C8B-B14F-4D97-AF65-F5344CB8AC3E}">
        <p14:creationId xmlns:p14="http://schemas.microsoft.com/office/powerpoint/2010/main" val="3757915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0" end="0"/>
                                            </p:txEl>
                                          </p:spTgt>
                                        </p:tgtEl>
                                        <p:attrNameLst>
                                          <p:attrName>ppt_c</p:attrName>
                                        </p:attrNameLst>
                                      </p:cBhvr>
                                      <p:to>
                                        <a:srgbClr val="969696"/>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3">
                                            <p:txEl>
                                              <p:pRg st="1" end="1"/>
                                            </p:txEl>
                                          </p:spTgt>
                                        </p:tgtEl>
                                        <p:attrNameLst>
                                          <p:attrName>ppt_c</p:attrName>
                                        </p:attrNameLst>
                                      </p:cBhvr>
                                      <p:to>
                                        <a:srgbClr val="969696"/>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11257-1968-05CE-B1AF-0212BAC5C6EA}"/>
              </a:ext>
            </a:extLst>
          </p:cNvPr>
          <p:cNvSpPr>
            <a:spLocks noGrp="1"/>
          </p:cNvSpPr>
          <p:nvPr>
            <p:ph type="title"/>
          </p:nvPr>
        </p:nvSpPr>
        <p:spPr/>
        <p:txBody>
          <a:bodyPr/>
          <a:lstStyle/>
          <a:p>
            <a:r>
              <a:rPr lang="en-US" dirty="0"/>
              <a:t>The Spirit Helps Us Pray</a:t>
            </a:r>
          </a:p>
        </p:txBody>
      </p:sp>
      <p:sp>
        <p:nvSpPr>
          <p:cNvPr id="3" name="Content Placeholder 2">
            <a:extLst>
              <a:ext uri="{FF2B5EF4-FFF2-40B4-BE49-F238E27FC236}">
                <a16:creationId xmlns:a16="http://schemas.microsoft.com/office/drawing/2014/main" id="{473FE35C-70E4-0D2B-BA20-7054CF9B4C77}"/>
              </a:ext>
            </a:extLst>
          </p:cNvPr>
          <p:cNvSpPr>
            <a:spLocks noGrp="1"/>
          </p:cNvSpPr>
          <p:nvPr>
            <p:ph idx="1"/>
          </p:nvPr>
        </p:nvSpPr>
        <p:spPr>
          <a:xfrm>
            <a:off x="838200" y="1690687"/>
            <a:ext cx="9139177" cy="4698537"/>
          </a:xfrm>
        </p:spPr>
        <p:txBody>
          <a:bodyPr>
            <a:normAutofit lnSpcReduction="10000"/>
          </a:bodyPr>
          <a:lstStyle/>
          <a:p>
            <a:r>
              <a:rPr lang="en-US" dirty="0">
                <a:solidFill>
                  <a:srgbClr val="C00000"/>
                </a:solidFill>
              </a:rPr>
              <a:t>Consider this prayer exercise:</a:t>
            </a:r>
          </a:p>
          <a:p>
            <a:pPr lvl="1"/>
            <a:r>
              <a:rPr lang="en-US" dirty="0">
                <a:solidFill>
                  <a:srgbClr val="C00000"/>
                </a:solidFill>
              </a:rPr>
              <a:t>Imagine the problem being held in your closed hand</a:t>
            </a:r>
          </a:p>
          <a:p>
            <a:pPr lvl="1"/>
            <a:r>
              <a:rPr lang="en-US" dirty="0">
                <a:solidFill>
                  <a:srgbClr val="C00000"/>
                </a:solidFill>
              </a:rPr>
              <a:t>Open your hand and tell God you are releasing it to Him</a:t>
            </a:r>
          </a:p>
          <a:p>
            <a:pPr lvl="1"/>
            <a:r>
              <a:rPr lang="en-US" dirty="0">
                <a:solidFill>
                  <a:srgbClr val="C00000"/>
                </a:solidFill>
              </a:rPr>
              <a:t>In faith hold your open hand before you, telling God you are trusting Him to provide the resolution to the situation</a:t>
            </a:r>
          </a:p>
          <a:p>
            <a:pPr lvl="1"/>
            <a:r>
              <a:rPr lang="en-US" dirty="0">
                <a:solidFill>
                  <a:srgbClr val="C00000"/>
                </a:solidFill>
              </a:rPr>
              <a:t>Hold your hand aloft in praise for His power, authority, and love at work in your life</a:t>
            </a:r>
          </a:p>
          <a:p>
            <a:pPr lvl="1"/>
            <a:endParaRPr lang="en-US" dirty="0"/>
          </a:p>
        </p:txBody>
      </p:sp>
      <p:pic>
        <p:nvPicPr>
          <p:cNvPr id="4" name="Picture 3">
            <a:extLst>
              <a:ext uri="{FF2B5EF4-FFF2-40B4-BE49-F238E27FC236}">
                <a16:creationId xmlns:a16="http://schemas.microsoft.com/office/drawing/2014/main" id="{A7DCC57B-4F97-B24C-2C8B-99468C9353E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rot="5730594">
            <a:off x="9948109" y="1266775"/>
            <a:ext cx="1311410" cy="1380431"/>
          </a:xfrm>
          <a:prstGeom prst="rect">
            <a:avLst/>
          </a:prstGeom>
        </p:spPr>
      </p:pic>
      <p:pic>
        <p:nvPicPr>
          <p:cNvPr id="5" name="Picture 4" descr="Hand gesture">
            <a:extLst>
              <a:ext uri="{FF2B5EF4-FFF2-40B4-BE49-F238E27FC236}">
                <a16:creationId xmlns:a16="http://schemas.microsoft.com/office/drawing/2014/main" id="{637750E6-31FE-CBA4-9BE7-58CA14EC3EE0}"/>
              </a:ext>
            </a:extLst>
          </p:cNvPr>
          <p:cNvPicPr>
            <a:picLocks noChangeAspect="1"/>
          </p:cNvPicPr>
          <p:nvPr/>
        </p:nvPicPr>
        <p:blipFill>
          <a:blip r:embed="rId3"/>
          <a:stretch>
            <a:fillRect/>
          </a:stretch>
        </p:blipFill>
        <p:spPr>
          <a:xfrm flipH="1">
            <a:off x="9977377" y="3719795"/>
            <a:ext cx="1834588" cy="1375941"/>
          </a:xfrm>
          <a:prstGeom prst="rect">
            <a:avLst/>
          </a:prstGeom>
        </p:spPr>
      </p:pic>
      <p:pic>
        <p:nvPicPr>
          <p:cNvPr id="6" name="Picture 5" descr="Hand gesture">
            <a:extLst>
              <a:ext uri="{FF2B5EF4-FFF2-40B4-BE49-F238E27FC236}">
                <a16:creationId xmlns:a16="http://schemas.microsoft.com/office/drawing/2014/main" id="{E3425CB2-2FEF-826E-7B24-2CDBFA87B46B}"/>
              </a:ext>
            </a:extLst>
          </p:cNvPr>
          <p:cNvPicPr>
            <a:picLocks noChangeAspect="1"/>
          </p:cNvPicPr>
          <p:nvPr/>
        </p:nvPicPr>
        <p:blipFill>
          <a:blip r:embed="rId4"/>
          <a:stretch>
            <a:fillRect/>
          </a:stretch>
        </p:blipFill>
        <p:spPr>
          <a:xfrm rot="5154585">
            <a:off x="8778306" y="2140764"/>
            <a:ext cx="1462954" cy="1808907"/>
          </a:xfrm>
          <a:prstGeom prst="rect">
            <a:avLst/>
          </a:prstGeom>
        </p:spPr>
      </p:pic>
      <p:pic>
        <p:nvPicPr>
          <p:cNvPr id="7" name="Picture 6" descr="Hand gesture">
            <a:extLst>
              <a:ext uri="{FF2B5EF4-FFF2-40B4-BE49-F238E27FC236}">
                <a16:creationId xmlns:a16="http://schemas.microsoft.com/office/drawing/2014/main" id="{C83D2FC5-2222-58B5-6A8E-011DE4076FC6}"/>
              </a:ext>
            </a:extLst>
          </p:cNvPr>
          <p:cNvPicPr>
            <a:picLocks noChangeAspect="1"/>
          </p:cNvPicPr>
          <p:nvPr/>
        </p:nvPicPr>
        <p:blipFill>
          <a:blip r:embed="rId5"/>
          <a:stretch>
            <a:fillRect/>
          </a:stretch>
        </p:blipFill>
        <p:spPr>
          <a:xfrm rot="20659480">
            <a:off x="9077486" y="5156481"/>
            <a:ext cx="1552683" cy="1584371"/>
          </a:xfrm>
          <a:prstGeom prst="rect">
            <a:avLst/>
          </a:prstGeom>
        </p:spPr>
      </p:pic>
    </p:spTree>
    <p:extLst>
      <p:ext uri="{BB962C8B-B14F-4D97-AF65-F5344CB8AC3E}">
        <p14:creationId xmlns:p14="http://schemas.microsoft.com/office/powerpoint/2010/main" val="388518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8699C-124D-26DF-A5BB-C0A293979A14}"/>
              </a:ext>
            </a:extLst>
          </p:cNvPr>
          <p:cNvSpPr>
            <a:spLocks noGrp="1"/>
          </p:cNvSpPr>
          <p:nvPr>
            <p:ph type="title"/>
          </p:nvPr>
        </p:nvSpPr>
        <p:spPr/>
        <p:txBody>
          <a:bodyPr/>
          <a:lstStyle/>
          <a:p>
            <a:pPr algn="l"/>
            <a:r>
              <a:rPr lang="en-US" dirty="0"/>
              <a:t>Listen for all that God does for us.</a:t>
            </a:r>
          </a:p>
        </p:txBody>
      </p:sp>
      <p:sp>
        <p:nvSpPr>
          <p:cNvPr id="3" name="Content Placeholder 2">
            <a:extLst>
              <a:ext uri="{FF2B5EF4-FFF2-40B4-BE49-F238E27FC236}">
                <a16:creationId xmlns:a16="http://schemas.microsoft.com/office/drawing/2014/main" id="{9DFCBADF-C77A-D92E-0647-4255DDB2A22C}"/>
              </a:ext>
            </a:extLst>
          </p:cNvPr>
          <p:cNvSpPr>
            <a:spLocks noGrp="1"/>
          </p:cNvSpPr>
          <p:nvPr>
            <p:ph idx="1"/>
          </p:nvPr>
        </p:nvSpPr>
        <p:spPr>
          <a:xfrm>
            <a:off x="2326510" y="2045544"/>
            <a:ext cx="8078165" cy="4351338"/>
          </a:xfrm>
        </p:spPr>
        <p:txBody>
          <a:bodyPr/>
          <a:lstStyle/>
          <a:p>
            <a:pPr marL="0" indent="0" algn="ctr">
              <a:buNone/>
            </a:pPr>
            <a:r>
              <a:rPr lang="en-US" dirty="0"/>
              <a:t>Romans 8:28-30 (NIV)   And we know that in all things God works for the good of those who love him, who have been called according to his purpose. 29  For those God foreknew he also predestined to be </a:t>
            </a:r>
          </a:p>
        </p:txBody>
      </p:sp>
    </p:spTree>
    <p:extLst>
      <p:ext uri="{BB962C8B-B14F-4D97-AF65-F5344CB8AC3E}">
        <p14:creationId xmlns:p14="http://schemas.microsoft.com/office/powerpoint/2010/main" val="2293210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E5AA1F7-6FBE-4C82-8877-B892F7286642}" vid="{58E30FAA-7D03-45B4-AB81-753AF28EFCA9}"/>
    </a:ext>
  </a:extLst>
</a:theme>
</file>

<file path=docProps/app.xml><?xml version="1.0" encoding="utf-8"?>
<Properties xmlns="http://schemas.openxmlformats.org/officeDocument/2006/extended-properties" xmlns:vt="http://schemas.openxmlformats.org/officeDocument/2006/docPropsVTypes">
  <Template>ss4</Template>
  <TotalTime>43</TotalTime>
  <Words>937</Words>
  <Application>Microsoft Office PowerPoint</Application>
  <PresentationFormat>Widescreen</PresentationFormat>
  <Paragraphs>64</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Comic Sans MS</vt:lpstr>
      <vt:lpstr>Office Theme</vt:lpstr>
      <vt:lpstr>God Speaks  Through Circumstances</vt:lpstr>
      <vt:lpstr>Video Introduction</vt:lpstr>
      <vt:lpstr>Remember that time?</vt:lpstr>
      <vt:lpstr>Listen for the Holy Spirit’s work on our behalf.</vt:lpstr>
      <vt:lpstr>Listen for the Holy Spirit’s work on our behalf.</vt:lpstr>
      <vt:lpstr>The Spirit Helps Us Pray</vt:lpstr>
      <vt:lpstr>The Spirit Helps Us Pray</vt:lpstr>
      <vt:lpstr>The Spirit Helps Us Pray</vt:lpstr>
      <vt:lpstr>Listen for all that God does for us.</vt:lpstr>
      <vt:lpstr>Listen for all that God does for us.</vt:lpstr>
      <vt:lpstr>God Uses Our Circumstances</vt:lpstr>
      <vt:lpstr>God Uses Our Circumstances</vt:lpstr>
      <vt:lpstr>Listen for how God is for us.</vt:lpstr>
      <vt:lpstr>Listen for how God is for us.</vt:lpstr>
      <vt:lpstr>Trust God to Work for Your Benefit.</vt:lpstr>
      <vt:lpstr>Application</vt:lpstr>
      <vt:lpstr>Application</vt:lpstr>
      <vt:lpstr>Application</vt:lpstr>
      <vt:lpstr>Family Activities</vt:lpstr>
      <vt:lpstr>God Speaks  Through Circumstances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Steve Armstrong</dc:creator>
  <cp:lastModifiedBy>Steve Armstrong</cp:lastModifiedBy>
  <cp:revision>4</cp:revision>
  <dcterms:created xsi:type="dcterms:W3CDTF">2026-09-10T11:50:16Z</dcterms:created>
  <dcterms:modified xsi:type="dcterms:W3CDTF">2026-09-11T10:49:12Z</dcterms:modified>
</cp:coreProperties>
</file>