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75" d="100"/>
          <a:sy n="75" d="100"/>
        </p:scale>
        <p:origin x="492"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39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87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9/3/2026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atch.liberty.edu/media/t/1_on06tr7q"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hyperlink" Target="https://tinyurl.com/3tpnttk5"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God Speaks Through</a:t>
            </a:r>
            <a:br>
              <a:rPr lang="en-US" dirty="0"/>
            </a:br>
            <a:r>
              <a:rPr lang="en-US" dirty="0"/>
              <a:t>His Holy Spirit</a:t>
            </a:r>
          </a:p>
        </p:txBody>
      </p:sp>
      <p:sp>
        <p:nvSpPr>
          <p:cNvPr id="3" name="Subtitle 2"/>
          <p:cNvSpPr>
            <a:spLocks noGrp="1"/>
          </p:cNvSpPr>
          <p:nvPr>
            <p:ph type="subTitle" idx="1"/>
          </p:nvPr>
        </p:nvSpPr>
        <p:spPr>
          <a:xfrm>
            <a:off x="1524000" y="3930732"/>
            <a:ext cx="9144000" cy="1327068"/>
          </a:xfrm>
        </p:spPr>
        <p:txBody>
          <a:bodyPr/>
          <a:lstStyle/>
          <a:p>
            <a:r>
              <a:rPr lang="en-US" dirty="0"/>
              <a:t>September 20</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486B7-84AF-908A-41AF-BD7A41C4FA68}"/>
              </a:ext>
            </a:extLst>
          </p:cNvPr>
          <p:cNvSpPr>
            <a:spLocks noGrp="1"/>
          </p:cNvSpPr>
          <p:nvPr>
            <p:ph type="title"/>
          </p:nvPr>
        </p:nvSpPr>
        <p:spPr/>
        <p:txBody>
          <a:bodyPr>
            <a:normAutofit/>
          </a:bodyPr>
          <a:lstStyle/>
          <a:p>
            <a:pPr algn="l"/>
            <a:r>
              <a:rPr lang="en-US" dirty="0"/>
              <a:t>Listen for how you can know what God is thinking.</a:t>
            </a:r>
          </a:p>
        </p:txBody>
      </p:sp>
      <p:sp>
        <p:nvSpPr>
          <p:cNvPr id="3" name="Content Placeholder 2">
            <a:extLst>
              <a:ext uri="{FF2B5EF4-FFF2-40B4-BE49-F238E27FC236}">
                <a16:creationId xmlns:a16="http://schemas.microsoft.com/office/drawing/2014/main" id="{18DBD125-E5F7-4535-EC8F-0B34318434F5}"/>
              </a:ext>
            </a:extLst>
          </p:cNvPr>
          <p:cNvSpPr>
            <a:spLocks noGrp="1"/>
          </p:cNvSpPr>
          <p:nvPr>
            <p:ph idx="1"/>
          </p:nvPr>
        </p:nvSpPr>
        <p:spPr>
          <a:xfrm>
            <a:off x="1295400" y="2003425"/>
            <a:ext cx="9601200" cy="4351338"/>
          </a:xfrm>
        </p:spPr>
        <p:txBody>
          <a:bodyPr>
            <a:normAutofit/>
          </a:bodyPr>
          <a:lstStyle/>
          <a:p>
            <a:pPr marL="0" indent="0" algn="ctr">
              <a:buNone/>
            </a:pPr>
            <a:r>
              <a:rPr lang="en-US" dirty="0"/>
              <a:t>1 Corinthians 2:9-11 (NIV)  However, as it is written: "No eye has seen, no ear has heard, no mind has conceived what God has prepared for those who love him"--  10  but God has revealed it to us by his Spirit. The Spirit searches all things, even</a:t>
            </a:r>
          </a:p>
          <a:p>
            <a:pPr marL="0" indent="0" algn="ctr">
              <a:buNone/>
            </a:pPr>
            <a:endParaRPr lang="en-US" dirty="0"/>
          </a:p>
        </p:txBody>
      </p:sp>
    </p:spTree>
    <p:extLst>
      <p:ext uri="{BB962C8B-B14F-4D97-AF65-F5344CB8AC3E}">
        <p14:creationId xmlns:p14="http://schemas.microsoft.com/office/powerpoint/2010/main" val="336977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2173D-C832-0ACC-B494-8625A927A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A72B7-5DA8-3C6B-65A1-3AAB7A24C0EE}"/>
              </a:ext>
            </a:extLst>
          </p:cNvPr>
          <p:cNvSpPr>
            <a:spLocks noGrp="1"/>
          </p:cNvSpPr>
          <p:nvPr>
            <p:ph type="title"/>
          </p:nvPr>
        </p:nvSpPr>
        <p:spPr/>
        <p:txBody>
          <a:bodyPr>
            <a:normAutofit/>
          </a:bodyPr>
          <a:lstStyle/>
          <a:p>
            <a:pPr algn="l"/>
            <a:r>
              <a:rPr lang="en-US" dirty="0"/>
              <a:t>Listen for how you can know what God is thinking.</a:t>
            </a:r>
          </a:p>
        </p:txBody>
      </p:sp>
      <p:sp>
        <p:nvSpPr>
          <p:cNvPr id="3" name="Content Placeholder 2">
            <a:extLst>
              <a:ext uri="{FF2B5EF4-FFF2-40B4-BE49-F238E27FC236}">
                <a16:creationId xmlns:a16="http://schemas.microsoft.com/office/drawing/2014/main" id="{1311CB74-31F8-F678-0B15-88D5209BEAA9}"/>
              </a:ext>
            </a:extLst>
          </p:cNvPr>
          <p:cNvSpPr>
            <a:spLocks noGrp="1"/>
          </p:cNvSpPr>
          <p:nvPr>
            <p:ph idx="1"/>
          </p:nvPr>
        </p:nvSpPr>
        <p:spPr>
          <a:xfrm>
            <a:off x="1828800" y="2141537"/>
            <a:ext cx="8801100" cy="4351338"/>
          </a:xfrm>
        </p:spPr>
        <p:txBody>
          <a:bodyPr>
            <a:normAutofit/>
          </a:bodyPr>
          <a:lstStyle/>
          <a:p>
            <a:pPr marL="0" indent="0" algn="ctr">
              <a:buNone/>
            </a:pPr>
            <a:r>
              <a:rPr lang="en-US" dirty="0"/>
              <a:t>the deep things of God.  11  For who among men knows the thoughts of a man except the man's spirit within him? In the same way no one knows the thoughts of God except the Spirit of God</a:t>
            </a:r>
          </a:p>
        </p:txBody>
      </p:sp>
      <p:pic>
        <p:nvPicPr>
          <p:cNvPr id="5" name="Picture 4">
            <a:extLst>
              <a:ext uri="{FF2B5EF4-FFF2-40B4-BE49-F238E27FC236}">
                <a16:creationId xmlns:a16="http://schemas.microsoft.com/office/drawing/2014/main" id="{A48AF95B-FF07-322C-9D87-B3F46E85EEF9}"/>
              </a:ext>
            </a:extLst>
          </p:cNvPr>
          <p:cNvPicPr>
            <a:picLocks noChangeAspect="1"/>
          </p:cNvPicPr>
          <p:nvPr/>
        </p:nvPicPr>
        <p:blipFill>
          <a:blip r:embed="rId2">
            <a:duotone>
              <a:prstClr val="black"/>
              <a:schemeClr val="accent1">
                <a:tint val="45000"/>
                <a:satMod val="400000"/>
              </a:schemeClr>
            </a:duotone>
          </a:blip>
          <a:stretch>
            <a:fillRect/>
          </a:stretch>
        </p:blipFill>
        <p:spPr>
          <a:xfrm>
            <a:off x="5096891" y="5231333"/>
            <a:ext cx="1800000" cy="2857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71013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5E753-CA6E-9FD3-9F49-6A17AD79C130}"/>
              </a:ext>
            </a:extLst>
          </p:cNvPr>
          <p:cNvSpPr>
            <a:spLocks noGrp="1"/>
          </p:cNvSpPr>
          <p:nvPr>
            <p:ph type="title"/>
          </p:nvPr>
        </p:nvSpPr>
        <p:spPr/>
        <p:txBody>
          <a:bodyPr/>
          <a:lstStyle/>
          <a:p>
            <a:r>
              <a:rPr lang="en-US" dirty="0"/>
              <a:t>Know the Mind of God</a:t>
            </a:r>
          </a:p>
        </p:txBody>
      </p:sp>
      <p:sp>
        <p:nvSpPr>
          <p:cNvPr id="3" name="Content Placeholder 2">
            <a:extLst>
              <a:ext uri="{FF2B5EF4-FFF2-40B4-BE49-F238E27FC236}">
                <a16:creationId xmlns:a16="http://schemas.microsoft.com/office/drawing/2014/main" id="{1FD5F334-C3A4-8CE1-FCFB-E782E82A999D}"/>
              </a:ext>
            </a:extLst>
          </p:cNvPr>
          <p:cNvSpPr>
            <a:spLocks noGrp="1"/>
          </p:cNvSpPr>
          <p:nvPr>
            <p:ph idx="1"/>
          </p:nvPr>
        </p:nvSpPr>
        <p:spPr/>
        <p:txBody>
          <a:bodyPr/>
          <a:lstStyle/>
          <a:p>
            <a:r>
              <a:rPr lang="en-US" dirty="0"/>
              <a:t>What do you think God has prepared for you that you can hardly imagine?</a:t>
            </a:r>
          </a:p>
          <a:p>
            <a:r>
              <a:rPr lang="en-US" dirty="0"/>
              <a:t>What is the essence of verse 9 and why is verse 10a essential to understanding Paul’s intent? </a:t>
            </a:r>
          </a:p>
          <a:p>
            <a:r>
              <a:rPr lang="en-US" dirty="0"/>
              <a:t>Who enables us to know and understand what God reveals? </a:t>
            </a:r>
          </a:p>
          <a:p>
            <a:endParaRPr lang="en-US" dirty="0"/>
          </a:p>
          <a:p>
            <a:endParaRPr lang="en-US" dirty="0"/>
          </a:p>
        </p:txBody>
      </p:sp>
    </p:spTree>
    <p:extLst>
      <p:ext uri="{BB962C8B-B14F-4D97-AF65-F5344CB8AC3E}">
        <p14:creationId xmlns:p14="http://schemas.microsoft.com/office/powerpoint/2010/main" val="227209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3572D-7E4A-14C0-42EC-C62B5C504875}"/>
              </a:ext>
            </a:extLst>
          </p:cNvPr>
          <p:cNvSpPr>
            <a:spLocks noGrp="1"/>
          </p:cNvSpPr>
          <p:nvPr>
            <p:ph type="title"/>
          </p:nvPr>
        </p:nvSpPr>
        <p:spPr/>
        <p:txBody>
          <a:bodyPr/>
          <a:lstStyle/>
          <a:p>
            <a:r>
              <a:rPr lang="en-US" dirty="0"/>
              <a:t>Know the Mind of God</a:t>
            </a:r>
          </a:p>
        </p:txBody>
      </p:sp>
      <p:sp>
        <p:nvSpPr>
          <p:cNvPr id="3" name="Content Placeholder 2">
            <a:extLst>
              <a:ext uri="{FF2B5EF4-FFF2-40B4-BE49-F238E27FC236}">
                <a16:creationId xmlns:a16="http://schemas.microsoft.com/office/drawing/2014/main" id="{76ED53D2-FF4E-071E-A7F0-E3A8937A95DF}"/>
              </a:ext>
            </a:extLst>
          </p:cNvPr>
          <p:cNvSpPr>
            <a:spLocks noGrp="1"/>
          </p:cNvSpPr>
          <p:nvPr>
            <p:ph idx="1"/>
          </p:nvPr>
        </p:nvSpPr>
        <p:spPr/>
        <p:txBody>
          <a:bodyPr/>
          <a:lstStyle/>
          <a:p>
            <a:r>
              <a:rPr lang="en-US" dirty="0"/>
              <a:t>Why is the Spirit capable of making known the things of God to us?</a:t>
            </a:r>
          </a:p>
          <a:p>
            <a:r>
              <a:rPr lang="en-US" dirty="0"/>
              <a:t>How do we put ourselves in a position to receive Truth from God?</a:t>
            </a:r>
          </a:p>
          <a:p>
            <a:endParaRPr lang="en-US" dirty="0"/>
          </a:p>
          <a:p>
            <a:endParaRPr lang="en-US" dirty="0"/>
          </a:p>
        </p:txBody>
      </p:sp>
      <p:pic>
        <p:nvPicPr>
          <p:cNvPr id="4" name="Picture 3">
            <a:extLst>
              <a:ext uri="{FF2B5EF4-FFF2-40B4-BE49-F238E27FC236}">
                <a16:creationId xmlns:a16="http://schemas.microsoft.com/office/drawing/2014/main" id="{C730D8DB-DDA8-4698-FCFC-4426AD0D15E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84358" y="2499043"/>
            <a:ext cx="3870642" cy="35548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987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B76A-8CE7-CFA7-0DF1-89698760BAFD}"/>
              </a:ext>
            </a:extLst>
          </p:cNvPr>
          <p:cNvSpPr>
            <a:spLocks noGrp="1"/>
          </p:cNvSpPr>
          <p:nvPr>
            <p:ph type="title"/>
          </p:nvPr>
        </p:nvSpPr>
        <p:spPr/>
        <p:txBody>
          <a:bodyPr/>
          <a:lstStyle/>
          <a:p>
            <a:pPr algn="l"/>
            <a:r>
              <a:rPr lang="en-US" dirty="0"/>
              <a:t>Listen for a contrast, two kinds of people.</a:t>
            </a:r>
          </a:p>
        </p:txBody>
      </p:sp>
      <p:sp>
        <p:nvSpPr>
          <p:cNvPr id="3" name="Content Placeholder 2">
            <a:extLst>
              <a:ext uri="{FF2B5EF4-FFF2-40B4-BE49-F238E27FC236}">
                <a16:creationId xmlns:a16="http://schemas.microsoft.com/office/drawing/2014/main" id="{8B1E701D-C983-D5AC-70CA-67B60F320F08}"/>
              </a:ext>
            </a:extLst>
          </p:cNvPr>
          <p:cNvSpPr>
            <a:spLocks noGrp="1"/>
          </p:cNvSpPr>
          <p:nvPr>
            <p:ph idx="1"/>
          </p:nvPr>
        </p:nvSpPr>
        <p:spPr>
          <a:xfrm>
            <a:off x="1638300" y="1914525"/>
            <a:ext cx="9118600" cy="4351338"/>
          </a:xfrm>
        </p:spPr>
        <p:txBody>
          <a:bodyPr/>
          <a:lstStyle/>
          <a:p>
            <a:pPr marL="0" indent="0" algn="ctr">
              <a:buNone/>
            </a:pPr>
            <a:r>
              <a:rPr lang="en-US" dirty="0"/>
              <a:t>1 Corinthians 2:12-16 (NIV)  We have not received the spirit of the world but the Spirit who is from God, that we may understand what God has freely given us. 13  This is what we speak, not in words taught us by human wisdom but in words taught by </a:t>
            </a:r>
          </a:p>
        </p:txBody>
      </p:sp>
    </p:spTree>
    <p:extLst>
      <p:ext uri="{BB962C8B-B14F-4D97-AF65-F5344CB8AC3E}">
        <p14:creationId xmlns:p14="http://schemas.microsoft.com/office/powerpoint/2010/main" val="377787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D5E26-A1F0-945E-7714-74617C259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BBD7A-1564-7DFB-59AE-984386FC2DF1}"/>
              </a:ext>
            </a:extLst>
          </p:cNvPr>
          <p:cNvSpPr>
            <a:spLocks noGrp="1"/>
          </p:cNvSpPr>
          <p:nvPr>
            <p:ph type="title"/>
          </p:nvPr>
        </p:nvSpPr>
        <p:spPr/>
        <p:txBody>
          <a:bodyPr/>
          <a:lstStyle/>
          <a:p>
            <a:pPr algn="l"/>
            <a:r>
              <a:rPr lang="en-US" dirty="0"/>
              <a:t>Listen for a contrast, two kinds of people.</a:t>
            </a:r>
          </a:p>
        </p:txBody>
      </p:sp>
      <p:sp>
        <p:nvSpPr>
          <p:cNvPr id="3" name="Content Placeholder 2">
            <a:extLst>
              <a:ext uri="{FF2B5EF4-FFF2-40B4-BE49-F238E27FC236}">
                <a16:creationId xmlns:a16="http://schemas.microsoft.com/office/drawing/2014/main" id="{AF3FAEC8-B6DF-4CD8-1031-771105D52B94}"/>
              </a:ext>
            </a:extLst>
          </p:cNvPr>
          <p:cNvSpPr>
            <a:spLocks noGrp="1"/>
          </p:cNvSpPr>
          <p:nvPr>
            <p:ph idx="1"/>
          </p:nvPr>
        </p:nvSpPr>
        <p:spPr>
          <a:xfrm>
            <a:off x="1638300" y="1914525"/>
            <a:ext cx="9118600" cy="4351338"/>
          </a:xfrm>
        </p:spPr>
        <p:txBody>
          <a:bodyPr/>
          <a:lstStyle/>
          <a:p>
            <a:pPr marL="0" indent="0" algn="ctr">
              <a:buNone/>
            </a:pPr>
            <a:r>
              <a:rPr lang="en-US" dirty="0"/>
              <a:t>the Spirit, expressing spiritual truths in spiritual words. 14  The man without the Spirit does not accept the things that come from the Spirit of God, for they are foolishness to him, and he cannot understand them, because they </a:t>
            </a:r>
          </a:p>
        </p:txBody>
      </p:sp>
    </p:spTree>
    <p:extLst>
      <p:ext uri="{BB962C8B-B14F-4D97-AF65-F5344CB8AC3E}">
        <p14:creationId xmlns:p14="http://schemas.microsoft.com/office/powerpoint/2010/main" val="805040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1A16D-5861-8756-C9B9-40B2ACDAB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4F204-6E32-3CD1-4B5B-CBD742F63A95}"/>
              </a:ext>
            </a:extLst>
          </p:cNvPr>
          <p:cNvSpPr>
            <a:spLocks noGrp="1"/>
          </p:cNvSpPr>
          <p:nvPr>
            <p:ph type="title"/>
          </p:nvPr>
        </p:nvSpPr>
        <p:spPr/>
        <p:txBody>
          <a:bodyPr/>
          <a:lstStyle/>
          <a:p>
            <a:pPr algn="l"/>
            <a:r>
              <a:rPr lang="en-US" dirty="0"/>
              <a:t>Listen for a contrast, two kinds of people.</a:t>
            </a:r>
          </a:p>
        </p:txBody>
      </p:sp>
      <p:sp>
        <p:nvSpPr>
          <p:cNvPr id="3" name="Content Placeholder 2">
            <a:extLst>
              <a:ext uri="{FF2B5EF4-FFF2-40B4-BE49-F238E27FC236}">
                <a16:creationId xmlns:a16="http://schemas.microsoft.com/office/drawing/2014/main" id="{3A7B4A0A-E457-0068-280B-B381AD6C4911}"/>
              </a:ext>
            </a:extLst>
          </p:cNvPr>
          <p:cNvSpPr>
            <a:spLocks noGrp="1"/>
          </p:cNvSpPr>
          <p:nvPr>
            <p:ph idx="1"/>
          </p:nvPr>
        </p:nvSpPr>
        <p:spPr>
          <a:xfrm>
            <a:off x="1638300" y="1914525"/>
            <a:ext cx="9118600" cy="4351338"/>
          </a:xfrm>
        </p:spPr>
        <p:txBody>
          <a:bodyPr/>
          <a:lstStyle/>
          <a:p>
            <a:pPr marL="0" indent="0" algn="ctr">
              <a:buNone/>
            </a:pPr>
            <a:r>
              <a:rPr lang="en-US" dirty="0"/>
              <a:t>are spiritually discerned. 15  The spiritual man makes judgments about all things, but he himself is not subject to any man's judgment: 16  "For who has known the mind of the Lord that he may instruct him?" But we have the mind of Christ.</a:t>
            </a:r>
          </a:p>
        </p:txBody>
      </p:sp>
      <p:pic>
        <p:nvPicPr>
          <p:cNvPr id="5" name="Picture 4">
            <a:extLst>
              <a:ext uri="{FF2B5EF4-FFF2-40B4-BE49-F238E27FC236}">
                <a16:creationId xmlns:a16="http://schemas.microsoft.com/office/drawing/2014/main" id="{CABC1BDA-1F7E-55C3-0094-C3F3AB426441}"/>
              </a:ext>
            </a:extLst>
          </p:cNvPr>
          <p:cNvPicPr>
            <a:picLocks noChangeAspect="1"/>
          </p:cNvPicPr>
          <p:nvPr/>
        </p:nvPicPr>
        <p:blipFill>
          <a:blip r:embed="rId2">
            <a:duotone>
              <a:prstClr val="black"/>
              <a:schemeClr val="accent1">
                <a:tint val="45000"/>
                <a:satMod val="400000"/>
              </a:schemeClr>
            </a:duotone>
          </a:blip>
          <a:stretch>
            <a:fillRect/>
          </a:stretch>
        </p:blipFill>
        <p:spPr>
          <a:xfrm>
            <a:off x="5071491" y="5320233"/>
            <a:ext cx="1800000" cy="2857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84335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FA12-B235-70DD-B030-5545F3579557}"/>
              </a:ext>
            </a:extLst>
          </p:cNvPr>
          <p:cNvSpPr>
            <a:spLocks noGrp="1"/>
          </p:cNvSpPr>
          <p:nvPr>
            <p:ph type="title"/>
          </p:nvPr>
        </p:nvSpPr>
        <p:spPr/>
        <p:txBody>
          <a:bodyPr/>
          <a:lstStyle/>
          <a:p>
            <a:r>
              <a:rPr lang="en-US" dirty="0"/>
              <a:t>The Spirit Helps Us Apply Scripture</a:t>
            </a:r>
          </a:p>
        </p:txBody>
      </p:sp>
      <p:sp>
        <p:nvSpPr>
          <p:cNvPr id="3" name="Content Placeholder 2">
            <a:extLst>
              <a:ext uri="{FF2B5EF4-FFF2-40B4-BE49-F238E27FC236}">
                <a16:creationId xmlns:a16="http://schemas.microsoft.com/office/drawing/2014/main" id="{0E582B40-A04A-9A08-F6E5-00B9F0BB0E77}"/>
              </a:ext>
            </a:extLst>
          </p:cNvPr>
          <p:cNvSpPr>
            <a:spLocks noGrp="1"/>
          </p:cNvSpPr>
          <p:nvPr>
            <p:ph idx="1"/>
          </p:nvPr>
        </p:nvSpPr>
        <p:spPr>
          <a:xfrm>
            <a:off x="838200" y="1825625"/>
            <a:ext cx="10769600" cy="4667250"/>
          </a:xfrm>
        </p:spPr>
        <p:txBody>
          <a:bodyPr>
            <a:normAutofit lnSpcReduction="10000"/>
          </a:bodyPr>
          <a:lstStyle/>
          <a:p>
            <a:r>
              <a:rPr lang="en-US" dirty="0"/>
              <a:t>How would you describe the “spirit of the world”?</a:t>
            </a:r>
          </a:p>
          <a:p>
            <a:r>
              <a:rPr lang="en-US" dirty="0">
                <a:solidFill>
                  <a:srgbClr val="C00000"/>
                </a:solidFill>
              </a:rPr>
              <a:t>Note the characteristics of the wisdom that the Spirit teaches us.</a:t>
            </a:r>
          </a:p>
          <a:p>
            <a:pPr lvl="1"/>
            <a:r>
              <a:rPr lang="en-US" sz="3500" dirty="0">
                <a:solidFill>
                  <a:srgbClr val="C00000"/>
                </a:solidFill>
              </a:rPr>
              <a:t>Spiritual </a:t>
            </a:r>
            <a:r>
              <a:rPr lang="en-US" sz="3500" b="1" dirty="0">
                <a:solidFill>
                  <a:srgbClr val="C00000"/>
                </a:solidFill>
              </a:rPr>
              <a:t>Truth</a:t>
            </a:r>
            <a:r>
              <a:rPr lang="en-US" sz="3500" dirty="0">
                <a:solidFill>
                  <a:srgbClr val="C00000"/>
                </a:solidFill>
              </a:rPr>
              <a:t> has its own vocabulary</a:t>
            </a:r>
          </a:p>
          <a:p>
            <a:pPr lvl="1"/>
            <a:r>
              <a:rPr lang="en-US" sz="3500" dirty="0">
                <a:solidFill>
                  <a:srgbClr val="C00000"/>
                </a:solidFill>
              </a:rPr>
              <a:t>It is not human wisdom, it is </a:t>
            </a:r>
            <a:r>
              <a:rPr lang="en-US" sz="3500" b="1" dirty="0">
                <a:solidFill>
                  <a:srgbClr val="C00000"/>
                </a:solidFill>
              </a:rPr>
              <a:t>God’s</a:t>
            </a:r>
            <a:r>
              <a:rPr lang="en-US" sz="3500" dirty="0">
                <a:solidFill>
                  <a:srgbClr val="C00000"/>
                </a:solidFill>
              </a:rPr>
              <a:t> wisdom</a:t>
            </a:r>
          </a:p>
          <a:p>
            <a:pPr lvl="1"/>
            <a:r>
              <a:rPr lang="en-US" sz="3500" dirty="0">
                <a:solidFill>
                  <a:srgbClr val="C00000"/>
                </a:solidFill>
              </a:rPr>
              <a:t>It is not a case of the persuasion of logic or debate</a:t>
            </a:r>
          </a:p>
          <a:p>
            <a:pPr lvl="1"/>
            <a:r>
              <a:rPr lang="en-US" sz="3500" dirty="0">
                <a:solidFill>
                  <a:srgbClr val="C00000"/>
                </a:solidFill>
              </a:rPr>
              <a:t>It is </a:t>
            </a:r>
            <a:r>
              <a:rPr lang="en-US" sz="3500" b="1" dirty="0">
                <a:solidFill>
                  <a:srgbClr val="C00000"/>
                </a:solidFill>
              </a:rPr>
              <a:t>Truth</a:t>
            </a:r>
            <a:r>
              <a:rPr lang="en-US" sz="3500" dirty="0">
                <a:solidFill>
                  <a:srgbClr val="C00000"/>
                </a:solidFill>
              </a:rPr>
              <a:t> that is revealed by God, that we accept by </a:t>
            </a:r>
            <a:r>
              <a:rPr lang="en-US" sz="3500" b="1" dirty="0">
                <a:solidFill>
                  <a:srgbClr val="C00000"/>
                </a:solidFill>
              </a:rPr>
              <a:t>faith</a:t>
            </a:r>
            <a:r>
              <a:rPr lang="en-US" sz="3500" dirty="0">
                <a:solidFill>
                  <a:srgbClr val="C00000"/>
                </a:solidFill>
              </a:rPr>
              <a:t>, because </a:t>
            </a:r>
            <a:r>
              <a:rPr lang="en-US" sz="3500" b="1" dirty="0">
                <a:solidFill>
                  <a:srgbClr val="C00000"/>
                </a:solidFill>
              </a:rPr>
              <a:t>God</a:t>
            </a:r>
            <a:r>
              <a:rPr lang="en-US" sz="3500" dirty="0">
                <a:solidFill>
                  <a:srgbClr val="C00000"/>
                </a:solidFill>
              </a:rPr>
              <a:t> said it</a:t>
            </a:r>
          </a:p>
          <a:p>
            <a:endParaRPr lang="en-US" dirty="0"/>
          </a:p>
        </p:txBody>
      </p:sp>
    </p:spTree>
    <p:extLst>
      <p:ext uri="{BB962C8B-B14F-4D97-AF65-F5344CB8AC3E}">
        <p14:creationId xmlns:p14="http://schemas.microsoft.com/office/powerpoint/2010/main" val="59317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4AA31-D319-7EA9-BE0B-CB47D7DC6B19}"/>
              </a:ext>
            </a:extLst>
          </p:cNvPr>
          <p:cNvSpPr>
            <a:spLocks noGrp="1"/>
          </p:cNvSpPr>
          <p:nvPr>
            <p:ph type="title"/>
          </p:nvPr>
        </p:nvSpPr>
        <p:spPr/>
        <p:txBody>
          <a:bodyPr/>
          <a:lstStyle/>
          <a:p>
            <a:r>
              <a:rPr lang="en-US" dirty="0"/>
              <a:t>The Spirit Helps Us Apply Scripture</a:t>
            </a:r>
          </a:p>
        </p:txBody>
      </p:sp>
      <p:sp>
        <p:nvSpPr>
          <p:cNvPr id="3" name="Content Placeholder 2">
            <a:extLst>
              <a:ext uri="{FF2B5EF4-FFF2-40B4-BE49-F238E27FC236}">
                <a16:creationId xmlns:a16="http://schemas.microsoft.com/office/drawing/2014/main" id="{7E5FD9A5-6E44-9990-1621-07CA6DB5A840}"/>
              </a:ext>
            </a:extLst>
          </p:cNvPr>
          <p:cNvSpPr>
            <a:spLocks noGrp="1"/>
          </p:cNvSpPr>
          <p:nvPr>
            <p:ph idx="1"/>
          </p:nvPr>
        </p:nvSpPr>
        <p:spPr/>
        <p:txBody>
          <a:bodyPr/>
          <a:lstStyle/>
          <a:p>
            <a:r>
              <a:rPr lang="en-US" dirty="0"/>
              <a:t>According to this passage, how are spiritual and unspiritual people different?</a:t>
            </a:r>
          </a:p>
        </p:txBody>
      </p:sp>
      <p:graphicFrame>
        <p:nvGraphicFramePr>
          <p:cNvPr id="4" name="Table 3">
            <a:extLst>
              <a:ext uri="{FF2B5EF4-FFF2-40B4-BE49-F238E27FC236}">
                <a16:creationId xmlns:a16="http://schemas.microsoft.com/office/drawing/2014/main" id="{885C4AC8-82C0-BACF-83C4-FB43949CC0DB}"/>
              </a:ext>
            </a:extLst>
          </p:cNvPr>
          <p:cNvGraphicFramePr>
            <a:graphicFrameLocks noGrp="1"/>
          </p:cNvGraphicFramePr>
          <p:nvPr>
            <p:extLst>
              <p:ext uri="{D42A27DB-BD31-4B8C-83A1-F6EECF244321}">
                <p14:modId xmlns:p14="http://schemas.microsoft.com/office/powerpoint/2010/main" val="2535749134"/>
              </p:ext>
            </p:extLst>
          </p:nvPr>
        </p:nvGraphicFramePr>
        <p:xfrm>
          <a:off x="1104900" y="3259614"/>
          <a:ext cx="10147300" cy="2255520"/>
        </p:xfrm>
        <a:graphic>
          <a:graphicData uri="http://schemas.openxmlformats.org/drawingml/2006/table">
            <a:tbl>
              <a:tblPr firstRow="1" bandRow="1">
                <a:tableStyleId>{5C22544A-7EE6-4342-B048-85BDC9FD1C3A}</a:tableStyleId>
              </a:tblPr>
              <a:tblGrid>
                <a:gridCol w="5073650">
                  <a:extLst>
                    <a:ext uri="{9D8B030D-6E8A-4147-A177-3AD203B41FA5}">
                      <a16:colId xmlns:a16="http://schemas.microsoft.com/office/drawing/2014/main" val="3507266296"/>
                    </a:ext>
                  </a:extLst>
                </a:gridCol>
                <a:gridCol w="5073650">
                  <a:extLst>
                    <a:ext uri="{9D8B030D-6E8A-4147-A177-3AD203B41FA5}">
                      <a16:colId xmlns:a16="http://schemas.microsoft.com/office/drawing/2014/main" val="2267058132"/>
                    </a:ext>
                  </a:extLst>
                </a:gridCol>
              </a:tblGrid>
              <a:tr h="370840">
                <a:tc>
                  <a:txBody>
                    <a:bodyPr/>
                    <a:lstStyle/>
                    <a:p>
                      <a:pPr algn="ctr"/>
                      <a:r>
                        <a:rPr lang="en-US" sz="2800" dirty="0"/>
                        <a:t>The “Natural” 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t>The Spiritual 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4469227"/>
                  </a:ext>
                </a:extLst>
              </a:tr>
              <a:tr h="370840">
                <a:tc>
                  <a:txBody>
                    <a:bodyPr/>
                    <a:lstStyle/>
                    <a:p>
                      <a:endParaRPr lang="en-US" dirty="0"/>
                    </a:p>
                    <a:p>
                      <a:endParaRPr lang="en-US" dirty="0"/>
                    </a:p>
                    <a:p>
                      <a:endParaRPr lang="en-US" dirty="0"/>
                    </a:p>
                    <a:p>
                      <a:endParaRPr lang="en-US" dirty="0"/>
                    </a:p>
                    <a:p>
                      <a:endParaRPr lang="en-US" dirty="0"/>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743137"/>
                  </a:ext>
                </a:extLst>
              </a:tr>
            </a:tbl>
          </a:graphicData>
        </a:graphic>
      </p:graphicFrame>
      <p:pic>
        <p:nvPicPr>
          <p:cNvPr id="5" name="Picture 4">
            <a:extLst>
              <a:ext uri="{FF2B5EF4-FFF2-40B4-BE49-F238E27FC236}">
                <a16:creationId xmlns:a16="http://schemas.microsoft.com/office/drawing/2014/main" id="{892E5CD4-F746-4F06-6AEC-A56608459BB3}"/>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3179439" y="2949257"/>
            <a:ext cx="5573720" cy="33626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2994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91206-D688-F3F3-EE21-77933834859A}"/>
              </a:ext>
            </a:extLst>
          </p:cNvPr>
          <p:cNvSpPr>
            <a:spLocks noGrp="1"/>
          </p:cNvSpPr>
          <p:nvPr>
            <p:ph type="title"/>
          </p:nvPr>
        </p:nvSpPr>
        <p:spPr/>
        <p:txBody>
          <a:bodyPr/>
          <a:lstStyle/>
          <a:p>
            <a:r>
              <a:rPr lang="en-US" dirty="0"/>
              <a:t>The Spirit Helps Us Apply Scripture</a:t>
            </a:r>
          </a:p>
        </p:txBody>
      </p:sp>
      <p:sp>
        <p:nvSpPr>
          <p:cNvPr id="3" name="Content Placeholder 2">
            <a:extLst>
              <a:ext uri="{FF2B5EF4-FFF2-40B4-BE49-F238E27FC236}">
                <a16:creationId xmlns:a16="http://schemas.microsoft.com/office/drawing/2014/main" id="{BAA6A0F3-4D4F-F895-8D51-4410EA3713FC}"/>
              </a:ext>
            </a:extLst>
          </p:cNvPr>
          <p:cNvSpPr>
            <a:spLocks noGrp="1"/>
          </p:cNvSpPr>
          <p:nvPr>
            <p:ph idx="1"/>
          </p:nvPr>
        </p:nvSpPr>
        <p:spPr/>
        <p:txBody>
          <a:bodyPr/>
          <a:lstStyle/>
          <a:p>
            <a:r>
              <a:rPr lang="en-US" dirty="0"/>
              <a:t>How can you know if you have the mind of Christ? </a:t>
            </a:r>
          </a:p>
          <a:p>
            <a:endParaRPr lang="en-US" dirty="0"/>
          </a:p>
        </p:txBody>
      </p:sp>
      <p:pic>
        <p:nvPicPr>
          <p:cNvPr id="5" name="Picture 4">
            <a:extLst>
              <a:ext uri="{FF2B5EF4-FFF2-40B4-BE49-F238E27FC236}">
                <a16:creationId xmlns:a16="http://schemas.microsoft.com/office/drawing/2014/main" id="{58AB0D0C-9075-399C-8AC8-EE1C19E38099}"/>
              </a:ext>
            </a:extLst>
          </p:cNvPr>
          <p:cNvPicPr>
            <a:picLocks noChangeAspect="1"/>
          </p:cNvPicPr>
          <p:nvPr/>
        </p:nvPicPr>
        <p:blipFill>
          <a:blip r:embed="rId2"/>
          <a:stretch>
            <a:fillRect/>
          </a:stretch>
        </p:blipFill>
        <p:spPr>
          <a:xfrm>
            <a:off x="4487713" y="2691806"/>
            <a:ext cx="3216573" cy="3924894"/>
          </a:xfrm>
          <a:prstGeom prst="rect">
            <a:avLst/>
          </a:prstGeom>
        </p:spPr>
      </p:pic>
    </p:spTree>
    <p:extLst>
      <p:ext uri="{BB962C8B-B14F-4D97-AF65-F5344CB8AC3E}">
        <p14:creationId xmlns:p14="http://schemas.microsoft.com/office/powerpoint/2010/main" val="284948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5E6B1-39B4-77E6-FA3D-B6066FDD4609}"/>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81396365-6BEF-05BB-304E-C5386808F953}"/>
              </a:ext>
            </a:extLst>
          </p:cNvPr>
          <p:cNvGrpSpPr/>
          <p:nvPr/>
        </p:nvGrpSpPr>
        <p:grpSpPr>
          <a:xfrm>
            <a:off x="2849598" y="1603168"/>
            <a:ext cx="6492803" cy="4249201"/>
            <a:chOff x="2849598" y="1603168"/>
            <a:chExt cx="6492803" cy="4249201"/>
          </a:xfrm>
        </p:grpSpPr>
        <p:pic>
          <p:nvPicPr>
            <p:cNvPr id="4" name="Picture 3">
              <a:extLst>
                <a:ext uri="{FF2B5EF4-FFF2-40B4-BE49-F238E27FC236}">
                  <a16:creationId xmlns:a16="http://schemas.microsoft.com/office/drawing/2014/main" id="{F2DA88B4-9AF4-15A1-A89A-7256DBB46D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857" y="1819476"/>
              <a:ext cx="5714286" cy="3219048"/>
            </a:xfrm>
            <a:prstGeom prst="rect">
              <a:avLst/>
            </a:prstGeom>
            <a:ln>
              <a:noFill/>
            </a:ln>
            <a:effectLst>
              <a:outerShdw blurRad="190500" algn="tl" rotWithShape="0">
                <a:srgbClr val="000000">
                  <a:alpha val="70000"/>
                </a:srgbClr>
              </a:outerShdw>
            </a:effectLst>
          </p:spPr>
        </p:pic>
        <p:pic>
          <p:nvPicPr>
            <p:cNvPr id="6" name="Picture 5">
              <a:hlinkClick r:id="rId3"/>
              <a:extLst>
                <a:ext uri="{FF2B5EF4-FFF2-40B4-BE49-F238E27FC236}">
                  <a16:creationId xmlns:a16="http://schemas.microsoft.com/office/drawing/2014/main" id="{F54E1964-6447-D85B-C893-13B647016B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598" y="1603168"/>
              <a:ext cx="6492803" cy="4249201"/>
            </a:xfrm>
            <a:prstGeom prst="rect">
              <a:avLst/>
            </a:prstGeom>
            <a:ln>
              <a:noFill/>
            </a:ln>
            <a:effectLst>
              <a:outerShdw blurRad="190500" algn="tl" rotWithShape="0">
                <a:srgbClr val="000000">
                  <a:alpha val="70000"/>
                </a:srgbClr>
              </a:outerShdw>
            </a:effectLst>
          </p:spPr>
        </p:pic>
      </p:grpSp>
      <p:sp>
        <p:nvSpPr>
          <p:cNvPr id="8" name="TextBox 7">
            <a:extLst>
              <a:ext uri="{FF2B5EF4-FFF2-40B4-BE49-F238E27FC236}">
                <a16:creationId xmlns:a16="http://schemas.microsoft.com/office/drawing/2014/main" id="{53A17D08-4156-7F03-D2DC-493772E3F807}"/>
              </a:ext>
            </a:extLst>
          </p:cNvPr>
          <p:cNvSpPr txBox="1"/>
          <p:nvPr/>
        </p:nvSpPr>
        <p:spPr>
          <a:xfrm>
            <a:off x="4441371" y="5937662"/>
            <a:ext cx="3301341" cy="461665"/>
          </a:xfrm>
          <a:prstGeom prst="rect">
            <a:avLst/>
          </a:prstGeom>
          <a:noFill/>
        </p:spPr>
        <p:txBody>
          <a:bodyPr wrap="square" rtlCol="0">
            <a:spAutoFit/>
          </a:bodyPr>
          <a:lstStyle/>
          <a:p>
            <a:pPr algn="ctr"/>
            <a:r>
              <a:rPr lang="en-US" sz="2400" dirty="0">
                <a:hlinkClick r:id="rId3"/>
              </a:rPr>
              <a:t>View Video</a:t>
            </a:r>
            <a:endParaRPr lang="en-US" sz="2400" dirty="0"/>
          </a:p>
        </p:txBody>
      </p:sp>
    </p:spTree>
    <p:extLst>
      <p:ext uri="{BB962C8B-B14F-4D97-AF65-F5344CB8AC3E}">
        <p14:creationId xmlns:p14="http://schemas.microsoft.com/office/powerpoint/2010/main" val="588094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4AFB1-2364-2995-34DC-1744B9FDD388}"/>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7761C26F-743C-8B35-342B-D1DA8418276D}"/>
              </a:ext>
            </a:extLst>
          </p:cNvPr>
          <p:cNvSpPr>
            <a:spLocks noGrp="1"/>
          </p:cNvSpPr>
          <p:nvPr>
            <p:ph idx="1"/>
          </p:nvPr>
        </p:nvSpPr>
        <p:spPr>
          <a:xfrm>
            <a:off x="838200" y="2197099"/>
            <a:ext cx="10515600" cy="3979863"/>
          </a:xfrm>
        </p:spPr>
        <p:txBody>
          <a:bodyPr/>
          <a:lstStyle/>
          <a:p>
            <a:r>
              <a:rPr lang="en-US" dirty="0"/>
              <a:t>View of God: </a:t>
            </a:r>
          </a:p>
          <a:p>
            <a:pPr lvl="1"/>
            <a:r>
              <a:rPr lang="en-US" sz="3600" dirty="0"/>
              <a:t>Look over your checkbook and your calendar. </a:t>
            </a:r>
          </a:p>
          <a:p>
            <a:pPr lvl="1"/>
            <a:r>
              <a:rPr lang="en-US" sz="3600" dirty="0"/>
              <a:t>Does your current sequence of choices reflect the wisdom of this world or the wisdom of God?</a:t>
            </a:r>
          </a:p>
          <a:p>
            <a:endParaRPr lang="en-US" dirty="0"/>
          </a:p>
        </p:txBody>
      </p:sp>
    </p:spTree>
    <p:extLst>
      <p:ext uri="{BB962C8B-B14F-4D97-AF65-F5344CB8AC3E}">
        <p14:creationId xmlns:p14="http://schemas.microsoft.com/office/powerpoint/2010/main" val="2676199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EB520-72BA-78D3-5D8F-0A25B619E4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C7688-47E4-8FB9-F0AA-2943B6ECEB96}"/>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465605BE-2EA2-722D-385B-6FEF31F341E9}"/>
              </a:ext>
            </a:extLst>
          </p:cNvPr>
          <p:cNvSpPr>
            <a:spLocks noGrp="1"/>
          </p:cNvSpPr>
          <p:nvPr>
            <p:ph idx="1"/>
          </p:nvPr>
        </p:nvSpPr>
        <p:spPr/>
        <p:txBody>
          <a:bodyPr/>
          <a:lstStyle/>
          <a:p>
            <a:r>
              <a:rPr lang="en-US" dirty="0"/>
              <a:t>View of Self: </a:t>
            </a:r>
          </a:p>
          <a:p>
            <a:pPr lvl="1"/>
            <a:r>
              <a:rPr lang="en-US" sz="3600" dirty="0"/>
              <a:t>The Holy Spirit gives you understanding through God’s Word. </a:t>
            </a:r>
          </a:p>
          <a:p>
            <a:pPr lvl="1"/>
            <a:r>
              <a:rPr lang="en-US" sz="3600" dirty="0"/>
              <a:t>Do you allow Him to guide your application, or do you rush off on your own? </a:t>
            </a:r>
          </a:p>
          <a:p>
            <a:pPr lvl="1"/>
            <a:r>
              <a:rPr lang="en-US" sz="3600" dirty="0"/>
              <a:t>Write down some specific things He is calling you to.</a:t>
            </a:r>
          </a:p>
          <a:p>
            <a:endParaRPr lang="en-US" dirty="0"/>
          </a:p>
        </p:txBody>
      </p:sp>
    </p:spTree>
    <p:extLst>
      <p:ext uri="{BB962C8B-B14F-4D97-AF65-F5344CB8AC3E}">
        <p14:creationId xmlns:p14="http://schemas.microsoft.com/office/powerpoint/2010/main" val="2093085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2DC7A-5B06-1843-BE36-16CAA7B1A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08DD2-9B66-0807-A81B-B1B3BA6ADB6A}"/>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CEF35A49-BB7B-5E14-D63C-79AABC743768}"/>
              </a:ext>
            </a:extLst>
          </p:cNvPr>
          <p:cNvSpPr>
            <a:spLocks noGrp="1"/>
          </p:cNvSpPr>
          <p:nvPr>
            <p:ph idx="1"/>
          </p:nvPr>
        </p:nvSpPr>
        <p:spPr/>
        <p:txBody>
          <a:bodyPr/>
          <a:lstStyle/>
          <a:p>
            <a:r>
              <a:rPr lang="en-US" dirty="0"/>
              <a:t>View of Others: </a:t>
            </a:r>
          </a:p>
          <a:p>
            <a:pPr lvl="1"/>
            <a:r>
              <a:rPr lang="en-US" sz="3600" dirty="0"/>
              <a:t>What can you share with others about God’s activity in your life and what He may want to do in their lives? </a:t>
            </a:r>
          </a:p>
          <a:p>
            <a:pPr lvl="1"/>
            <a:r>
              <a:rPr lang="en-US" sz="3600" dirty="0"/>
              <a:t>Schedule a coffee or lunch with someone God has placed on your heart this week and share what you’ve learned. </a:t>
            </a:r>
          </a:p>
          <a:p>
            <a:endParaRPr lang="en-US" dirty="0"/>
          </a:p>
        </p:txBody>
      </p:sp>
    </p:spTree>
    <p:extLst>
      <p:ext uri="{BB962C8B-B14F-4D97-AF65-F5344CB8AC3E}">
        <p14:creationId xmlns:p14="http://schemas.microsoft.com/office/powerpoint/2010/main" val="557907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13E26-17AB-006A-11B1-85E672C24E02}"/>
              </a:ext>
            </a:extLst>
          </p:cNvPr>
          <p:cNvSpPr>
            <a:spLocks noGrp="1"/>
          </p:cNvSpPr>
          <p:nvPr>
            <p:ph type="title"/>
          </p:nvPr>
        </p:nvSpPr>
        <p:spPr/>
        <p:txBody>
          <a:bodyPr/>
          <a:lstStyle/>
          <a:p>
            <a:r>
              <a:rPr lang="en-US" dirty="0"/>
              <a:t>Family Activities</a:t>
            </a:r>
          </a:p>
        </p:txBody>
      </p:sp>
      <p:pic>
        <p:nvPicPr>
          <p:cNvPr id="5" name="Picture 4">
            <a:extLst>
              <a:ext uri="{FF2B5EF4-FFF2-40B4-BE49-F238E27FC236}">
                <a16:creationId xmlns:a16="http://schemas.microsoft.com/office/drawing/2014/main" id="{CB758D8D-EB59-2F3E-AA42-571D9D1ED771}"/>
              </a:ext>
            </a:extLst>
          </p:cNvPr>
          <p:cNvPicPr>
            <a:picLocks noChangeAspect="1"/>
          </p:cNvPicPr>
          <p:nvPr/>
        </p:nvPicPr>
        <p:blipFill>
          <a:blip r:embed="rId2"/>
          <a:srcRect b="26191"/>
          <a:stretch>
            <a:fillRect/>
          </a:stretch>
        </p:blipFill>
        <p:spPr>
          <a:xfrm>
            <a:off x="495300" y="4298950"/>
            <a:ext cx="3733800" cy="27559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8D028157-F7DF-4BCF-011A-CA4265B3E254}"/>
              </a:ext>
            </a:extLst>
          </p:cNvPr>
          <p:cNvPicPr>
            <a:picLocks noChangeAspect="1"/>
          </p:cNvPicPr>
          <p:nvPr/>
        </p:nvPicPr>
        <p:blipFill>
          <a:blip r:embed="rId3">
            <a:clrChange>
              <a:clrFrom>
                <a:srgbClr val="FF0000"/>
              </a:clrFrom>
              <a:clrTo>
                <a:srgbClr val="FF0000">
                  <a:alpha val="0"/>
                </a:srgbClr>
              </a:clrTo>
            </a:clrChange>
            <a:duotone>
              <a:prstClr val="black"/>
              <a:schemeClr val="accent4">
                <a:tint val="45000"/>
                <a:satMod val="400000"/>
              </a:schemeClr>
            </a:duotone>
          </a:blip>
          <a:stretch>
            <a:fillRect/>
          </a:stretch>
        </p:blipFill>
        <p:spPr>
          <a:xfrm>
            <a:off x="1409700" y="1676108"/>
            <a:ext cx="9550400" cy="1969084"/>
          </a:xfrm>
          <a:prstGeom prst="rect">
            <a:avLst/>
          </a:prstGeom>
          <a:ln>
            <a:noFill/>
          </a:ln>
          <a:effectLst>
            <a:outerShdw blurRad="292100" dist="139700" dir="2700000" algn="tl" rotWithShape="0">
              <a:srgbClr val="333333">
                <a:alpha val="65000"/>
              </a:srgbClr>
            </a:outerShdw>
          </a:effectLst>
        </p:spPr>
      </p:pic>
      <p:sp>
        <p:nvSpPr>
          <p:cNvPr id="13" name="Speech Bubble: Rectangle with Corners Rounded 12">
            <a:extLst>
              <a:ext uri="{FF2B5EF4-FFF2-40B4-BE49-F238E27FC236}">
                <a16:creationId xmlns:a16="http://schemas.microsoft.com/office/drawing/2014/main" id="{5C278CA7-DA58-1873-6158-4DB7AA4CA772}"/>
              </a:ext>
            </a:extLst>
          </p:cNvPr>
          <p:cNvSpPr/>
          <p:nvPr/>
        </p:nvSpPr>
        <p:spPr>
          <a:xfrm>
            <a:off x="4229100" y="4038600"/>
            <a:ext cx="7620000" cy="1638300"/>
          </a:xfrm>
          <a:prstGeom prst="wedgeRoundRectCallout">
            <a:avLst>
              <a:gd name="adj1" fmla="val -67371"/>
              <a:gd name="adj2" fmla="val 22965"/>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800" dirty="0">
                <a:effectLst/>
                <a:latin typeface="Comic Sans MS" panose="030F0702030302020204" pitchFamily="66" charset="0"/>
                <a:ea typeface="Calibri" panose="020F0502020204030204" pitchFamily="34" charset="0"/>
                <a:cs typeface="Times New Roman" panose="02020603050405020304" pitchFamily="18" charset="0"/>
              </a:rPr>
              <a:t>Pastor’s </a:t>
            </a:r>
            <a:r>
              <a:rPr lang="en-US" sz="1800" dirty="0" err="1">
                <a:effectLst/>
                <a:latin typeface="Comic Sans MS" panose="030F0702030302020204" pitchFamily="66" charset="0"/>
                <a:ea typeface="Calibri" panose="020F0502020204030204" pitchFamily="34" charset="0"/>
                <a:cs typeface="Times New Roman" panose="02020603050405020304" pitchFamily="18" charset="0"/>
              </a:rPr>
              <a:t>gettin</a:t>
            </a:r>
            <a:r>
              <a:rPr lang="en-US" sz="1800" dirty="0">
                <a:effectLst/>
                <a:latin typeface="Comic Sans MS" panose="030F0702030302020204" pitchFamily="66" charset="0"/>
                <a:ea typeface="Calibri" panose="020F0502020204030204" pitchFamily="34" charset="0"/>
                <a:cs typeface="Times New Roman" panose="02020603050405020304" pitchFamily="18" charset="0"/>
              </a:rPr>
              <a:t>’ twitchy, folks are </a:t>
            </a:r>
            <a:r>
              <a:rPr lang="en-US" sz="1800" dirty="0" err="1">
                <a:effectLst/>
                <a:latin typeface="Comic Sans MS" panose="030F0702030302020204" pitchFamily="66" charset="0"/>
                <a:ea typeface="Calibri" panose="020F0502020204030204" pitchFamily="34" charset="0"/>
                <a:cs typeface="Times New Roman" panose="02020603050405020304" pitchFamily="18" charset="0"/>
              </a:rPr>
              <a:t>gatherin</a:t>
            </a:r>
            <a:r>
              <a:rPr lang="en-US" sz="1800" dirty="0">
                <a:effectLst/>
                <a:latin typeface="Comic Sans MS" panose="030F0702030302020204" pitchFamily="66" charset="0"/>
                <a:ea typeface="Calibri" panose="020F0502020204030204" pitchFamily="34" charset="0"/>
                <a:cs typeface="Times New Roman" panose="02020603050405020304" pitchFamily="18" charset="0"/>
              </a:rPr>
              <a:t>’, and that sign’s </a:t>
            </a:r>
            <a:r>
              <a:rPr lang="en-US" sz="1800" dirty="0" err="1">
                <a:effectLst/>
                <a:latin typeface="Comic Sans MS" panose="030F0702030302020204" pitchFamily="66" charset="0"/>
                <a:ea typeface="Calibri" panose="020F0502020204030204" pitchFamily="34" charset="0"/>
                <a:cs typeface="Times New Roman" panose="02020603050405020304" pitchFamily="18" charset="0"/>
              </a:rPr>
              <a:t>gotta</a:t>
            </a:r>
            <a:r>
              <a:rPr lang="en-US" sz="1800" dirty="0">
                <a:effectLst/>
                <a:latin typeface="Comic Sans MS" panose="030F0702030302020204" pitchFamily="66" charset="0"/>
                <a:ea typeface="Calibri" panose="020F0502020204030204" pitchFamily="34" charset="0"/>
                <a:cs typeface="Times New Roman" panose="02020603050405020304" pitchFamily="18" charset="0"/>
              </a:rPr>
              <a:t> make sense again. Know what I mean, Vern?”  Oh … another thing … don’t tell, but there’s a cheat sheet found at </a:t>
            </a:r>
            <a:r>
              <a:rPr lang="en-US" sz="1800" dirty="0">
                <a:effectLst/>
                <a:latin typeface="Comic Sans MS" panose="030F0702030302020204" pitchFamily="66" charset="0"/>
                <a:ea typeface="Calibri" panose="020F0502020204030204" pitchFamily="34" charset="0"/>
                <a:cs typeface="Times New Roman" panose="02020603050405020304" pitchFamily="18" charset="0"/>
                <a:hlinkClick r:id="rId4"/>
              </a:rPr>
              <a:t>https://tinyurl.com/3tpnttk5</a:t>
            </a:r>
            <a:r>
              <a:rPr lang="en-US" sz="1800" dirty="0">
                <a:effectLst/>
                <a:latin typeface="Comic Sans MS" panose="030F0702030302020204" pitchFamily="66" charset="0"/>
                <a:ea typeface="Calibri" panose="020F0502020204030204" pitchFamily="34" charset="0"/>
                <a:cs typeface="Times New Roman" panose="02020603050405020304" pitchFamily="18" charset="0"/>
              </a:rPr>
              <a:t>    Me,  I’m </a:t>
            </a:r>
            <a:r>
              <a:rPr lang="en-US" sz="1800" dirty="0" err="1">
                <a:effectLst/>
                <a:latin typeface="Comic Sans MS" panose="030F0702030302020204" pitchFamily="66" charset="0"/>
                <a:ea typeface="Calibri" panose="020F0502020204030204" pitchFamily="34" charset="0"/>
                <a:cs typeface="Times New Roman" panose="02020603050405020304" pitchFamily="18" charset="0"/>
              </a:rPr>
              <a:t>gonna</a:t>
            </a:r>
            <a:r>
              <a:rPr lang="en-US" sz="1800" dirty="0">
                <a:effectLst/>
                <a:latin typeface="Comic Sans MS" panose="030F0702030302020204" pitchFamily="66" charset="0"/>
                <a:ea typeface="Calibri" panose="020F0502020204030204" pitchFamily="34" charset="0"/>
                <a:cs typeface="Times New Roman" panose="02020603050405020304" pitchFamily="18" charset="0"/>
              </a:rPr>
              <a:t>’ try the color page. </a:t>
            </a:r>
            <a:endParaRPr lang="en-US" dirty="0"/>
          </a:p>
        </p:txBody>
      </p:sp>
      <p:pic>
        <p:nvPicPr>
          <p:cNvPr id="14" name="Picture 13" descr="Grass">
            <a:extLst>
              <a:ext uri="{FF2B5EF4-FFF2-40B4-BE49-F238E27FC236}">
                <a16:creationId xmlns:a16="http://schemas.microsoft.com/office/drawing/2014/main" id="{9F32EE7E-476E-2898-D23A-5B950FEC462C}"/>
              </a:ext>
            </a:extLst>
          </p:cNvPr>
          <p:cNvPicPr>
            <a:picLocks noChangeAspect="1"/>
          </p:cNvPicPr>
          <p:nvPr/>
        </p:nvPicPr>
        <p:blipFill>
          <a:blip r:embed="rId5"/>
          <a:stretch>
            <a:fillRect/>
          </a:stretch>
        </p:blipFill>
        <p:spPr>
          <a:xfrm>
            <a:off x="2146300" y="3242615"/>
            <a:ext cx="4013200" cy="469106"/>
          </a:xfrm>
          <a:prstGeom prst="rect">
            <a:avLst/>
          </a:prstGeom>
        </p:spPr>
      </p:pic>
      <p:pic>
        <p:nvPicPr>
          <p:cNvPr id="16" name="Picture 15" descr="Grass">
            <a:extLst>
              <a:ext uri="{FF2B5EF4-FFF2-40B4-BE49-F238E27FC236}">
                <a16:creationId xmlns:a16="http://schemas.microsoft.com/office/drawing/2014/main" id="{DD20A9F0-7CF9-753F-E857-DF52C2588E34}"/>
              </a:ext>
            </a:extLst>
          </p:cNvPr>
          <p:cNvPicPr>
            <a:picLocks noChangeAspect="1"/>
          </p:cNvPicPr>
          <p:nvPr/>
        </p:nvPicPr>
        <p:blipFill>
          <a:blip r:embed="rId5"/>
          <a:stretch>
            <a:fillRect/>
          </a:stretch>
        </p:blipFill>
        <p:spPr>
          <a:xfrm>
            <a:off x="5867400" y="3242615"/>
            <a:ext cx="4368800" cy="469106"/>
          </a:xfrm>
          <a:prstGeom prst="rect">
            <a:avLst/>
          </a:prstGeom>
        </p:spPr>
      </p:pic>
    </p:spTree>
    <p:extLst>
      <p:ext uri="{BB962C8B-B14F-4D97-AF65-F5344CB8AC3E}">
        <p14:creationId xmlns:p14="http://schemas.microsoft.com/office/powerpoint/2010/main" val="424296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4EAC5-9A3B-91D7-3D9E-E12903B02F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B224E-024D-BBB6-84D8-42E937C807F5}"/>
              </a:ext>
            </a:extLst>
          </p:cNvPr>
          <p:cNvSpPr>
            <a:spLocks noGrp="1"/>
          </p:cNvSpPr>
          <p:nvPr>
            <p:ph type="ctrTitle"/>
          </p:nvPr>
        </p:nvSpPr>
        <p:spPr/>
        <p:txBody>
          <a:bodyPr/>
          <a:lstStyle/>
          <a:p>
            <a:r>
              <a:rPr lang="en-US" dirty="0"/>
              <a:t>God Speaks Through</a:t>
            </a:r>
            <a:br>
              <a:rPr lang="en-US" dirty="0"/>
            </a:br>
            <a:r>
              <a:rPr lang="en-US" dirty="0"/>
              <a:t>His Holy Spirit</a:t>
            </a:r>
          </a:p>
        </p:txBody>
      </p:sp>
      <p:sp>
        <p:nvSpPr>
          <p:cNvPr id="3" name="Subtitle 2">
            <a:extLst>
              <a:ext uri="{FF2B5EF4-FFF2-40B4-BE49-F238E27FC236}">
                <a16:creationId xmlns:a16="http://schemas.microsoft.com/office/drawing/2014/main" id="{D3C6E151-0128-98FE-687B-7A3A506DD6CC}"/>
              </a:ext>
            </a:extLst>
          </p:cNvPr>
          <p:cNvSpPr>
            <a:spLocks noGrp="1"/>
          </p:cNvSpPr>
          <p:nvPr>
            <p:ph type="subTitle" idx="1"/>
          </p:nvPr>
        </p:nvSpPr>
        <p:spPr>
          <a:xfrm>
            <a:off x="1524000" y="3930732"/>
            <a:ext cx="9144000" cy="1327068"/>
          </a:xfrm>
        </p:spPr>
        <p:txBody>
          <a:bodyPr/>
          <a:lstStyle/>
          <a:p>
            <a:r>
              <a:rPr lang="en-US" dirty="0"/>
              <a:t>September 20</a:t>
            </a:r>
          </a:p>
        </p:txBody>
      </p:sp>
    </p:spTree>
    <p:extLst>
      <p:ext uri="{BB962C8B-B14F-4D97-AF65-F5344CB8AC3E}">
        <p14:creationId xmlns:p14="http://schemas.microsoft.com/office/powerpoint/2010/main" val="3888692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1FF6-8B18-6E65-EE86-27930461F142}"/>
              </a:ext>
            </a:extLst>
          </p:cNvPr>
          <p:cNvSpPr>
            <a:spLocks noGrp="1"/>
          </p:cNvSpPr>
          <p:nvPr>
            <p:ph type="title"/>
          </p:nvPr>
        </p:nvSpPr>
        <p:spPr/>
        <p:txBody>
          <a:bodyPr/>
          <a:lstStyle/>
          <a:p>
            <a:r>
              <a:rPr lang="en-US" dirty="0"/>
              <a:t>Don’t miss that call …</a:t>
            </a:r>
          </a:p>
        </p:txBody>
      </p:sp>
      <p:sp>
        <p:nvSpPr>
          <p:cNvPr id="3" name="Content Placeholder 2">
            <a:extLst>
              <a:ext uri="{FF2B5EF4-FFF2-40B4-BE49-F238E27FC236}">
                <a16:creationId xmlns:a16="http://schemas.microsoft.com/office/drawing/2014/main" id="{552ACED1-7BF6-13F8-A101-FACFE92D27BC}"/>
              </a:ext>
            </a:extLst>
          </p:cNvPr>
          <p:cNvSpPr>
            <a:spLocks noGrp="1"/>
          </p:cNvSpPr>
          <p:nvPr>
            <p:ph idx="1"/>
          </p:nvPr>
        </p:nvSpPr>
        <p:spPr/>
        <p:txBody>
          <a:bodyPr/>
          <a:lstStyle/>
          <a:p>
            <a:r>
              <a:rPr lang="en-US" dirty="0"/>
              <a:t>When have you wished you’d realized when someone was trying to get your attention or communicate with you?</a:t>
            </a:r>
          </a:p>
          <a:p>
            <a:endParaRPr lang="en-US" dirty="0"/>
          </a:p>
        </p:txBody>
      </p:sp>
      <p:grpSp>
        <p:nvGrpSpPr>
          <p:cNvPr id="7" name="Group 6">
            <a:extLst>
              <a:ext uri="{FF2B5EF4-FFF2-40B4-BE49-F238E27FC236}">
                <a16:creationId xmlns:a16="http://schemas.microsoft.com/office/drawing/2014/main" id="{E8991F98-27B9-2BBB-2467-95EA9E135511}"/>
              </a:ext>
            </a:extLst>
          </p:cNvPr>
          <p:cNvGrpSpPr/>
          <p:nvPr/>
        </p:nvGrpSpPr>
        <p:grpSpPr>
          <a:xfrm>
            <a:off x="1964136" y="3429000"/>
            <a:ext cx="8263728" cy="2835482"/>
            <a:chOff x="1964136" y="3429000"/>
            <a:chExt cx="8263728" cy="2835482"/>
          </a:xfrm>
        </p:grpSpPr>
        <p:pic>
          <p:nvPicPr>
            <p:cNvPr id="4" name="Picture 3" descr="Business Woman Making Memo while Having a Phone Call">
              <a:extLst>
                <a:ext uri="{FF2B5EF4-FFF2-40B4-BE49-F238E27FC236}">
                  <a16:creationId xmlns:a16="http://schemas.microsoft.com/office/drawing/2014/main" id="{84161396-DA48-A1D6-93BD-8C5963BE3410}"/>
                </a:ext>
              </a:extLst>
            </p:cNvPr>
            <p:cNvPicPr>
              <a:picLocks noChangeAspect="1"/>
            </p:cNvPicPr>
            <p:nvPr/>
          </p:nvPicPr>
          <p:blipFill>
            <a:blip r:embed="rId2"/>
            <a:stretch>
              <a:fillRect/>
            </a:stretch>
          </p:blipFill>
          <p:spPr>
            <a:xfrm>
              <a:off x="8589817" y="3429000"/>
              <a:ext cx="1638047" cy="2594926"/>
            </a:xfrm>
            <a:prstGeom prst="rect">
              <a:avLst/>
            </a:prstGeom>
            <a:ln>
              <a:noFill/>
            </a:ln>
            <a:effectLst>
              <a:outerShdw blurRad="292100" dist="139700" dir="2700000" algn="tl" rotWithShape="0">
                <a:srgbClr val="333333">
                  <a:alpha val="65000"/>
                </a:srgbClr>
              </a:outerShdw>
            </a:effectLst>
          </p:spPr>
        </p:pic>
        <p:pic>
          <p:nvPicPr>
            <p:cNvPr id="5" name="Picture 4" descr="Restaurant Cook">
              <a:extLst>
                <a:ext uri="{FF2B5EF4-FFF2-40B4-BE49-F238E27FC236}">
                  <a16:creationId xmlns:a16="http://schemas.microsoft.com/office/drawing/2014/main" id="{62C7B2F6-33F2-A1A8-320F-DCB62E05E036}"/>
                </a:ext>
              </a:extLst>
            </p:cNvPr>
            <p:cNvPicPr>
              <a:picLocks noChangeAspect="1"/>
            </p:cNvPicPr>
            <p:nvPr/>
          </p:nvPicPr>
          <p:blipFill>
            <a:blip r:embed="rId3"/>
            <a:stretch>
              <a:fillRect/>
            </a:stretch>
          </p:blipFill>
          <p:spPr>
            <a:xfrm>
              <a:off x="5484570" y="3513840"/>
              <a:ext cx="1296240" cy="2750642"/>
            </a:xfrm>
            <a:prstGeom prst="rect">
              <a:avLst/>
            </a:prstGeom>
            <a:ln>
              <a:noFill/>
            </a:ln>
            <a:effectLst>
              <a:outerShdw blurRad="292100" dist="139700" dir="2700000" algn="tl" rotWithShape="0">
                <a:srgbClr val="333333">
                  <a:alpha val="65000"/>
                </a:srgbClr>
              </a:outerShdw>
            </a:effectLst>
          </p:spPr>
        </p:pic>
        <p:pic>
          <p:nvPicPr>
            <p:cNvPr id="6" name="Picture 5" descr="Plumber">
              <a:extLst>
                <a:ext uri="{FF2B5EF4-FFF2-40B4-BE49-F238E27FC236}">
                  <a16:creationId xmlns:a16="http://schemas.microsoft.com/office/drawing/2014/main" id="{4E3080F9-5E52-1295-5942-9CA2F5375202}"/>
                </a:ext>
              </a:extLst>
            </p:cNvPr>
            <p:cNvPicPr>
              <a:picLocks noChangeAspect="1"/>
            </p:cNvPicPr>
            <p:nvPr/>
          </p:nvPicPr>
          <p:blipFill>
            <a:blip r:embed="rId4"/>
            <a:stretch>
              <a:fillRect/>
            </a:stretch>
          </p:blipFill>
          <p:spPr>
            <a:xfrm>
              <a:off x="1964136" y="3694208"/>
              <a:ext cx="1788382" cy="2064510"/>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377386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B5B18-3D4E-07AB-78D0-EC4C1A85A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C40CF-7CC0-2F23-8C3E-E9F8CA795C38}"/>
              </a:ext>
            </a:extLst>
          </p:cNvPr>
          <p:cNvSpPr>
            <a:spLocks noGrp="1"/>
          </p:cNvSpPr>
          <p:nvPr>
            <p:ph type="title"/>
          </p:nvPr>
        </p:nvSpPr>
        <p:spPr/>
        <p:txBody>
          <a:bodyPr/>
          <a:lstStyle/>
          <a:p>
            <a:r>
              <a:rPr lang="en-US" dirty="0"/>
              <a:t>Don’t miss that call …</a:t>
            </a:r>
          </a:p>
        </p:txBody>
      </p:sp>
      <p:sp>
        <p:nvSpPr>
          <p:cNvPr id="3" name="Content Placeholder 2">
            <a:extLst>
              <a:ext uri="{FF2B5EF4-FFF2-40B4-BE49-F238E27FC236}">
                <a16:creationId xmlns:a16="http://schemas.microsoft.com/office/drawing/2014/main" id="{4C7ACF87-ADA6-E9A1-0FE1-3863EDA4ADBF}"/>
              </a:ext>
            </a:extLst>
          </p:cNvPr>
          <p:cNvSpPr>
            <a:spLocks noGrp="1"/>
          </p:cNvSpPr>
          <p:nvPr>
            <p:ph idx="1"/>
          </p:nvPr>
        </p:nvSpPr>
        <p:spPr/>
        <p:txBody>
          <a:bodyPr>
            <a:normAutofit lnSpcReduction="10000"/>
          </a:bodyPr>
          <a:lstStyle/>
          <a:p>
            <a:r>
              <a:rPr lang="en-US" dirty="0"/>
              <a:t>When have you wished you’d realized when someone was trying to get your attention or communicate with you?</a:t>
            </a:r>
          </a:p>
          <a:p>
            <a:r>
              <a:rPr lang="en-US" dirty="0">
                <a:solidFill>
                  <a:srgbClr val="C00000"/>
                </a:solidFill>
              </a:rPr>
              <a:t>Sometimes it is God who is trying to communicate with you.</a:t>
            </a:r>
          </a:p>
          <a:p>
            <a:pPr lvl="1"/>
            <a:r>
              <a:rPr lang="en-US" dirty="0">
                <a:solidFill>
                  <a:srgbClr val="C00000"/>
                </a:solidFill>
              </a:rPr>
              <a:t>You want to be able to know what He is communicating.</a:t>
            </a:r>
          </a:p>
          <a:p>
            <a:pPr lvl="1"/>
            <a:r>
              <a:rPr lang="en-US" dirty="0">
                <a:solidFill>
                  <a:srgbClr val="C00000"/>
                </a:solidFill>
              </a:rPr>
              <a:t>Today we consider the Truth of that the Holy Spirit will ensure God’s message is communicated.</a:t>
            </a:r>
          </a:p>
          <a:p>
            <a:endParaRPr lang="en-US" dirty="0"/>
          </a:p>
        </p:txBody>
      </p:sp>
    </p:spTree>
    <p:extLst>
      <p:ext uri="{BB962C8B-B14F-4D97-AF65-F5344CB8AC3E}">
        <p14:creationId xmlns:p14="http://schemas.microsoft.com/office/powerpoint/2010/main" val="3014836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A3A61-94E3-BBF7-1EB3-579C93DDF061}"/>
              </a:ext>
            </a:extLst>
          </p:cNvPr>
          <p:cNvSpPr>
            <a:spLocks noGrp="1"/>
          </p:cNvSpPr>
          <p:nvPr>
            <p:ph type="title"/>
          </p:nvPr>
        </p:nvSpPr>
        <p:spPr/>
        <p:txBody>
          <a:bodyPr/>
          <a:lstStyle/>
          <a:p>
            <a:pPr algn="l"/>
            <a:r>
              <a:rPr lang="en-US" dirty="0"/>
              <a:t>Listen for the source of God’s message.</a:t>
            </a:r>
          </a:p>
        </p:txBody>
      </p:sp>
      <p:sp>
        <p:nvSpPr>
          <p:cNvPr id="3" name="Content Placeholder 2">
            <a:extLst>
              <a:ext uri="{FF2B5EF4-FFF2-40B4-BE49-F238E27FC236}">
                <a16:creationId xmlns:a16="http://schemas.microsoft.com/office/drawing/2014/main" id="{90FA50B0-D961-12D8-19A5-6DB71ED800AA}"/>
              </a:ext>
            </a:extLst>
          </p:cNvPr>
          <p:cNvSpPr>
            <a:spLocks noGrp="1"/>
          </p:cNvSpPr>
          <p:nvPr>
            <p:ph idx="1"/>
          </p:nvPr>
        </p:nvSpPr>
        <p:spPr>
          <a:xfrm>
            <a:off x="1611292" y="1999245"/>
            <a:ext cx="8969415" cy="4351338"/>
          </a:xfrm>
        </p:spPr>
        <p:txBody>
          <a:bodyPr/>
          <a:lstStyle/>
          <a:p>
            <a:pPr marL="0" indent="0" algn="ctr">
              <a:buNone/>
            </a:pPr>
            <a:r>
              <a:rPr lang="en-US" dirty="0"/>
              <a:t>1 Corinthians 2:6-8 (NIV)  We do, however, speak a message of wisdom among the mature, but not the wisdom of this age or of the rulers of this age, who are coming to nothing. 7  No, we speak of God's </a:t>
            </a:r>
          </a:p>
        </p:txBody>
      </p:sp>
    </p:spTree>
    <p:extLst>
      <p:ext uri="{BB962C8B-B14F-4D97-AF65-F5344CB8AC3E}">
        <p14:creationId xmlns:p14="http://schemas.microsoft.com/office/powerpoint/2010/main" val="222314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31269-A060-80AA-E112-1B239A959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1B42A-202F-6255-0E04-F69F70D9598E}"/>
              </a:ext>
            </a:extLst>
          </p:cNvPr>
          <p:cNvSpPr>
            <a:spLocks noGrp="1"/>
          </p:cNvSpPr>
          <p:nvPr>
            <p:ph type="title"/>
          </p:nvPr>
        </p:nvSpPr>
        <p:spPr/>
        <p:txBody>
          <a:bodyPr/>
          <a:lstStyle/>
          <a:p>
            <a:pPr algn="l"/>
            <a:r>
              <a:rPr lang="en-US" dirty="0"/>
              <a:t>Listen for the source of God’s message.</a:t>
            </a:r>
          </a:p>
        </p:txBody>
      </p:sp>
      <p:sp>
        <p:nvSpPr>
          <p:cNvPr id="3" name="Content Placeholder 2">
            <a:extLst>
              <a:ext uri="{FF2B5EF4-FFF2-40B4-BE49-F238E27FC236}">
                <a16:creationId xmlns:a16="http://schemas.microsoft.com/office/drawing/2014/main" id="{694F7BC5-DCC9-BC0B-3452-B11DD273F085}"/>
              </a:ext>
            </a:extLst>
          </p:cNvPr>
          <p:cNvSpPr>
            <a:spLocks noGrp="1"/>
          </p:cNvSpPr>
          <p:nvPr>
            <p:ph idx="1"/>
          </p:nvPr>
        </p:nvSpPr>
        <p:spPr>
          <a:xfrm>
            <a:off x="1784912" y="1964521"/>
            <a:ext cx="8423959" cy="4351338"/>
          </a:xfrm>
        </p:spPr>
        <p:txBody>
          <a:bodyPr/>
          <a:lstStyle/>
          <a:p>
            <a:pPr marL="0" indent="0" algn="ctr">
              <a:buNone/>
            </a:pPr>
            <a:r>
              <a:rPr lang="en-US" dirty="0"/>
              <a:t>secret wisdom, a wisdom that has been hidden and that God destined for our glory before time began. 8  None of the rulers of this age understood it, for if they had, they would not have crucified the Lord of glory.</a:t>
            </a:r>
          </a:p>
        </p:txBody>
      </p:sp>
      <p:pic>
        <p:nvPicPr>
          <p:cNvPr id="5" name="Picture 4">
            <a:extLst>
              <a:ext uri="{FF2B5EF4-FFF2-40B4-BE49-F238E27FC236}">
                <a16:creationId xmlns:a16="http://schemas.microsoft.com/office/drawing/2014/main" id="{6FB5C9EC-C394-07B6-6063-169D75D92098}"/>
              </a:ext>
            </a:extLst>
          </p:cNvPr>
          <p:cNvPicPr>
            <a:picLocks noChangeAspect="1"/>
          </p:cNvPicPr>
          <p:nvPr/>
        </p:nvPicPr>
        <p:blipFill>
          <a:blip r:embed="rId2">
            <a:duotone>
              <a:prstClr val="black"/>
              <a:schemeClr val="accent1">
                <a:tint val="45000"/>
                <a:satMod val="400000"/>
              </a:schemeClr>
            </a:duotone>
          </a:blip>
          <a:stretch>
            <a:fillRect/>
          </a:stretch>
        </p:blipFill>
        <p:spPr>
          <a:xfrm>
            <a:off x="5096891" y="5485333"/>
            <a:ext cx="1800000" cy="2857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0641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0817-745B-F4B8-E15B-59686EC9E8F4}"/>
              </a:ext>
            </a:extLst>
          </p:cNvPr>
          <p:cNvSpPr>
            <a:spLocks noGrp="1"/>
          </p:cNvSpPr>
          <p:nvPr>
            <p:ph type="title"/>
          </p:nvPr>
        </p:nvSpPr>
        <p:spPr/>
        <p:txBody>
          <a:bodyPr/>
          <a:lstStyle/>
          <a:p>
            <a:r>
              <a:rPr lang="en-US" dirty="0"/>
              <a:t>God Works in Us What We Cannot Do</a:t>
            </a:r>
          </a:p>
        </p:txBody>
      </p:sp>
      <p:sp>
        <p:nvSpPr>
          <p:cNvPr id="3" name="Content Placeholder 2">
            <a:extLst>
              <a:ext uri="{FF2B5EF4-FFF2-40B4-BE49-F238E27FC236}">
                <a16:creationId xmlns:a16="http://schemas.microsoft.com/office/drawing/2014/main" id="{017F7CF3-8862-283F-7855-9A7B2C5B5B52}"/>
              </a:ext>
            </a:extLst>
          </p:cNvPr>
          <p:cNvSpPr>
            <a:spLocks noGrp="1"/>
          </p:cNvSpPr>
          <p:nvPr>
            <p:ph idx="1"/>
          </p:nvPr>
        </p:nvSpPr>
        <p:spPr/>
        <p:txBody>
          <a:bodyPr/>
          <a:lstStyle/>
          <a:p>
            <a:r>
              <a:rPr lang="en-US" dirty="0"/>
              <a:t>How did Paul describe or define the substance of the message he and his coworkers preached in Corinth? </a:t>
            </a:r>
          </a:p>
          <a:p>
            <a:r>
              <a:rPr lang="en-US" dirty="0"/>
              <a:t>What are some different kinds of “wisdom” of this age? </a:t>
            </a:r>
          </a:p>
          <a:p>
            <a:r>
              <a:rPr lang="en-US" dirty="0"/>
              <a:t>What truths or wisdom about God seem hard to believe for people in our culture? How is it mysterious?</a:t>
            </a:r>
          </a:p>
          <a:p>
            <a:endParaRPr lang="en-US" dirty="0"/>
          </a:p>
        </p:txBody>
      </p:sp>
    </p:spTree>
    <p:extLst>
      <p:ext uri="{BB962C8B-B14F-4D97-AF65-F5344CB8AC3E}">
        <p14:creationId xmlns:p14="http://schemas.microsoft.com/office/powerpoint/2010/main" val="284111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D7293-AD59-AC72-6244-D02ABA04F4A2}"/>
              </a:ext>
            </a:extLst>
          </p:cNvPr>
          <p:cNvSpPr>
            <a:spLocks noGrp="1"/>
          </p:cNvSpPr>
          <p:nvPr>
            <p:ph type="title"/>
          </p:nvPr>
        </p:nvSpPr>
        <p:spPr/>
        <p:txBody>
          <a:bodyPr/>
          <a:lstStyle/>
          <a:p>
            <a:r>
              <a:rPr lang="en-US" dirty="0"/>
              <a:t>God Works in Us What We Cannot Do</a:t>
            </a:r>
          </a:p>
        </p:txBody>
      </p:sp>
      <p:sp>
        <p:nvSpPr>
          <p:cNvPr id="3" name="Content Placeholder 2">
            <a:extLst>
              <a:ext uri="{FF2B5EF4-FFF2-40B4-BE49-F238E27FC236}">
                <a16:creationId xmlns:a16="http://schemas.microsoft.com/office/drawing/2014/main" id="{891DE6BD-0F3B-7D5A-BE48-604DC200D29D}"/>
              </a:ext>
            </a:extLst>
          </p:cNvPr>
          <p:cNvSpPr>
            <a:spLocks noGrp="1"/>
          </p:cNvSpPr>
          <p:nvPr>
            <p:ph idx="1"/>
          </p:nvPr>
        </p:nvSpPr>
        <p:spPr/>
        <p:txBody>
          <a:bodyPr/>
          <a:lstStyle/>
          <a:p>
            <a:r>
              <a:rPr lang="en-US" dirty="0"/>
              <a:t>What did Paul mean in describing the wisdom of God as mystery?</a:t>
            </a:r>
          </a:p>
          <a:p>
            <a:r>
              <a:rPr lang="en-US" dirty="0"/>
              <a:t>So who originated the message Paul preached, and when?</a:t>
            </a:r>
          </a:p>
          <a:p>
            <a:r>
              <a:rPr lang="en-US" dirty="0"/>
              <a:t>God’s Spirit did not reveal this “mystery” to religious leaders of Jesus day, did not convict/convince them of this reality.  Why not?</a:t>
            </a:r>
          </a:p>
          <a:p>
            <a:endParaRPr lang="en-US" dirty="0"/>
          </a:p>
        </p:txBody>
      </p:sp>
    </p:spTree>
    <p:extLst>
      <p:ext uri="{BB962C8B-B14F-4D97-AF65-F5344CB8AC3E}">
        <p14:creationId xmlns:p14="http://schemas.microsoft.com/office/powerpoint/2010/main" val="398415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4398-E163-39D0-7BB8-BCFD82DCA1A5}"/>
              </a:ext>
            </a:extLst>
          </p:cNvPr>
          <p:cNvSpPr>
            <a:spLocks noGrp="1"/>
          </p:cNvSpPr>
          <p:nvPr>
            <p:ph type="title"/>
          </p:nvPr>
        </p:nvSpPr>
        <p:spPr/>
        <p:txBody>
          <a:bodyPr/>
          <a:lstStyle/>
          <a:p>
            <a:r>
              <a:rPr lang="en-US" dirty="0"/>
              <a:t>Why?</a:t>
            </a:r>
          </a:p>
        </p:txBody>
      </p:sp>
      <p:sp>
        <p:nvSpPr>
          <p:cNvPr id="3" name="Content Placeholder 2">
            <a:extLst>
              <a:ext uri="{FF2B5EF4-FFF2-40B4-BE49-F238E27FC236}">
                <a16:creationId xmlns:a16="http://schemas.microsoft.com/office/drawing/2014/main" id="{492709BD-CC57-52F6-190C-9CB4D56F2BA2}"/>
              </a:ext>
            </a:extLst>
          </p:cNvPr>
          <p:cNvSpPr>
            <a:spLocks noGrp="1"/>
          </p:cNvSpPr>
          <p:nvPr>
            <p:ph idx="1"/>
          </p:nvPr>
        </p:nvSpPr>
        <p:spPr/>
        <p:txBody>
          <a:bodyPr/>
          <a:lstStyle/>
          <a:p>
            <a:r>
              <a:rPr lang="en-US" dirty="0"/>
              <a:t>Why are you sometimes able to almost “read the mind” of your spouse or your best friend?  You can often predict what they will say, or both say the same thing together.</a:t>
            </a:r>
          </a:p>
          <a:p>
            <a:endParaRPr lang="en-US" dirty="0"/>
          </a:p>
        </p:txBody>
      </p:sp>
      <p:pic>
        <p:nvPicPr>
          <p:cNvPr id="4" name="Picture 3" descr="Question">
            <a:extLst>
              <a:ext uri="{FF2B5EF4-FFF2-40B4-BE49-F238E27FC236}">
                <a16:creationId xmlns:a16="http://schemas.microsoft.com/office/drawing/2014/main" id="{CAB14329-49EB-E6F4-4B91-4FB8B7F860C0}"/>
              </a:ext>
            </a:extLst>
          </p:cNvPr>
          <p:cNvPicPr>
            <a:picLocks noChangeAspect="1"/>
          </p:cNvPicPr>
          <p:nvPr/>
        </p:nvPicPr>
        <p:blipFill>
          <a:blip r:embed="rId2"/>
          <a:stretch>
            <a:fillRect/>
          </a:stretch>
        </p:blipFill>
        <p:spPr>
          <a:xfrm>
            <a:off x="2173022" y="4082318"/>
            <a:ext cx="1374977" cy="3525581"/>
          </a:xfrm>
          <a:prstGeom prst="rect">
            <a:avLst/>
          </a:prstGeom>
          <a:ln>
            <a:noFill/>
          </a:ln>
          <a:effectLst>
            <a:outerShdw blurRad="292100" dist="139700" dir="2700000" algn="tl" rotWithShape="0">
              <a:srgbClr val="333333">
                <a:alpha val="65000"/>
              </a:srgbClr>
            </a:outerShdw>
          </a:effectLst>
        </p:spPr>
      </p:pic>
      <p:pic>
        <p:nvPicPr>
          <p:cNvPr id="5" name="Picture 4" descr="How to">
            <a:extLst>
              <a:ext uri="{FF2B5EF4-FFF2-40B4-BE49-F238E27FC236}">
                <a16:creationId xmlns:a16="http://schemas.microsoft.com/office/drawing/2014/main" id="{26D3097D-B10C-83F4-B920-9F38122F583D}"/>
              </a:ext>
            </a:extLst>
          </p:cNvPr>
          <p:cNvPicPr>
            <a:picLocks noChangeAspect="1"/>
          </p:cNvPicPr>
          <p:nvPr/>
        </p:nvPicPr>
        <p:blipFill>
          <a:blip r:embed="rId3"/>
          <a:stretch>
            <a:fillRect/>
          </a:stretch>
        </p:blipFill>
        <p:spPr>
          <a:xfrm>
            <a:off x="7560200" y="3579471"/>
            <a:ext cx="2373172" cy="39064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35847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154</TotalTime>
  <Words>1065</Words>
  <Application>Microsoft Office PowerPoint</Application>
  <PresentationFormat>Widescreen</PresentationFormat>
  <Paragraphs>76</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Comic Sans MS</vt:lpstr>
      <vt:lpstr>Office Theme</vt:lpstr>
      <vt:lpstr>God Speaks Through His Holy Spirit</vt:lpstr>
      <vt:lpstr>Video Introduction</vt:lpstr>
      <vt:lpstr>Don’t miss that call …</vt:lpstr>
      <vt:lpstr>Don’t miss that call …</vt:lpstr>
      <vt:lpstr>Listen for the source of God’s message.</vt:lpstr>
      <vt:lpstr>Listen for the source of God’s message.</vt:lpstr>
      <vt:lpstr>God Works in Us What We Cannot Do</vt:lpstr>
      <vt:lpstr>God Works in Us What We Cannot Do</vt:lpstr>
      <vt:lpstr>Why?</vt:lpstr>
      <vt:lpstr>Listen for how you can know what God is thinking.</vt:lpstr>
      <vt:lpstr>Listen for how you can know what God is thinking.</vt:lpstr>
      <vt:lpstr>Know the Mind of God</vt:lpstr>
      <vt:lpstr>Know the Mind of God</vt:lpstr>
      <vt:lpstr>Listen for a contrast, two kinds of people.</vt:lpstr>
      <vt:lpstr>Listen for a contrast, two kinds of people.</vt:lpstr>
      <vt:lpstr>Listen for a contrast, two kinds of people.</vt:lpstr>
      <vt:lpstr>The Spirit Helps Us Apply Scripture</vt:lpstr>
      <vt:lpstr>The Spirit Helps Us Apply Scripture</vt:lpstr>
      <vt:lpstr>The Spirit Helps Us Apply Scripture</vt:lpstr>
      <vt:lpstr>Application</vt:lpstr>
      <vt:lpstr>Application</vt:lpstr>
      <vt:lpstr>Application</vt:lpstr>
      <vt:lpstr>Family Activities</vt:lpstr>
      <vt:lpstr>God Speaks Through His Holy Spirit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3</cp:revision>
  <dcterms:created xsi:type="dcterms:W3CDTF">2026-09-03T11:28:17Z</dcterms:created>
  <dcterms:modified xsi:type="dcterms:W3CDTF">2026-09-03T14:03:10Z</dcterms:modified>
</cp:coreProperties>
</file>