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3" d="100"/>
          <a:sy n="83"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8/27/2026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hyperlink" Target="https://tinyurl.com/5fjbb5mr" TargetMode="Externa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s://watch.liberty.edu/media/t/1_3ho65cmh"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133599"/>
          </a:xfrm>
        </p:spPr>
        <p:txBody>
          <a:bodyPr/>
          <a:lstStyle/>
          <a:p>
            <a:r>
              <a:rPr lang="en-US" dirty="0"/>
              <a:t>God Speaks</a:t>
            </a:r>
            <a:br>
              <a:rPr lang="en-US" dirty="0"/>
            </a:br>
            <a:r>
              <a:rPr lang="en-US" dirty="0"/>
              <a:t>Through the Bible</a:t>
            </a:r>
          </a:p>
        </p:txBody>
      </p:sp>
      <p:sp>
        <p:nvSpPr>
          <p:cNvPr id="3" name="Subtitle 2"/>
          <p:cNvSpPr>
            <a:spLocks noGrp="1"/>
          </p:cNvSpPr>
          <p:nvPr>
            <p:ph type="subTitle" idx="1"/>
          </p:nvPr>
        </p:nvSpPr>
        <p:spPr>
          <a:xfrm>
            <a:off x="1524000" y="3883230"/>
            <a:ext cx="9144000" cy="1374569"/>
          </a:xfrm>
        </p:spPr>
        <p:txBody>
          <a:bodyPr/>
          <a:lstStyle/>
          <a:p>
            <a:r>
              <a:rPr lang="en-US"/>
              <a:t>September 13</a:t>
            </a:r>
            <a:endParaRPr lang="en-US" dirty="0"/>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3681-E692-E3E6-154F-DC411D7EE2FD}"/>
              </a:ext>
            </a:extLst>
          </p:cNvPr>
          <p:cNvSpPr>
            <a:spLocks noGrp="1"/>
          </p:cNvSpPr>
          <p:nvPr>
            <p:ph type="title"/>
          </p:nvPr>
        </p:nvSpPr>
        <p:spPr/>
        <p:txBody>
          <a:bodyPr/>
          <a:lstStyle/>
          <a:p>
            <a:r>
              <a:rPr lang="en-US" dirty="0"/>
              <a:t>God’s Word Brings Pleasure, Warning</a:t>
            </a:r>
          </a:p>
        </p:txBody>
      </p:sp>
      <p:sp>
        <p:nvSpPr>
          <p:cNvPr id="3" name="Content Placeholder 2">
            <a:extLst>
              <a:ext uri="{FF2B5EF4-FFF2-40B4-BE49-F238E27FC236}">
                <a16:creationId xmlns:a16="http://schemas.microsoft.com/office/drawing/2014/main" id="{ADB27576-A780-39BA-80F7-31519BE4549B}"/>
              </a:ext>
            </a:extLst>
          </p:cNvPr>
          <p:cNvSpPr>
            <a:spLocks noGrp="1"/>
          </p:cNvSpPr>
          <p:nvPr>
            <p:ph idx="1"/>
          </p:nvPr>
        </p:nvSpPr>
        <p:spPr/>
        <p:txBody>
          <a:bodyPr/>
          <a:lstStyle/>
          <a:p>
            <a:r>
              <a:rPr lang="en-US" dirty="0"/>
              <a:t>The two metaphors suggest that God’s Word is like </a:t>
            </a:r>
            <a:r>
              <a:rPr lang="en-US" i="1" dirty="0"/>
              <a:t>sweet honey</a:t>
            </a:r>
            <a:r>
              <a:rPr lang="en-US" dirty="0"/>
              <a:t> and </a:t>
            </a:r>
            <a:r>
              <a:rPr lang="en-US" i="1" dirty="0"/>
              <a:t>pure gold</a:t>
            </a:r>
            <a:r>
              <a:rPr lang="en-US" dirty="0"/>
              <a:t>.  How does each apply? </a:t>
            </a:r>
          </a:p>
          <a:p>
            <a:endParaRPr lang="en-US" dirty="0"/>
          </a:p>
        </p:txBody>
      </p:sp>
      <p:graphicFrame>
        <p:nvGraphicFramePr>
          <p:cNvPr id="4" name="Table 3">
            <a:extLst>
              <a:ext uri="{FF2B5EF4-FFF2-40B4-BE49-F238E27FC236}">
                <a16:creationId xmlns:a16="http://schemas.microsoft.com/office/drawing/2014/main" id="{6434EC74-64F1-FB6F-C6C5-2598B24502A8}"/>
              </a:ext>
            </a:extLst>
          </p:cNvPr>
          <p:cNvGraphicFramePr>
            <a:graphicFrameLocks noGrp="1"/>
          </p:cNvGraphicFramePr>
          <p:nvPr>
            <p:extLst>
              <p:ext uri="{D42A27DB-BD31-4B8C-83A1-F6EECF244321}">
                <p14:modId xmlns:p14="http://schemas.microsoft.com/office/powerpoint/2010/main" val="3921543707"/>
              </p:ext>
            </p:extLst>
          </p:nvPr>
        </p:nvGraphicFramePr>
        <p:xfrm>
          <a:off x="1082875" y="3914279"/>
          <a:ext cx="9970948" cy="1463040"/>
        </p:xfrm>
        <a:graphic>
          <a:graphicData uri="http://schemas.openxmlformats.org/drawingml/2006/table">
            <a:tbl>
              <a:tblPr firstRow="1" bandRow="1">
                <a:tableStyleId>{5C22544A-7EE6-4342-B048-85BDC9FD1C3A}</a:tableStyleId>
              </a:tblPr>
              <a:tblGrid>
                <a:gridCol w="4985474">
                  <a:extLst>
                    <a:ext uri="{9D8B030D-6E8A-4147-A177-3AD203B41FA5}">
                      <a16:colId xmlns:a16="http://schemas.microsoft.com/office/drawing/2014/main" val="776781211"/>
                    </a:ext>
                  </a:extLst>
                </a:gridCol>
                <a:gridCol w="4985474">
                  <a:extLst>
                    <a:ext uri="{9D8B030D-6E8A-4147-A177-3AD203B41FA5}">
                      <a16:colId xmlns:a16="http://schemas.microsoft.com/office/drawing/2014/main" val="1633555273"/>
                    </a:ext>
                  </a:extLst>
                </a:gridCol>
              </a:tblGrid>
              <a:tr h="370840">
                <a:tc>
                  <a:txBody>
                    <a:bodyPr/>
                    <a:lstStyle/>
                    <a:p>
                      <a:pPr algn="ctr"/>
                      <a:r>
                        <a:rPr lang="en-US" sz="2800" dirty="0"/>
                        <a:t>Honey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Pure Gold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5289255"/>
                  </a:ext>
                </a:extLst>
              </a:tr>
              <a:tr h="370840">
                <a:tc>
                  <a:txBody>
                    <a:bodyPr/>
                    <a:lstStyle/>
                    <a:p>
                      <a:endParaRPr lang="en-US" sz="2800" dirty="0"/>
                    </a:p>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267872"/>
                  </a:ext>
                </a:extLst>
              </a:tr>
            </a:tbl>
          </a:graphicData>
        </a:graphic>
      </p:graphicFrame>
    </p:spTree>
    <p:extLst>
      <p:ext uri="{BB962C8B-B14F-4D97-AF65-F5344CB8AC3E}">
        <p14:creationId xmlns:p14="http://schemas.microsoft.com/office/powerpoint/2010/main" val="165818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9E87-247C-BABC-A91B-925DC4F1BDB0}"/>
              </a:ext>
            </a:extLst>
          </p:cNvPr>
          <p:cNvSpPr>
            <a:spLocks noGrp="1"/>
          </p:cNvSpPr>
          <p:nvPr>
            <p:ph type="title"/>
          </p:nvPr>
        </p:nvSpPr>
        <p:spPr/>
        <p:txBody>
          <a:bodyPr/>
          <a:lstStyle/>
          <a:p>
            <a:r>
              <a:rPr lang="en-US" dirty="0"/>
              <a:t>God’s Word Brings Pleasure, Warning</a:t>
            </a:r>
          </a:p>
        </p:txBody>
      </p:sp>
      <p:sp>
        <p:nvSpPr>
          <p:cNvPr id="3" name="Content Placeholder 2">
            <a:extLst>
              <a:ext uri="{FF2B5EF4-FFF2-40B4-BE49-F238E27FC236}">
                <a16:creationId xmlns:a16="http://schemas.microsoft.com/office/drawing/2014/main" id="{EA74ADBB-64D3-4B1E-751A-492AE61463E3}"/>
              </a:ext>
            </a:extLst>
          </p:cNvPr>
          <p:cNvSpPr>
            <a:spLocks noGrp="1"/>
          </p:cNvSpPr>
          <p:nvPr>
            <p:ph idx="1"/>
          </p:nvPr>
        </p:nvSpPr>
        <p:spPr/>
        <p:txBody>
          <a:bodyPr/>
          <a:lstStyle/>
          <a:p>
            <a:r>
              <a:rPr lang="en-US" dirty="0"/>
              <a:t>What promises are associated with keeping the Word of God? </a:t>
            </a:r>
          </a:p>
          <a:p>
            <a:r>
              <a:rPr lang="en-US" dirty="0"/>
              <a:t>What kind of warnings does God give us in His Word?</a:t>
            </a:r>
          </a:p>
          <a:p>
            <a:endParaRPr lang="en-US" dirty="0"/>
          </a:p>
        </p:txBody>
      </p:sp>
    </p:spTree>
    <p:extLst>
      <p:ext uri="{BB962C8B-B14F-4D97-AF65-F5344CB8AC3E}">
        <p14:creationId xmlns:p14="http://schemas.microsoft.com/office/powerpoint/2010/main" val="212009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27DCB-BCA7-72FE-7C4E-D8C7C376EA7A}"/>
              </a:ext>
            </a:extLst>
          </p:cNvPr>
          <p:cNvSpPr>
            <a:spLocks noGrp="1"/>
          </p:cNvSpPr>
          <p:nvPr>
            <p:ph type="title"/>
          </p:nvPr>
        </p:nvSpPr>
        <p:spPr/>
        <p:txBody>
          <a:bodyPr/>
          <a:lstStyle/>
          <a:p>
            <a:r>
              <a:rPr lang="en-US" dirty="0"/>
              <a:t>God’s Word Brings Pleasure, Warning</a:t>
            </a:r>
          </a:p>
        </p:txBody>
      </p:sp>
      <p:sp>
        <p:nvSpPr>
          <p:cNvPr id="3" name="Content Placeholder 2">
            <a:extLst>
              <a:ext uri="{FF2B5EF4-FFF2-40B4-BE49-F238E27FC236}">
                <a16:creationId xmlns:a16="http://schemas.microsoft.com/office/drawing/2014/main" id="{94B5E81F-CC33-5A86-A851-4281D40F6880}"/>
              </a:ext>
            </a:extLst>
          </p:cNvPr>
          <p:cNvSpPr>
            <a:spLocks noGrp="1"/>
          </p:cNvSpPr>
          <p:nvPr>
            <p:ph idx="1"/>
          </p:nvPr>
        </p:nvSpPr>
        <p:spPr/>
        <p:txBody>
          <a:bodyPr/>
          <a:lstStyle/>
          <a:p>
            <a:r>
              <a:rPr lang="en-US" dirty="0"/>
              <a:t>So what rewards come to you as you keep God’s Word?</a:t>
            </a:r>
          </a:p>
          <a:p>
            <a:r>
              <a:rPr lang="en-US" dirty="0"/>
              <a:t>What steps could you take to be more open to the sweetness and high value of God’s Word?</a:t>
            </a:r>
          </a:p>
          <a:p>
            <a:endParaRPr lang="en-US" dirty="0"/>
          </a:p>
        </p:txBody>
      </p:sp>
      <p:pic>
        <p:nvPicPr>
          <p:cNvPr id="4" name="Picture 3" descr="Hands are Holding a Book">
            <a:extLst>
              <a:ext uri="{FF2B5EF4-FFF2-40B4-BE49-F238E27FC236}">
                <a16:creationId xmlns:a16="http://schemas.microsoft.com/office/drawing/2014/main" id="{81BEEB0B-F6FE-8B87-0CC7-1F9BAA5BFDAC}"/>
              </a:ext>
            </a:extLst>
          </p:cNvPr>
          <p:cNvPicPr>
            <a:picLocks noChangeAspect="1"/>
          </p:cNvPicPr>
          <p:nvPr/>
        </p:nvPicPr>
        <p:blipFill>
          <a:blip r:embed="rId2"/>
          <a:stretch>
            <a:fillRect/>
          </a:stretch>
        </p:blipFill>
        <p:spPr>
          <a:xfrm>
            <a:off x="4276523" y="4483100"/>
            <a:ext cx="2899781" cy="22360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6649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547D0-38A9-EEEB-C6E5-982DF014FCB3}"/>
              </a:ext>
            </a:extLst>
          </p:cNvPr>
          <p:cNvSpPr>
            <a:spLocks noGrp="1"/>
          </p:cNvSpPr>
          <p:nvPr>
            <p:ph type="title"/>
          </p:nvPr>
        </p:nvSpPr>
        <p:spPr/>
        <p:txBody>
          <a:bodyPr/>
          <a:lstStyle/>
          <a:p>
            <a:pPr algn="l"/>
            <a:r>
              <a:rPr lang="en-US" dirty="0"/>
              <a:t>Listen for David’s confession.</a:t>
            </a:r>
          </a:p>
        </p:txBody>
      </p:sp>
      <p:sp>
        <p:nvSpPr>
          <p:cNvPr id="3" name="Content Placeholder 2">
            <a:extLst>
              <a:ext uri="{FF2B5EF4-FFF2-40B4-BE49-F238E27FC236}">
                <a16:creationId xmlns:a16="http://schemas.microsoft.com/office/drawing/2014/main" id="{1F207666-9C79-A7CC-6116-C0EBF956AABB}"/>
              </a:ext>
            </a:extLst>
          </p:cNvPr>
          <p:cNvSpPr>
            <a:spLocks noGrp="1"/>
          </p:cNvSpPr>
          <p:nvPr>
            <p:ph idx="1"/>
          </p:nvPr>
        </p:nvSpPr>
        <p:spPr>
          <a:xfrm>
            <a:off x="1493135" y="1690688"/>
            <a:ext cx="9733344" cy="4351338"/>
          </a:xfrm>
        </p:spPr>
        <p:txBody>
          <a:bodyPr/>
          <a:lstStyle/>
          <a:p>
            <a:pPr marL="0" indent="0" algn="ctr">
              <a:buNone/>
            </a:pPr>
            <a:r>
              <a:rPr lang="en-US" dirty="0"/>
              <a:t>Psalm 19:12-14 (NIV)  Who can discern his errors? Forgive my hidden faults. 13  Keep your servant also from willful sins; may they not rule over me. Then will I be blameless, innocent of great transgression. 14  May the words of my mouth and the meditation of my heart be pleasing in your sight, O LORD, my Rock and my Redeemer.</a:t>
            </a:r>
          </a:p>
          <a:p>
            <a:pPr marL="0" indent="0" algn="ctr">
              <a:buNone/>
            </a:pPr>
            <a:endParaRPr lang="en-US" dirty="0"/>
          </a:p>
        </p:txBody>
      </p:sp>
      <p:pic>
        <p:nvPicPr>
          <p:cNvPr id="5" name="Picture 4">
            <a:extLst>
              <a:ext uri="{FF2B5EF4-FFF2-40B4-BE49-F238E27FC236}">
                <a16:creationId xmlns:a16="http://schemas.microsoft.com/office/drawing/2014/main" id="{9589909C-49B0-89C3-A8F8-575355D2DA1C}"/>
              </a:ext>
            </a:extLst>
          </p:cNvPr>
          <p:cNvPicPr>
            <a:picLocks noChangeAspect="1"/>
          </p:cNvPicPr>
          <p:nvPr/>
        </p:nvPicPr>
        <p:blipFill>
          <a:blip r:embed="rId2">
            <a:duotone>
              <a:schemeClr val="accent3">
                <a:shade val="45000"/>
                <a:satMod val="135000"/>
              </a:schemeClr>
              <a:prstClr val="white"/>
            </a:duotone>
          </a:blip>
          <a:stretch>
            <a:fillRect/>
          </a:stretch>
        </p:blipFill>
        <p:spPr>
          <a:xfrm>
            <a:off x="5072190" y="5894407"/>
            <a:ext cx="2047619"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3989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3CE1B-1D51-2D78-0A6F-22A09DEEBF03}"/>
              </a:ext>
            </a:extLst>
          </p:cNvPr>
          <p:cNvSpPr>
            <a:spLocks noGrp="1"/>
          </p:cNvSpPr>
          <p:nvPr>
            <p:ph type="title"/>
          </p:nvPr>
        </p:nvSpPr>
        <p:spPr/>
        <p:txBody>
          <a:bodyPr/>
          <a:lstStyle/>
          <a:p>
            <a:r>
              <a:rPr lang="en-US" dirty="0"/>
              <a:t>God’s Word Convicts and Guides</a:t>
            </a:r>
          </a:p>
        </p:txBody>
      </p:sp>
      <p:sp>
        <p:nvSpPr>
          <p:cNvPr id="3" name="Content Placeholder 2">
            <a:extLst>
              <a:ext uri="{FF2B5EF4-FFF2-40B4-BE49-F238E27FC236}">
                <a16:creationId xmlns:a16="http://schemas.microsoft.com/office/drawing/2014/main" id="{CC2AB5D3-FFAE-E8AE-251A-99D6BF914F70}"/>
              </a:ext>
            </a:extLst>
          </p:cNvPr>
          <p:cNvSpPr>
            <a:spLocks noGrp="1"/>
          </p:cNvSpPr>
          <p:nvPr>
            <p:ph idx="1"/>
          </p:nvPr>
        </p:nvSpPr>
        <p:spPr/>
        <p:txBody>
          <a:bodyPr/>
          <a:lstStyle/>
          <a:p>
            <a:r>
              <a:rPr lang="en-US" dirty="0"/>
              <a:t>What commitment and confession does the psalmist make in concluding the psalm?</a:t>
            </a:r>
          </a:p>
          <a:p>
            <a:r>
              <a:rPr lang="en-US" dirty="0"/>
              <a:t>What does the psalmist (and we) need the Lord to do in relationship to his (our) sin? </a:t>
            </a:r>
          </a:p>
          <a:p>
            <a:r>
              <a:rPr lang="en-US" dirty="0"/>
              <a:t>What results from reading and applying or keeping God’s laws?</a:t>
            </a:r>
          </a:p>
          <a:p>
            <a:endParaRPr lang="en-US" dirty="0"/>
          </a:p>
        </p:txBody>
      </p:sp>
    </p:spTree>
    <p:extLst>
      <p:ext uri="{BB962C8B-B14F-4D97-AF65-F5344CB8AC3E}">
        <p14:creationId xmlns:p14="http://schemas.microsoft.com/office/powerpoint/2010/main" val="42714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AF16B-02AA-5717-F191-2A7D88B8B70B}"/>
              </a:ext>
            </a:extLst>
          </p:cNvPr>
          <p:cNvSpPr>
            <a:spLocks noGrp="1"/>
          </p:cNvSpPr>
          <p:nvPr>
            <p:ph type="title"/>
          </p:nvPr>
        </p:nvSpPr>
        <p:spPr/>
        <p:txBody>
          <a:bodyPr/>
          <a:lstStyle/>
          <a:p>
            <a:r>
              <a:rPr lang="en-US" dirty="0"/>
              <a:t>God’s Word Convicts and Guides</a:t>
            </a:r>
          </a:p>
        </p:txBody>
      </p:sp>
      <p:sp>
        <p:nvSpPr>
          <p:cNvPr id="3" name="Content Placeholder 2">
            <a:extLst>
              <a:ext uri="{FF2B5EF4-FFF2-40B4-BE49-F238E27FC236}">
                <a16:creationId xmlns:a16="http://schemas.microsoft.com/office/drawing/2014/main" id="{E9187932-DB70-7AC5-9E03-857C47A543ED}"/>
              </a:ext>
            </a:extLst>
          </p:cNvPr>
          <p:cNvSpPr>
            <a:spLocks noGrp="1"/>
          </p:cNvSpPr>
          <p:nvPr>
            <p:ph idx="1"/>
          </p:nvPr>
        </p:nvSpPr>
        <p:spPr/>
        <p:txBody>
          <a:bodyPr/>
          <a:lstStyle/>
          <a:p>
            <a:r>
              <a:rPr lang="en-US" dirty="0"/>
              <a:t>How is Scripture effective in keeping us from hidden faults and willful sins?</a:t>
            </a:r>
          </a:p>
          <a:p>
            <a:r>
              <a:rPr lang="en-US" dirty="0"/>
              <a:t>What facts do you know about a compass (not the device used in school for drawing circles)?</a:t>
            </a:r>
          </a:p>
          <a:p>
            <a:r>
              <a:rPr lang="en-US" dirty="0"/>
              <a:t>How does the Bible, God’s </a:t>
            </a:r>
            <a:br>
              <a:rPr lang="en-US" dirty="0"/>
            </a:br>
            <a:r>
              <a:rPr lang="en-US" dirty="0"/>
              <a:t>Word act in a similar fashion?</a:t>
            </a:r>
          </a:p>
          <a:p>
            <a:endParaRPr lang="en-US" dirty="0"/>
          </a:p>
        </p:txBody>
      </p:sp>
      <p:pic>
        <p:nvPicPr>
          <p:cNvPr id="4" name="Picture 3">
            <a:extLst>
              <a:ext uri="{FF2B5EF4-FFF2-40B4-BE49-F238E27FC236}">
                <a16:creationId xmlns:a16="http://schemas.microsoft.com/office/drawing/2014/main" id="{B6247BFF-0108-B6B1-A3BB-16E8505D65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52582">
            <a:off x="8817045" y="4169054"/>
            <a:ext cx="1368675" cy="1656204"/>
          </a:xfrm>
          <a:prstGeom prst="rect">
            <a:avLst/>
          </a:prstGeom>
          <a:noFill/>
          <a:ln>
            <a:noFill/>
          </a:ln>
        </p:spPr>
      </p:pic>
    </p:spTree>
    <p:extLst>
      <p:ext uri="{BB962C8B-B14F-4D97-AF65-F5344CB8AC3E}">
        <p14:creationId xmlns:p14="http://schemas.microsoft.com/office/powerpoint/2010/main" val="402759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2754F-C118-A8E6-466D-76C2E5B892B0}"/>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6EABCCBE-D198-89F4-31F0-B138E72E83ED}"/>
              </a:ext>
            </a:extLst>
          </p:cNvPr>
          <p:cNvSpPr>
            <a:spLocks noGrp="1"/>
          </p:cNvSpPr>
          <p:nvPr>
            <p:ph idx="1"/>
          </p:nvPr>
        </p:nvSpPr>
        <p:spPr/>
        <p:txBody>
          <a:bodyPr/>
          <a:lstStyle/>
          <a:p>
            <a:r>
              <a:rPr lang="en-US" dirty="0"/>
              <a:t>View of God: </a:t>
            </a:r>
          </a:p>
          <a:p>
            <a:pPr lvl="1"/>
            <a:r>
              <a:rPr lang="en-US" sz="3600" dirty="0"/>
              <a:t>What Scripture verses has God used in your life to clearly demonstrate His will and His ways? </a:t>
            </a:r>
          </a:p>
          <a:p>
            <a:pPr lvl="1"/>
            <a:r>
              <a:rPr lang="en-US" sz="3600" dirty="0"/>
              <a:t>Write these things down in a journal. </a:t>
            </a:r>
          </a:p>
          <a:p>
            <a:pPr lvl="1"/>
            <a:r>
              <a:rPr lang="en-US" sz="3600" dirty="0"/>
              <a:t>What major adjustments need to happen so you can join Him in His agenda?</a:t>
            </a:r>
          </a:p>
          <a:p>
            <a:endParaRPr lang="en-US" dirty="0"/>
          </a:p>
        </p:txBody>
      </p:sp>
    </p:spTree>
    <p:extLst>
      <p:ext uri="{BB962C8B-B14F-4D97-AF65-F5344CB8AC3E}">
        <p14:creationId xmlns:p14="http://schemas.microsoft.com/office/powerpoint/2010/main" val="409445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24B4-7981-D30B-D81A-28236173D6BE}"/>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ABF57079-D585-FF3A-73F5-A24DFF88CF36}"/>
              </a:ext>
            </a:extLst>
          </p:cNvPr>
          <p:cNvSpPr>
            <a:spLocks noGrp="1"/>
          </p:cNvSpPr>
          <p:nvPr>
            <p:ph idx="1"/>
          </p:nvPr>
        </p:nvSpPr>
        <p:spPr/>
        <p:txBody>
          <a:bodyPr/>
          <a:lstStyle/>
          <a:p>
            <a:r>
              <a:rPr lang="en-US" dirty="0"/>
              <a:t>View of Self: </a:t>
            </a:r>
          </a:p>
          <a:p>
            <a:pPr lvl="1"/>
            <a:r>
              <a:rPr lang="en-US" sz="3600" dirty="0"/>
              <a:t>What passage of Scripture has God used to get your attention about your heart and your lifestyle? </a:t>
            </a:r>
          </a:p>
          <a:p>
            <a:pPr lvl="1"/>
            <a:r>
              <a:rPr lang="en-US" sz="3600" dirty="0"/>
              <a:t>Write these things down in a journal. </a:t>
            </a:r>
          </a:p>
          <a:p>
            <a:pPr lvl="1"/>
            <a:r>
              <a:rPr lang="en-US" sz="3600" dirty="0"/>
              <a:t>How has that impacted the way you are now living?</a:t>
            </a:r>
          </a:p>
          <a:p>
            <a:endParaRPr lang="en-US" dirty="0"/>
          </a:p>
        </p:txBody>
      </p:sp>
    </p:spTree>
    <p:extLst>
      <p:ext uri="{BB962C8B-B14F-4D97-AF65-F5344CB8AC3E}">
        <p14:creationId xmlns:p14="http://schemas.microsoft.com/office/powerpoint/2010/main" val="3270062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93ED9-B1E7-3DDB-F31C-7E6B93853C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904F5-4E23-C0E7-A192-38C2760A7295}"/>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78EE9DDF-3A40-D40C-78A4-E8D4BC4589B2}"/>
              </a:ext>
            </a:extLst>
          </p:cNvPr>
          <p:cNvSpPr>
            <a:spLocks noGrp="1"/>
          </p:cNvSpPr>
          <p:nvPr>
            <p:ph idx="1"/>
          </p:nvPr>
        </p:nvSpPr>
        <p:spPr/>
        <p:txBody>
          <a:bodyPr/>
          <a:lstStyle/>
          <a:p>
            <a:r>
              <a:rPr lang="en-US" dirty="0"/>
              <a:t>View of Others: </a:t>
            </a:r>
          </a:p>
          <a:p>
            <a:pPr lvl="1"/>
            <a:r>
              <a:rPr lang="en-US" sz="3600" dirty="0"/>
              <a:t>Gather with a few fellow Christians. </a:t>
            </a:r>
          </a:p>
          <a:p>
            <a:pPr lvl="1"/>
            <a:r>
              <a:rPr lang="en-US" sz="3600" dirty="0"/>
              <a:t>What common themes emerge from your study of God’s Word? </a:t>
            </a:r>
          </a:p>
          <a:p>
            <a:pPr lvl="1"/>
            <a:r>
              <a:rPr lang="en-US" sz="3600" dirty="0"/>
              <a:t>Is there a common application that can inform group action? </a:t>
            </a:r>
          </a:p>
          <a:p>
            <a:pPr lvl="1"/>
            <a:r>
              <a:rPr lang="en-US" sz="3600" dirty="0"/>
              <a:t>If so, encourage one another in this journey.</a:t>
            </a:r>
          </a:p>
        </p:txBody>
      </p:sp>
    </p:spTree>
    <p:extLst>
      <p:ext uri="{BB962C8B-B14F-4D97-AF65-F5344CB8AC3E}">
        <p14:creationId xmlns:p14="http://schemas.microsoft.com/office/powerpoint/2010/main" val="2750473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82AA9-BA02-CE61-AFB4-0745FB515900}"/>
              </a:ext>
            </a:extLst>
          </p:cNvPr>
          <p:cNvSpPr>
            <a:spLocks noGrp="1"/>
          </p:cNvSpPr>
          <p:nvPr>
            <p:ph type="title"/>
          </p:nvPr>
        </p:nvSpPr>
        <p:spPr/>
        <p:txBody>
          <a:bodyPr/>
          <a:lstStyle/>
          <a:p>
            <a:r>
              <a:rPr lang="en-US" dirty="0"/>
              <a:t>Family Activities</a:t>
            </a:r>
          </a:p>
        </p:txBody>
      </p:sp>
      <p:pic>
        <p:nvPicPr>
          <p:cNvPr id="4" name="Picture 3">
            <a:extLst>
              <a:ext uri="{FF2B5EF4-FFF2-40B4-BE49-F238E27FC236}">
                <a16:creationId xmlns:a16="http://schemas.microsoft.com/office/drawing/2014/main" id="{560D25DB-1BF2-7E90-A604-21CFA167A391}"/>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7750309" y="2392642"/>
            <a:ext cx="4287339" cy="3742857"/>
          </a:xfrm>
          <a:prstGeom prst="rect">
            <a:avLst/>
          </a:prstGeom>
          <a:ln>
            <a:noFill/>
          </a:ln>
          <a:effectLst>
            <a:outerShdw blurRad="292100" dist="139700" dir="2700000" algn="tl" rotWithShape="0">
              <a:srgbClr val="333333">
                <a:alpha val="65000"/>
              </a:srgbClr>
            </a:outerShdw>
          </a:effectLst>
          <a:scene3d>
            <a:camera prst="perspectiveHeroicExtremeLeftFacing"/>
            <a:lightRig rig="threePt" dir="t"/>
          </a:scene3d>
        </p:spPr>
      </p:pic>
      <p:pic>
        <p:nvPicPr>
          <p:cNvPr id="5" name="Picture 4">
            <a:extLst>
              <a:ext uri="{FF2B5EF4-FFF2-40B4-BE49-F238E27FC236}">
                <a16:creationId xmlns:a16="http://schemas.microsoft.com/office/drawing/2014/main" id="{FC3FD117-4C01-486D-86B9-2635C63347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96863" y="3011379"/>
            <a:ext cx="3072969" cy="3614834"/>
          </a:xfrm>
          <a:prstGeom prst="rect">
            <a:avLst/>
          </a:prstGeom>
          <a:ln>
            <a:noFill/>
          </a:ln>
          <a:effectLst>
            <a:outerShdw blurRad="292100" dist="139700" dir="2700000" algn="tl" rotWithShape="0">
              <a:srgbClr val="333333">
                <a:alpha val="65000"/>
              </a:srgbClr>
            </a:outerShdw>
          </a:effectLst>
        </p:spPr>
      </p:pic>
      <p:pic>
        <p:nvPicPr>
          <p:cNvPr id="6" name="Picture 5" descr="Mad scientist">
            <a:extLst>
              <a:ext uri="{FF2B5EF4-FFF2-40B4-BE49-F238E27FC236}">
                <a16:creationId xmlns:a16="http://schemas.microsoft.com/office/drawing/2014/main" id="{7E35924B-92B3-CFA9-82BE-B9AE2A3EBD1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93979" y="1070057"/>
            <a:ext cx="1020947" cy="1241262"/>
          </a:xfrm>
          <a:prstGeom prst="rect">
            <a:avLst/>
          </a:prstGeom>
          <a:ln>
            <a:noFill/>
          </a:ln>
          <a:effectLst>
            <a:outerShdw blurRad="292100" dist="139700" dir="2700000" algn="tl" rotWithShape="0">
              <a:srgbClr val="333333">
                <a:alpha val="65000"/>
              </a:srgbClr>
            </a:outerShdw>
          </a:effectLst>
        </p:spPr>
      </p:pic>
      <p:sp>
        <p:nvSpPr>
          <p:cNvPr id="7" name="Speech Bubble: Rectangle 6">
            <a:extLst>
              <a:ext uri="{FF2B5EF4-FFF2-40B4-BE49-F238E27FC236}">
                <a16:creationId xmlns:a16="http://schemas.microsoft.com/office/drawing/2014/main" id="{8B295377-97D4-D82E-6A85-4EE927E08084}"/>
              </a:ext>
            </a:extLst>
          </p:cNvPr>
          <p:cNvSpPr/>
          <p:nvPr/>
        </p:nvSpPr>
        <p:spPr>
          <a:xfrm>
            <a:off x="3454085" y="1772011"/>
            <a:ext cx="4763940" cy="3742857"/>
          </a:xfrm>
          <a:custGeom>
            <a:avLst/>
            <a:gdLst>
              <a:gd name="csX0" fmla="*/ 0 w 4763940"/>
              <a:gd name="csY0" fmla="*/ 0 h 3742857"/>
              <a:gd name="csX1" fmla="*/ 381115 w 4763940"/>
              <a:gd name="csY1" fmla="*/ 0 h 3742857"/>
              <a:gd name="csX2" fmla="*/ 793990 w 4763940"/>
              <a:gd name="csY2" fmla="*/ 0 h 3742857"/>
              <a:gd name="csX3" fmla="*/ 793990 w 4763940"/>
              <a:gd name="csY3" fmla="*/ 0 h 3742857"/>
              <a:gd name="csX4" fmla="*/ 1353753 w 4763940"/>
              <a:gd name="csY4" fmla="*/ 0 h 3742857"/>
              <a:gd name="csX5" fmla="*/ 1984975 w 4763940"/>
              <a:gd name="csY5" fmla="*/ 0 h 3742857"/>
              <a:gd name="csX6" fmla="*/ 2457399 w 4763940"/>
              <a:gd name="csY6" fmla="*/ 0 h 3742857"/>
              <a:gd name="csX7" fmla="*/ 2929823 w 4763940"/>
              <a:gd name="csY7" fmla="*/ 0 h 3742857"/>
              <a:gd name="csX8" fmla="*/ 3457826 w 4763940"/>
              <a:gd name="csY8" fmla="*/ 0 h 3742857"/>
              <a:gd name="csX9" fmla="*/ 3985830 w 4763940"/>
              <a:gd name="csY9" fmla="*/ 0 h 3742857"/>
              <a:gd name="csX10" fmla="*/ 4763940 w 4763940"/>
              <a:gd name="csY10" fmla="*/ 0 h 3742857"/>
              <a:gd name="csX11" fmla="*/ 4763940 w 4763940"/>
              <a:gd name="csY11" fmla="*/ 502167 h 3742857"/>
              <a:gd name="csX12" fmla="*/ 4763940 w 4763940"/>
              <a:gd name="csY12" fmla="*/ 1048000 h 3742857"/>
              <a:gd name="csX13" fmla="*/ 4763940 w 4763940"/>
              <a:gd name="csY13" fmla="*/ 1572000 h 3742857"/>
              <a:gd name="csX14" fmla="*/ 4763940 w 4763940"/>
              <a:gd name="csY14" fmla="*/ 2183333 h 3742857"/>
              <a:gd name="csX15" fmla="*/ 4763940 w 4763940"/>
              <a:gd name="csY15" fmla="*/ 2183333 h 3742857"/>
              <a:gd name="csX16" fmla="*/ 4763940 w 4763940"/>
              <a:gd name="csY16" fmla="*/ 2669905 h 3742857"/>
              <a:gd name="csX17" fmla="*/ 4763940 w 4763940"/>
              <a:gd name="csY17" fmla="*/ 3119048 h 3742857"/>
              <a:gd name="csX18" fmla="*/ 4763940 w 4763940"/>
              <a:gd name="csY18" fmla="*/ 3437191 h 3742857"/>
              <a:gd name="csX19" fmla="*/ 4763940 w 4763940"/>
              <a:gd name="csY19" fmla="*/ 3742857 h 3742857"/>
              <a:gd name="csX20" fmla="*/ 4235937 w 4763940"/>
              <a:gd name="csY20" fmla="*/ 3742857 h 3742857"/>
              <a:gd name="csX21" fmla="*/ 3735723 w 4763940"/>
              <a:gd name="csY21" fmla="*/ 3742857 h 3742857"/>
              <a:gd name="csX22" fmla="*/ 3124351 w 4763940"/>
              <a:gd name="csY22" fmla="*/ 3742857 h 3742857"/>
              <a:gd name="csX23" fmla="*/ 2651927 w 4763940"/>
              <a:gd name="csY23" fmla="*/ 3742857 h 3742857"/>
              <a:gd name="csX24" fmla="*/ 1984975 w 4763940"/>
              <a:gd name="csY24" fmla="*/ 3742857 h 3742857"/>
              <a:gd name="csX25" fmla="*/ 1413302 w 4763940"/>
              <a:gd name="csY25" fmla="*/ 3742857 h 3742857"/>
              <a:gd name="csX26" fmla="*/ 793990 w 4763940"/>
              <a:gd name="csY26" fmla="*/ 3742857 h 3742857"/>
              <a:gd name="csX27" fmla="*/ 793990 w 4763940"/>
              <a:gd name="csY27" fmla="*/ 3742857 h 3742857"/>
              <a:gd name="csX28" fmla="*/ 389055 w 4763940"/>
              <a:gd name="csY28" fmla="*/ 3742857 h 3742857"/>
              <a:gd name="csX29" fmla="*/ 0 w 4763940"/>
              <a:gd name="csY29" fmla="*/ 3742857 h 3742857"/>
              <a:gd name="csX30" fmla="*/ 0 w 4763940"/>
              <a:gd name="csY30" fmla="*/ 3443429 h 3742857"/>
              <a:gd name="csX31" fmla="*/ 0 w 4763940"/>
              <a:gd name="csY31" fmla="*/ 3119048 h 3742857"/>
              <a:gd name="csX32" fmla="*/ -377537 w 4763940"/>
              <a:gd name="csY32" fmla="*/ 2747406 h 3742857"/>
              <a:gd name="csX33" fmla="*/ -740269 w 4763940"/>
              <a:gd name="csY33" fmla="*/ 2390338 h 3742857"/>
              <a:gd name="csX34" fmla="*/ -355329 w 4763940"/>
              <a:gd name="csY34" fmla="*/ 2282695 h 3742857"/>
              <a:gd name="csX35" fmla="*/ 0 w 4763940"/>
              <a:gd name="csY35" fmla="*/ 2183333 h 3742857"/>
              <a:gd name="csX36" fmla="*/ 0 w 4763940"/>
              <a:gd name="csY36" fmla="*/ 1659333 h 3742857"/>
              <a:gd name="csX37" fmla="*/ 0 w 4763940"/>
              <a:gd name="csY37" fmla="*/ 1113500 h 3742857"/>
              <a:gd name="csX38" fmla="*/ 0 w 4763940"/>
              <a:gd name="csY38" fmla="*/ 545833 h 3742857"/>
              <a:gd name="csX39" fmla="*/ 0 w 4763940"/>
              <a:gd name="csY39" fmla="*/ 0 h 37428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763940" h="3742857" fill="none" extrusionOk="0">
                <a:moveTo>
                  <a:pt x="0" y="0"/>
                </a:moveTo>
                <a:cubicBezTo>
                  <a:pt x="90211" y="-43757"/>
                  <a:pt x="277649" y="16417"/>
                  <a:pt x="381115" y="0"/>
                </a:cubicBezTo>
                <a:cubicBezTo>
                  <a:pt x="484582" y="-16417"/>
                  <a:pt x="632260" y="9310"/>
                  <a:pt x="793990" y="0"/>
                </a:cubicBezTo>
                <a:lnTo>
                  <a:pt x="793990" y="0"/>
                </a:lnTo>
                <a:cubicBezTo>
                  <a:pt x="995117" y="-22059"/>
                  <a:pt x="1143300" y="18809"/>
                  <a:pt x="1353753" y="0"/>
                </a:cubicBezTo>
                <a:cubicBezTo>
                  <a:pt x="1564206" y="-18809"/>
                  <a:pt x="1786538" y="64631"/>
                  <a:pt x="1984975" y="0"/>
                </a:cubicBezTo>
                <a:cubicBezTo>
                  <a:pt x="2161429" y="-33460"/>
                  <a:pt x="2240065" y="51722"/>
                  <a:pt x="2457399" y="0"/>
                </a:cubicBezTo>
                <a:cubicBezTo>
                  <a:pt x="2674733" y="-51722"/>
                  <a:pt x="2756246" y="55069"/>
                  <a:pt x="2929823" y="0"/>
                </a:cubicBezTo>
                <a:cubicBezTo>
                  <a:pt x="3103400" y="-55069"/>
                  <a:pt x="3352067" y="11053"/>
                  <a:pt x="3457826" y="0"/>
                </a:cubicBezTo>
                <a:cubicBezTo>
                  <a:pt x="3563585" y="-11053"/>
                  <a:pt x="3863969" y="54675"/>
                  <a:pt x="3985830" y="0"/>
                </a:cubicBezTo>
                <a:cubicBezTo>
                  <a:pt x="4107691" y="-54675"/>
                  <a:pt x="4513147" y="6523"/>
                  <a:pt x="4763940" y="0"/>
                </a:cubicBezTo>
                <a:cubicBezTo>
                  <a:pt x="4819909" y="244797"/>
                  <a:pt x="4707914" y="372210"/>
                  <a:pt x="4763940" y="502167"/>
                </a:cubicBezTo>
                <a:cubicBezTo>
                  <a:pt x="4819966" y="632124"/>
                  <a:pt x="4762637" y="794602"/>
                  <a:pt x="4763940" y="1048000"/>
                </a:cubicBezTo>
                <a:cubicBezTo>
                  <a:pt x="4765243" y="1301398"/>
                  <a:pt x="4748787" y="1364136"/>
                  <a:pt x="4763940" y="1572000"/>
                </a:cubicBezTo>
                <a:cubicBezTo>
                  <a:pt x="4779093" y="1779864"/>
                  <a:pt x="4711181" y="2045198"/>
                  <a:pt x="4763940" y="2183333"/>
                </a:cubicBezTo>
                <a:lnTo>
                  <a:pt x="4763940" y="2183333"/>
                </a:lnTo>
                <a:cubicBezTo>
                  <a:pt x="4767493" y="2406180"/>
                  <a:pt x="4758745" y="2463421"/>
                  <a:pt x="4763940" y="2669905"/>
                </a:cubicBezTo>
                <a:cubicBezTo>
                  <a:pt x="4769135" y="2876389"/>
                  <a:pt x="4742602" y="3012142"/>
                  <a:pt x="4763940" y="3119048"/>
                </a:cubicBezTo>
                <a:cubicBezTo>
                  <a:pt x="4771043" y="3213677"/>
                  <a:pt x="4736613" y="3280272"/>
                  <a:pt x="4763940" y="3437191"/>
                </a:cubicBezTo>
                <a:cubicBezTo>
                  <a:pt x="4791267" y="3594110"/>
                  <a:pt x="4742269" y="3610882"/>
                  <a:pt x="4763940" y="3742857"/>
                </a:cubicBezTo>
                <a:cubicBezTo>
                  <a:pt x="4626789" y="3800412"/>
                  <a:pt x="4466592" y="3735900"/>
                  <a:pt x="4235937" y="3742857"/>
                </a:cubicBezTo>
                <a:cubicBezTo>
                  <a:pt x="4005282" y="3749814"/>
                  <a:pt x="3973055" y="3727868"/>
                  <a:pt x="3735723" y="3742857"/>
                </a:cubicBezTo>
                <a:cubicBezTo>
                  <a:pt x="3498391" y="3757846"/>
                  <a:pt x="3295868" y="3690535"/>
                  <a:pt x="3124351" y="3742857"/>
                </a:cubicBezTo>
                <a:cubicBezTo>
                  <a:pt x="2952834" y="3795179"/>
                  <a:pt x="2864257" y="3702816"/>
                  <a:pt x="2651927" y="3742857"/>
                </a:cubicBezTo>
                <a:cubicBezTo>
                  <a:pt x="2439597" y="3782898"/>
                  <a:pt x="2144679" y="3733328"/>
                  <a:pt x="1984975" y="3742857"/>
                </a:cubicBezTo>
                <a:cubicBezTo>
                  <a:pt x="1738022" y="3803953"/>
                  <a:pt x="1617170" y="3701106"/>
                  <a:pt x="1413302" y="3742857"/>
                </a:cubicBezTo>
                <a:cubicBezTo>
                  <a:pt x="1209434" y="3784608"/>
                  <a:pt x="973767" y="3701304"/>
                  <a:pt x="793990" y="3742857"/>
                </a:cubicBezTo>
                <a:lnTo>
                  <a:pt x="793990" y="3742857"/>
                </a:lnTo>
                <a:cubicBezTo>
                  <a:pt x="671458" y="3756166"/>
                  <a:pt x="534669" y="3732456"/>
                  <a:pt x="389055" y="3742857"/>
                </a:cubicBezTo>
                <a:cubicBezTo>
                  <a:pt x="243442" y="3753258"/>
                  <a:pt x="108045" y="3733958"/>
                  <a:pt x="0" y="3742857"/>
                </a:cubicBezTo>
                <a:cubicBezTo>
                  <a:pt x="-9489" y="3632587"/>
                  <a:pt x="17204" y="3585040"/>
                  <a:pt x="0" y="3443429"/>
                </a:cubicBezTo>
                <a:cubicBezTo>
                  <a:pt x="-17204" y="3301818"/>
                  <a:pt x="7314" y="3242218"/>
                  <a:pt x="0" y="3119048"/>
                </a:cubicBezTo>
                <a:cubicBezTo>
                  <a:pt x="-116045" y="3056601"/>
                  <a:pt x="-220696" y="2865915"/>
                  <a:pt x="-377537" y="2747406"/>
                </a:cubicBezTo>
                <a:cubicBezTo>
                  <a:pt x="-534378" y="2628898"/>
                  <a:pt x="-600344" y="2489867"/>
                  <a:pt x="-740269" y="2390338"/>
                </a:cubicBezTo>
                <a:cubicBezTo>
                  <a:pt x="-616734" y="2315474"/>
                  <a:pt x="-530225" y="2379773"/>
                  <a:pt x="-355329" y="2282695"/>
                </a:cubicBezTo>
                <a:cubicBezTo>
                  <a:pt x="-180433" y="2185617"/>
                  <a:pt x="-159335" y="2233684"/>
                  <a:pt x="0" y="2183333"/>
                </a:cubicBezTo>
                <a:cubicBezTo>
                  <a:pt x="-9108" y="2055400"/>
                  <a:pt x="44551" y="1902374"/>
                  <a:pt x="0" y="1659333"/>
                </a:cubicBezTo>
                <a:cubicBezTo>
                  <a:pt x="-44551" y="1416292"/>
                  <a:pt x="61156" y="1320095"/>
                  <a:pt x="0" y="1113500"/>
                </a:cubicBezTo>
                <a:cubicBezTo>
                  <a:pt x="-61156" y="906905"/>
                  <a:pt x="47517" y="686963"/>
                  <a:pt x="0" y="545833"/>
                </a:cubicBezTo>
                <a:cubicBezTo>
                  <a:pt x="-47517" y="404703"/>
                  <a:pt x="26181" y="203612"/>
                  <a:pt x="0" y="0"/>
                </a:cubicBezTo>
                <a:close/>
              </a:path>
              <a:path w="4763940" h="3742857" stroke="0" extrusionOk="0">
                <a:moveTo>
                  <a:pt x="0" y="0"/>
                </a:moveTo>
                <a:cubicBezTo>
                  <a:pt x="90779" y="-37791"/>
                  <a:pt x="237974" y="27331"/>
                  <a:pt x="389055" y="0"/>
                </a:cubicBezTo>
                <a:cubicBezTo>
                  <a:pt x="540136" y="-27331"/>
                  <a:pt x="615288" y="37226"/>
                  <a:pt x="793990" y="0"/>
                </a:cubicBezTo>
                <a:lnTo>
                  <a:pt x="793990" y="0"/>
                </a:lnTo>
                <a:cubicBezTo>
                  <a:pt x="1035067" y="-42813"/>
                  <a:pt x="1205734" y="38736"/>
                  <a:pt x="1413302" y="0"/>
                </a:cubicBezTo>
                <a:cubicBezTo>
                  <a:pt x="1620870" y="-38736"/>
                  <a:pt x="1744490" y="64883"/>
                  <a:pt x="1984975" y="0"/>
                </a:cubicBezTo>
                <a:cubicBezTo>
                  <a:pt x="2212746" y="-54129"/>
                  <a:pt x="2435033" y="26015"/>
                  <a:pt x="2568558" y="0"/>
                </a:cubicBezTo>
                <a:cubicBezTo>
                  <a:pt x="2702083" y="-26015"/>
                  <a:pt x="2919984" y="39070"/>
                  <a:pt x="3124351" y="0"/>
                </a:cubicBezTo>
                <a:cubicBezTo>
                  <a:pt x="3328718" y="-39070"/>
                  <a:pt x="3509684" y="56074"/>
                  <a:pt x="3624564" y="0"/>
                </a:cubicBezTo>
                <a:cubicBezTo>
                  <a:pt x="3739444" y="-56074"/>
                  <a:pt x="3966217" y="57277"/>
                  <a:pt x="4124778" y="0"/>
                </a:cubicBezTo>
                <a:cubicBezTo>
                  <a:pt x="4283339" y="-57277"/>
                  <a:pt x="4531526" y="6140"/>
                  <a:pt x="4763940" y="0"/>
                </a:cubicBezTo>
                <a:cubicBezTo>
                  <a:pt x="4809559" y="281389"/>
                  <a:pt x="4732552" y="327879"/>
                  <a:pt x="4763940" y="567667"/>
                </a:cubicBezTo>
                <a:cubicBezTo>
                  <a:pt x="4795328" y="807455"/>
                  <a:pt x="4758928" y="859232"/>
                  <a:pt x="4763940" y="1048000"/>
                </a:cubicBezTo>
                <a:cubicBezTo>
                  <a:pt x="4768952" y="1236768"/>
                  <a:pt x="4763624" y="1395992"/>
                  <a:pt x="4763940" y="1528333"/>
                </a:cubicBezTo>
                <a:cubicBezTo>
                  <a:pt x="4764256" y="1660674"/>
                  <a:pt x="4694450" y="1990935"/>
                  <a:pt x="4763940" y="2183333"/>
                </a:cubicBezTo>
                <a:lnTo>
                  <a:pt x="4763940" y="2183333"/>
                </a:lnTo>
                <a:cubicBezTo>
                  <a:pt x="4808597" y="2363688"/>
                  <a:pt x="4755605" y="2522512"/>
                  <a:pt x="4763940" y="2632476"/>
                </a:cubicBezTo>
                <a:cubicBezTo>
                  <a:pt x="4772275" y="2742440"/>
                  <a:pt x="4707256" y="2882018"/>
                  <a:pt x="4763940" y="3119048"/>
                </a:cubicBezTo>
                <a:cubicBezTo>
                  <a:pt x="4767270" y="3185404"/>
                  <a:pt x="4760393" y="3364502"/>
                  <a:pt x="4763940" y="3430953"/>
                </a:cubicBezTo>
                <a:cubicBezTo>
                  <a:pt x="4767487" y="3497404"/>
                  <a:pt x="4762805" y="3632755"/>
                  <a:pt x="4763940" y="3742857"/>
                </a:cubicBezTo>
                <a:cubicBezTo>
                  <a:pt x="4617923" y="3761692"/>
                  <a:pt x="4474289" y="3699291"/>
                  <a:pt x="4291516" y="3742857"/>
                </a:cubicBezTo>
                <a:cubicBezTo>
                  <a:pt x="4108743" y="3786423"/>
                  <a:pt x="3966969" y="3687692"/>
                  <a:pt x="3819092" y="3742857"/>
                </a:cubicBezTo>
                <a:cubicBezTo>
                  <a:pt x="3671215" y="3798022"/>
                  <a:pt x="3456830" y="3731153"/>
                  <a:pt x="3263299" y="3742857"/>
                </a:cubicBezTo>
                <a:cubicBezTo>
                  <a:pt x="3069768" y="3754561"/>
                  <a:pt x="2942767" y="3732439"/>
                  <a:pt x="2707506" y="3742857"/>
                </a:cubicBezTo>
                <a:cubicBezTo>
                  <a:pt x="2472245" y="3753275"/>
                  <a:pt x="2180097" y="3674535"/>
                  <a:pt x="1984975" y="3742857"/>
                </a:cubicBezTo>
                <a:cubicBezTo>
                  <a:pt x="1828661" y="3768165"/>
                  <a:pt x="1630915" y="3707306"/>
                  <a:pt x="1413302" y="3742857"/>
                </a:cubicBezTo>
                <a:cubicBezTo>
                  <a:pt x="1195689" y="3778408"/>
                  <a:pt x="1057187" y="3724345"/>
                  <a:pt x="793990" y="3742857"/>
                </a:cubicBezTo>
                <a:lnTo>
                  <a:pt x="793990" y="3742857"/>
                </a:lnTo>
                <a:cubicBezTo>
                  <a:pt x="615393" y="3789316"/>
                  <a:pt x="551603" y="3740453"/>
                  <a:pt x="381115" y="3742857"/>
                </a:cubicBezTo>
                <a:cubicBezTo>
                  <a:pt x="210627" y="3745261"/>
                  <a:pt x="145569" y="3714571"/>
                  <a:pt x="0" y="3742857"/>
                </a:cubicBezTo>
                <a:cubicBezTo>
                  <a:pt x="-13482" y="3682828"/>
                  <a:pt x="25203" y="3539782"/>
                  <a:pt x="0" y="3443429"/>
                </a:cubicBezTo>
                <a:cubicBezTo>
                  <a:pt x="-25203" y="3347076"/>
                  <a:pt x="18572" y="3188215"/>
                  <a:pt x="0" y="3119048"/>
                </a:cubicBezTo>
                <a:cubicBezTo>
                  <a:pt x="-169618" y="2992392"/>
                  <a:pt x="-165254" y="2905140"/>
                  <a:pt x="-362732" y="2761980"/>
                </a:cubicBezTo>
                <a:cubicBezTo>
                  <a:pt x="-560210" y="2618820"/>
                  <a:pt x="-568133" y="2488120"/>
                  <a:pt x="-740269" y="2390338"/>
                </a:cubicBezTo>
                <a:cubicBezTo>
                  <a:pt x="-647002" y="2363873"/>
                  <a:pt x="-518775" y="2334740"/>
                  <a:pt x="-377537" y="2288906"/>
                </a:cubicBezTo>
                <a:cubicBezTo>
                  <a:pt x="-236299" y="2243071"/>
                  <a:pt x="-73553" y="2240514"/>
                  <a:pt x="0" y="2183333"/>
                </a:cubicBezTo>
                <a:cubicBezTo>
                  <a:pt x="-28617" y="1973768"/>
                  <a:pt x="198" y="1899736"/>
                  <a:pt x="0" y="1637500"/>
                </a:cubicBezTo>
                <a:cubicBezTo>
                  <a:pt x="-198" y="1375264"/>
                  <a:pt x="6050" y="1286611"/>
                  <a:pt x="0" y="1048000"/>
                </a:cubicBezTo>
                <a:cubicBezTo>
                  <a:pt x="-6050" y="809389"/>
                  <a:pt x="13579" y="743329"/>
                  <a:pt x="0" y="524000"/>
                </a:cubicBezTo>
                <a:cubicBezTo>
                  <a:pt x="-13579" y="304671"/>
                  <a:pt x="53141" y="131138"/>
                  <a:pt x="0" y="0"/>
                </a:cubicBezTo>
                <a:close/>
              </a:path>
            </a:pathLst>
          </a:custGeom>
          <a:ln>
            <a:extLst>
              <a:ext uri="{C807C97D-BFC1-408E-A445-0C87EB9F89A2}">
                <ask:lineSketchStyleProps xmlns:ask="http://schemas.microsoft.com/office/drawing/2018/sketchyshapes" sd="3760130213">
                  <a:prstGeom prst="wedgeRectCallout">
                    <a:avLst>
                      <a:gd name="adj1" fmla="val -65539"/>
                      <a:gd name="adj2" fmla="val 13864"/>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Somewhere within this innocent-looking word search lies a message—one meant to edify, to encourage, perhaps even to strengthen the soul.  But evil Dr. Dufus has other ideas.  He has hidden that message among the letters, challenging you to find it before it disappears into the shadows … in </a:t>
            </a:r>
            <a:r>
              <a:rPr lang="en-US" sz="3200" dirty="0">
                <a:latin typeface="Chiller" panose="04020404031007020602" pitchFamily="82" charset="0"/>
              </a:rPr>
              <a:t>The Twilight Zone</a:t>
            </a:r>
            <a:r>
              <a:rPr lang="en-US" dirty="0">
                <a:latin typeface="Comic Sans MS" panose="030F0702030302020204" pitchFamily="66" charset="0"/>
              </a:rPr>
              <a:t>.  Assistance (and other Fun Family Activities) available at </a:t>
            </a:r>
            <a:r>
              <a:rPr lang="en-US" u="sng" dirty="0">
                <a:latin typeface="Comic Sans MS" panose="030F0702030302020204" pitchFamily="66" charset="0"/>
                <a:hlinkClick r:id="rId5"/>
              </a:rPr>
              <a:t>https://tinyurl.com/5fjbb5mr</a:t>
            </a:r>
            <a:r>
              <a:rPr lang="en-US" dirty="0">
                <a:latin typeface="Comic Sans MS" panose="030F0702030302020204" pitchFamily="66" charset="0"/>
              </a:rPr>
              <a:t> </a:t>
            </a:r>
          </a:p>
        </p:txBody>
      </p:sp>
    </p:spTree>
    <p:extLst>
      <p:ext uri="{BB962C8B-B14F-4D97-AF65-F5344CB8AC3E}">
        <p14:creationId xmlns:p14="http://schemas.microsoft.com/office/powerpoint/2010/main" val="12599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8969BD-DEF6-384A-005B-7161A1E15929}"/>
              </a:ext>
            </a:extLst>
          </p:cNvPr>
          <p:cNvSpPr>
            <a:spLocks noGrp="1"/>
          </p:cNvSpPr>
          <p:nvPr>
            <p:ph type="title"/>
          </p:nvPr>
        </p:nvSpPr>
        <p:spPr/>
        <p:txBody>
          <a:bodyPr/>
          <a:lstStyle/>
          <a:p>
            <a:r>
              <a:rPr lang="en-US" dirty="0"/>
              <a:t>Video Introduction</a:t>
            </a:r>
          </a:p>
        </p:txBody>
      </p:sp>
      <p:grpSp>
        <p:nvGrpSpPr>
          <p:cNvPr id="9" name="Group 8">
            <a:extLst>
              <a:ext uri="{FF2B5EF4-FFF2-40B4-BE49-F238E27FC236}">
                <a16:creationId xmlns:a16="http://schemas.microsoft.com/office/drawing/2014/main" id="{C35A7B94-516D-99E9-28FA-CC9E47DEA514}"/>
              </a:ext>
            </a:extLst>
          </p:cNvPr>
          <p:cNvGrpSpPr/>
          <p:nvPr/>
        </p:nvGrpSpPr>
        <p:grpSpPr>
          <a:xfrm>
            <a:off x="2849598" y="1567542"/>
            <a:ext cx="6492803" cy="4284827"/>
            <a:chOff x="2849598" y="1567542"/>
            <a:chExt cx="6492803" cy="4284827"/>
          </a:xfrm>
        </p:grpSpPr>
        <p:pic>
          <p:nvPicPr>
            <p:cNvPr id="6" name="Picture 5">
              <a:extLst>
                <a:ext uri="{FF2B5EF4-FFF2-40B4-BE49-F238E27FC236}">
                  <a16:creationId xmlns:a16="http://schemas.microsoft.com/office/drawing/2014/main" id="{AD65006D-200B-5116-1CC0-1829AA16C0D1}"/>
                </a:ext>
              </a:extLst>
            </p:cNvPr>
            <p:cNvPicPr>
              <a:picLocks noChangeAspect="1"/>
            </p:cNvPicPr>
            <p:nvPr/>
          </p:nvPicPr>
          <p:blipFill>
            <a:blip r:embed="rId2"/>
            <a:stretch>
              <a:fillRect/>
            </a:stretch>
          </p:blipFill>
          <p:spPr>
            <a:xfrm>
              <a:off x="3238857" y="1843285"/>
              <a:ext cx="5714286" cy="3171429"/>
            </a:xfrm>
            <a:prstGeom prst="rect">
              <a:avLst/>
            </a:prstGeom>
          </p:spPr>
        </p:pic>
        <p:pic>
          <p:nvPicPr>
            <p:cNvPr id="8" name="Picture 7">
              <a:hlinkClick r:id="rId3"/>
              <a:extLst>
                <a:ext uri="{FF2B5EF4-FFF2-40B4-BE49-F238E27FC236}">
                  <a16:creationId xmlns:a16="http://schemas.microsoft.com/office/drawing/2014/main" id="{29444EEE-46E9-2132-A68A-9AC95144106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849598" y="1567542"/>
              <a:ext cx="6492803" cy="4284827"/>
            </a:xfrm>
            <a:prstGeom prst="rect">
              <a:avLst/>
            </a:prstGeom>
            <a:ln>
              <a:noFill/>
            </a:ln>
            <a:effectLst>
              <a:outerShdw blurRad="292100" dist="139700" dir="2700000" algn="tl" rotWithShape="0">
                <a:srgbClr val="333333">
                  <a:alpha val="65000"/>
                </a:srgbClr>
              </a:outerShdw>
            </a:effectLst>
          </p:spPr>
        </p:pic>
      </p:grpSp>
      <p:sp>
        <p:nvSpPr>
          <p:cNvPr id="10" name="TextBox 9">
            <a:extLst>
              <a:ext uri="{FF2B5EF4-FFF2-40B4-BE49-F238E27FC236}">
                <a16:creationId xmlns:a16="http://schemas.microsoft.com/office/drawing/2014/main" id="{DBE0DA9F-813B-AC25-1474-E4F6D4B13590}"/>
              </a:ext>
            </a:extLst>
          </p:cNvPr>
          <p:cNvSpPr txBox="1"/>
          <p:nvPr/>
        </p:nvSpPr>
        <p:spPr>
          <a:xfrm>
            <a:off x="4583875" y="5852369"/>
            <a:ext cx="3348841" cy="461665"/>
          </a:xfrm>
          <a:prstGeom prst="rect">
            <a:avLst/>
          </a:prstGeom>
          <a:noFill/>
        </p:spPr>
        <p:txBody>
          <a:bodyPr wrap="square" rtlCol="0">
            <a:spAutoFit/>
          </a:bodyPr>
          <a:lstStyle/>
          <a:p>
            <a:pPr algn="ctr"/>
            <a:r>
              <a:rPr lang="en-US" sz="2400" dirty="0">
                <a:hlinkClick r:id="rId3"/>
              </a:rPr>
              <a:t>View Video</a:t>
            </a:r>
            <a:endParaRPr lang="en-US" sz="2400" dirty="0"/>
          </a:p>
        </p:txBody>
      </p:sp>
    </p:spTree>
    <p:extLst>
      <p:ext uri="{BB962C8B-B14F-4D97-AF65-F5344CB8AC3E}">
        <p14:creationId xmlns:p14="http://schemas.microsoft.com/office/powerpoint/2010/main" val="2304879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7FD14-5B0D-34AF-3175-CD8126D56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6D442A-BD96-467B-6C2C-C9E462C94278}"/>
              </a:ext>
            </a:extLst>
          </p:cNvPr>
          <p:cNvSpPr>
            <a:spLocks noGrp="1"/>
          </p:cNvSpPr>
          <p:nvPr>
            <p:ph type="ctrTitle"/>
          </p:nvPr>
        </p:nvSpPr>
        <p:spPr>
          <a:xfrm>
            <a:off x="1524000" y="1122363"/>
            <a:ext cx="9144000" cy="2133599"/>
          </a:xfrm>
        </p:spPr>
        <p:txBody>
          <a:bodyPr/>
          <a:lstStyle/>
          <a:p>
            <a:r>
              <a:rPr lang="en-US" dirty="0"/>
              <a:t>God Speaks</a:t>
            </a:r>
            <a:br>
              <a:rPr lang="en-US" dirty="0"/>
            </a:br>
            <a:r>
              <a:rPr lang="en-US" dirty="0"/>
              <a:t>Through the Bible</a:t>
            </a:r>
          </a:p>
        </p:txBody>
      </p:sp>
      <p:sp>
        <p:nvSpPr>
          <p:cNvPr id="3" name="Subtitle 2">
            <a:extLst>
              <a:ext uri="{FF2B5EF4-FFF2-40B4-BE49-F238E27FC236}">
                <a16:creationId xmlns:a16="http://schemas.microsoft.com/office/drawing/2014/main" id="{7C168232-A418-2E75-E74F-EC4C78D8637F}"/>
              </a:ext>
            </a:extLst>
          </p:cNvPr>
          <p:cNvSpPr>
            <a:spLocks noGrp="1"/>
          </p:cNvSpPr>
          <p:nvPr>
            <p:ph type="subTitle" idx="1"/>
          </p:nvPr>
        </p:nvSpPr>
        <p:spPr>
          <a:xfrm>
            <a:off x="1524000" y="3883230"/>
            <a:ext cx="9144000" cy="1374569"/>
          </a:xfrm>
        </p:spPr>
        <p:txBody>
          <a:bodyPr/>
          <a:lstStyle/>
          <a:p>
            <a:r>
              <a:rPr lang="en-US" dirty="0"/>
              <a:t>September 20</a:t>
            </a:r>
          </a:p>
        </p:txBody>
      </p:sp>
    </p:spTree>
    <p:extLst>
      <p:ext uri="{BB962C8B-B14F-4D97-AF65-F5344CB8AC3E}">
        <p14:creationId xmlns:p14="http://schemas.microsoft.com/office/powerpoint/2010/main" val="274781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45BF9-E215-3463-4BEC-2A0DE68FCA6D}"/>
              </a:ext>
            </a:extLst>
          </p:cNvPr>
          <p:cNvSpPr>
            <a:spLocks noGrp="1"/>
          </p:cNvSpPr>
          <p:nvPr>
            <p:ph type="title"/>
          </p:nvPr>
        </p:nvSpPr>
        <p:spPr/>
        <p:txBody>
          <a:bodyPr/>
          <a:lstStyle/>
          <a:p>
            <a:r>
              <a:rPr lang="en-US" dirty="0"/>
              <a:t>Remember that time?</a:t>
            </a:r>
          </a:p>
        </p:txBody>
      </p:sp>
      <p:sp>
        <p:nvSpPr>
          <p:cNvPr id="3" name="Content Placeholder 2">
            <a:extLst>
              <a:ext uri="{FF2B5EF4-FFF2-40B4-BE49-F238E27FC236}">
                <a16:creationId xmlns:a16="http://schemas.microsoft.com/office/drawing/2014/main" id="{4FCAAA16-02C0-8DE9-37EF-F4CE0465C366}"/>
              </a:ext>
            </a:extLst>
          </p:cNvPr>
          <p:cNvSpPr>
            <a:spLocks noGrp="1"/>
          </p:cNvSpPr>
          <p:nvPr>
            <p:ph idx="1"/>
          </p:nvPr>
        </p:nvSpPr>
        <p:spPr/>
        <p:txBody>
          <a:bodyPr>
            <a:normAutofit/>
          </a:bodyPr>
          <a:lstStyle/>
          <a:p>
            <a:r>
              <a:rPr lang="en-US" dirty="0"/>
              <a:t>When have you really needed reliable instructions?</a:t>
            </a:r>
          </a:p>
          <a:p>
            <a:r>
              <a:rPr lang="en-US" dirty="0">
                <a:solidFill>
                  <a:srgbClr val="C00000"/>
                </a:solidFill>
              </a:rPr>
              <a:t>Often in our lives we feel the need for important directions or instructions for our lives</a:t>
            </a:r>
          </a:p>
          <a:p>
            <a:pPr lvl="1"/>
            <a:r>
              <a:rPr lang="en-US" dirty="0">
                <a:solidFill>
                  <a:srgbClr val="C00000"/>
                </a:solidFill>
              </a:rPr>
              <a:t>What college major, who to marry, what job to take, what house to buy, …</a:t>
            </a:r>
          </a:p>
          <a:p>
            <a:pPr lvl="1"/>
            <a:r>
              <a:rPr lang="en-US" dirty="0">
                <a:solidFill>
                  <a:srgbClr val="C00000"/>
                </a:solidFill>
              </a:rPr>
              <a:t>Today we consider how God speaks to us through His Word.</a:t>
            </a:r>
          </a:p>
          <a:p>
            <a:endParaRPr lang="en-US" dirty="0"/>
          </a:p>
        </p:txBody>
      </p:sp>
      <p:grpSp>
        <p:nvGrpSpPr>
          <p:cNvPr id="8" name="Group 7">
            <a:extLst>
              <a:ext uri="{FF2B5EF4-FFF2-40B4-BE49-F238E27FC236}">
                <a16:creationId xmlns:a16="http://schemas.microsoft.com/office/drawing/2014/main" id="{D9A05BFA-CB3B-01E9-DA96-B78EC7825B72}"/>
              </a:ext>
            </a:extLst>
          </p:cNvPr>
          <p:cNvGrpSpPr/>
          <p:nvPr/>
        </p:nvGrpSpPr>
        <p:grpSpPr>
          <a:xfrm>
            <a:off x="1176089" y="2876612"/>
            <a:ext cx="9839822" cy="2939144"/>
            <a:chOff x="1214651" y="2953986"/>
            <a:chExt cx="9839822" cy="2939144"/>
          </a:xfrm>
        </p:grpSpPr>
        <p:pic>
          <p:nvPicPr>
            <p:cNvPr id="4" name="Picture 3" descr="Construction House Frame">
              <a:extLst>
                <a:ext uri="{FF2B5EF4-FFF2-40B4-BE49-F238E27FC236}">
                  <a16:creationId xmlns:a16="http://schemas.microsoft.com/office/drawing/2014/main" id="{BDD74C32-B2EB-226E-3D32-2300DB624CEB}"/>
                </a:ext>
              </a:extLst>
            </p:cNvPr>
            <p:cNvPicPr>
              <a:picLocks noChangeAspect="1"/>
            </p:cNvPicPr>
            <p:nvPr/>
          </p:nvPicPr>
          <p:blipFill>
            <a:blip r:embed="rId2"/>
            <a:stretch>
              <a:fillRect/>
            </a:stretch>
          </p:blipFill>
          <p:spPr>
            <a:xfrm>
              <a:off x="5103174" y="3562597"/>
              <a:ext cx="3040859" cy="2330533"/>
            </a:xfrm>
            <a:prstGeom prst="rect">
              <a:avLst/>
            </a:prstGeom>
          </p:spPr>
        </p:pic>
        <p:pic>
          <p:nvPicPr>
            <p:cNvPr id="5" name="Picture 4" descr="Engineer">
              <a:extLst>
                <a:ext uri="{FF2B5EF4-FFF2-40B4-BE49-F238E27FC236}">
                  <a16:creationId xmlns:a16="http://schemas.microsoft.com/office/drawing/2014/main" id="{558C83AD-10D6-8EEF-2E8F-478DC9C0A084}"/>
                </a:ext>
              </a:extLst>
            </p:cNvPr>
            <p:cNvPicPr>
              <a:picLocks noChangeAspect="1"/>
            </p:cNvPicPr>
            <p:nvPr/>
          </p:nvPicPr>
          <p:blipFill>
            <a:blip r:embed="rId3"/>
            <a:stretch>
              <a:fillRect/>
            </a:stretch>
          </p:blipFill>
          <p:spPr>
            <a:xfrm>
              <a:off x="4286992" y="4431998"/>
              <a:ext cx="958757" cy="1274095"/>
            </a:xfrm>
            <a:prstGeom prst="rect">
              <a:avLst/>
            </a:prstGeom>
          </p:spPr>
        </p:pic>
        <p:pic>
          <p:nvPicPr>
            <p:cNvPr id="6" name="Picture 5" descr="Woman is Cooking">
              <a:extLst>
                <a:ext uri="{FF2B5EF4-FFF2-40B4-BE49-F238E27FC236}">
                  <a16:creationId xmlns:a16="http://schemas.microsoft.com/office/drawing/2014/main" id="{B437924C-7668-9E74-93DB-284ED454990D}"/>
                </a:ext>
              </a:extLst>
            </p:cNvPr>
            <p:cNvPicPr>
              <a:picLocks noChangeAspect="1"/>
            </p:cNvPicPr>
            <p:nvPr/>
          </p:nvPicPr>
          <p:blipFill>
            <a:blip r:embed="rId4"/>
            <a:stretch>
              <a:fillRect/>
            </a:stretch>
          </p:blipFill>
          <p:spPr>
            <a:xfrm>
              <a:off x="8694541" y="2953986"/>
              <a:ext cx="2359932" cy="2752107"/>
            </a:xfrm>
            <a:prstGeom prst="rect">
              <a:avLst/>
            </a:prstGeom>
          </p:spPr>
        </p:pic>
        <p:pic>
          <p:nvPicPr>
            <p:cNvPr id="7" name="Picture 6" descr="Concept of Tax Payment Process">
              <a:extLst>
                <a:ext uri="{FF2B5EF4-FFF2-40B4-BE49-F238E27FC236}">
                  <a16:creationId xmlns:a16="http://schemas.microsoft.com/office/drawing/2014/main" id="{268A8829-02C2-F71B-0F08-FE99585D9DD7}"/>
                </a:ext>
              </a:extLst>
            </p:cNvPr>
            <p:cNvPicPr>
              <a:picLocks noChangeAspect="1"/>
            </p:cNvPicPr>
            <p:nvPr/>
          </p:nvPicPr>
          <p:blipFill>
            <a:blip r:embed="rId5"/>
            <a:stretch>
              <a:fillRect/>
            </a:stretch>
          </p:blipFill>
          <p:spPr>
            <a:xfrm>
              <a:off x="1214651" y="3189541"/>
              <a:ext cx="2320288" cy="2484913"/>
            </a:xfrm>
            <a:prstGeom prst="rect">
              <a:avLst/>
            </a:prstGeom>
          </p:spPr>
        </p:pic>
      </p:grpSp>
    </p:spTree>
    <p:extLst>
      <p:ext uri="{BB962C8B-B14F-4D97-AF65-F5344CB8AC3E}">
        <p14:creationId xmlns:p14="http://schemas.microsoft.com/office/powerpoint/2010/main" val="136777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F306-B5ED-588E-6A1F-BC16D608AE9C}"/>
              </a:ext>
            </a:extLst>
          </p:cNvPr>
          <p:cNvSpPr>
            <a:spLocks noGrp="1"/>
          </p:cNvSpPr>
          <p:nvPr>
            <p:ph type="title"/>
          </p:nvPr>
        </p:nvSpPr>
        <p:spPr/>
        <p:txBody>
          <a:bodyPr/>
          <a:lstStyle/>
          <a:p>
            <a:pPr algn="l"/>
            <a:r>
              <a:rPr lang="en-US" dirty="0"/>
              <a:t>Listen for synonyms for the spoken/written word of God.</a:t>
            </a:r>
          </a:p>
        </p:txBody>
      </p:sp>
      <p:sp>
        <p:nvSpPr>
          <p:cNvPr id="3" name="Content Placeholder 2">
            <a:extLst>
              <a:ext uri="{FF2B5EF4-FFF2-40B4-BE49-F238E27FC236}">
                <a16:creationId xmlns:a16="http://schemas.microsoft.com/office/drawing/2014/main" id="{7A27A367-C378-CD4B-C945-28B9EC2A88A2}"/>
              </a:ext>
            </a:extLst>
          </p:cNvPr>
          <p:cNvSpPr>
            <a:spLocks noGrp="1"/>
          </p:cNvSpPr>
          <p:nvPr>
            <p:ph idx="1"/>
          </p:nvPr>
        </p:nvSpPr>
        <p:spPr>
          <a:xfrm>
            <a:off x="2141620" y="2506662"/>
            <a:ext cx="8177463" cy="4351338"/>
          </a:xfrm>
        </p:spPr>
        <p:txBody>
          <a:bodyPr/>
          <a:lstStyle/>
          <a:p>
            <a:pPr marL="0" indent="0" algn="ctr">
              <a:buNone/>
            </a:pPr>
            <a:r>
              <a:rPr lang="en-US" dirty="0"/>
              <a:t>Psalm 19:7-9 (NIV)  The law of the LORD is perfect, reviving the soul. The statutes of the LORD are trustworthy, making wise the simple. 8  The precepts of the LORD are right, giving </a:t>
            </a:r>
          </a:p>
        </p:txBody>
      </p:sp>
    </p:spTree>
    <p:extLst>
      <p:ext uri="{BB962C8B-B14F-4D97-AF65-F5344CB8AC3E}">
        <p14:creationId xmlns:p14="http://schemas.microsoft.com/office/powerpoint/2010/main" val="244171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267ED-3203-D462-BA78-3B9A1B2F7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D7795-9CEF-8D20-7884-1DBF09742118}"/>
              </a:ext>
            </a:extLst>
          </p:cNvPr>
          <p:cNvSpPr>
            <a:spLocks noGrp="1"/>
          </p:cNvSpPr>
          <p:nvPr>
            <p:ph type="title"/>
          </p:nvPr>
        </p:nvSpPr>
        <p:spPr/>
        <p:txBody>
          <a:bodyPr/>
          <a:lstStyle/>
          <a:p>
            <a:pPr algn="l"/>
            <a:r>
              <a:rPr lang="en-US" dirty="0"/>
              <a:t>Listen for synonyms for the spoken/written word of God.</a:t>
            </a:r>
          </a:p>
        </p:txBody>
      </p:sp>
      <p:sp>
        <p:nvSpPr>
          <p:cNvPr id="3" name="Content Placeholder 2">
            <a:extLst>
              <a:ext uri="{FF2B5EF4-FFF2-40B4-BE49-F238E27FC236}">
                <a16:creationId xmlns:a16="http://schemas.microsoft.com/office/drawing/2014/main" id="{8F107964-2584-2EF3-0D7F-4BBF3765AE1A}"/>
              </a:ext>
            </a:extLst>
          </p:cNvPr>
          <p:cNvSpPr>
            <a:spLocks noGrp="1"/>
          </p:cNvSpPr>
          <p:nvPr>
            <p:ph idx="1"/>
          </p:nvPr>
        </p:nvSpPr>
        <p:spPr>
          <a:xfrm>
            <a:off x="2069431" y="2506662"/>
            <a:ext cx="8614612" cy="4351338"/>
          </a:xfrm>
        </p:spPr>
        <p:txBody>
          <a:bodyPr/>
          <a:lstStyle/>
          <a:p>
            <a:pPr marL="0" indent="0" algn="ctr">
              <a:buNone/>
            </a:pPr>
            <a:r>
              <a:rPr lang="en-US" dirty="0"/>
              <a:t>joy to the heart. The commands of the LORD are radiant, giving light to the eyes. 9  The fear of the LORD is pure, enduring forever. The ordinances of the LORD are sure and altogether righteous.</a:t>
            </a:r>
          </a:p>
        </p:txBody>
      </p:sp>
      <p:pic>
        <p:nvPicPr>
          <p:cNvPr id="5" name="Picture 4">
            <a:extLst>
              <a:ext uri="{FF2B5EF4-FFF2-40B4-BE49-F238E27FC236}">
                <a16:creationId xmlns:a16="http://schemas.microsoft.com/office/drawing/2014/main" id="{FDB529CA-F093-6A5A-C098-B226FCF6B516}"/>
              </a:ext>
            </a:extLst>
          </p:cNvPr>
          <p:cNvPicPr>
            <a:picLocks noChangeAspect="1"/>
          </p:cNvPicPr>
          <p:nvPr/>
        </p:nvPicPr>
        <p:blipFill>
          <a:blip r:embed="rId2">
            <a:duotone>
              <a:schemeClr val="accent3">
                <a:shade val="45000"/>
                <a:satMod val="135000"/>
              </a:schemeClr>
              <a:prstClr val="white"/>
            </a:duotone>
          </a:blip>
          <a:stretch>
            <a:fillRect/>
          </a:stretch>
        </p:blipFill>
        <p:spPr>
          <a:xfrm>
            <a:off x="5072190" y="5447066"/>
            <a:ext cx="2047619"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22108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3654-4234-56B4-5E27-7ECB49E40551}"/>
              </a:ext>
            </a:extLst>
          </p:cNvPr>
          <p:cNvSpPr>
            <a:spLocks noGrp="1"/>
          </p:cNvSpPr>
          <p:nvPr>
            <p:ph type="title"/>
          </p:nvPr>
        </p:nvSpPr>
        <p:spPr/>
        <p:txBody>
          <a:bodyPr/>
          <a:lstStyle/>
          <a:p>
            <a:r>
              <a:rPr lang="en-US" dirty="0"/>
              <a:t>God’s Word is Powerful</a:t>
            </a:r>
          </a:p>
        </p:txBody>
      </p:sp>
      <p:sp>
        <p:nvSpPr>
          <p:cNvPr id="3" name="Content Placeholder 2">
            <a:extLst>
              <a:ext uri="{FF2B5EF4-FFF2-40B4-BE49-F238E27FC236}">
                <a16:creationId xmlns:a16="http://schemas.microsoft.com/office/drawing/2014/main" id="{5F7883CE-B142-C6E1-AEEE-A6D101BADE69}"/>
              </a:ext>
            </a:extLst>
          </p:cNvPr>
          <p:cNvSpPr>
            <a:spLocks noGrp="1"/>
          </p:cNvSpPr>
          <p:nvPr>
            <p:ph idx="1"/>
          </p:nvPr>
        </p:nvSpPr>
        <p:spPr/>
        <p:txBody>
          <a:bodyPr/>
          <a:lstStyle/>
          <a:p>
            <a:r>
              <a:rPr lang="en-US" dirty="0"/>
              <a:t>So, what synonyms do you see for God’s Word?</a:t>
            </a:r>
          </a:p>
          <a:p>
            <a:r>
              <a:rPr lang="en-US" dirty="0"/>
              <a:t>What adjectives or descriptive words did David use in talking about God’s Word?</a:t>
            </a:r>
          </a:p>
          <a:p>
            <a:r>
              <a:rPr lang="en-US" dirty="0"/>
              <a:t>Why is this revelation from the Lord worthy of being studied and applied in our lives? What attitude did David have toward God’s law? </a:t>
            </a:r>
          </a:p>
          <a:p>
            <a:endParaRPr lang="en-US" dirty="0"/>
          </a:p>
          <a:p>
            <a:endParaRPr lang="en-US" dirty="0"/>
          </a:p>
        </p:txBody>
      </p:sp>
    </p:spTree>
    <p:extLst>
      <p:ext uri="{BB962C8B-B14F-4D97-AF65-F5344CB8AC3E}">
        <p14:creationId xmlns:p14="http://schemas.microsoft.com/office/powerpoint/2010/main" val="298053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5BED-C2C9-8799-4584-7A190007AAB3}"/>
              </a:ext>
            </a:extLst>
          </p:cNvPr>
          <p:cNvSpPr>
            <a:spLocks noGrp="1"/>
          </p:cNvSpPr>
          <p:nvPr>
            <p:ph type="title"/>
          </p:nvPr>
        </p:nvSpPr>
        <p:spPr/>
        <p:txBody>
          <a:bodyPr/>
          <a:lstStyle/>
          <a:p>
            <a:r>
              <a:rPr lang="en-US" dirty="0"/>
              <a:t>God’s Word is Powerful</a:t>
            </a:r>
          </a:p>
        </p:txBody>
      </p:sp>
      <p:sp>
        <p:nvSpPr>
          <p:cNvPr id="3" name="Content Placeholder 2">
            <a:extLst>
              <a:ext uri="{FF2B5EF4-FFF2-40B4-BE49-F238E27FC236}">
                <a16:creationId xmlns:a16="http://schemas.microsoft.com/office/drawing/2014/main" id="{028B2D06-7BAC-8614-21CE-DC86B530700C}"/>
              </a:ext>
            </a:extLst>
          </p:cNvPr>
          <p:cNvSpPr>
            <a:spLocks noGrp="1"/>
          </p:cNvSpPr>
          <p:nvPr>
            <p:ph idx="1"/>
          </p:nvPr>
        </p:nvSpPr>
        <p:spPr/>
        <p:txBody>
          <a:bodyPr/>
          <a:lstStyle/>
          <a:p>
            <a:r>
              <a:rPr lang="en-US" dirty="0"/>
              <a:t>What effects can it have?  What role did God’s law play in David’s life?</a:t>
            </a:r>
          </a:p>
          <a:p>
            <a:r>
              <a:rPr lang="en-US" dirty="0"/>
              <a:t>Why do you think God has chosen to reveal His character and nature to us in His Word?</a:t>
            </a:r>
          </a:p>
          <a:p>
            <a:endParaRPr lang="en-US" dirty="0"/>
          </a:p>
        </p:txBody>
      </p:sp>
    </p:spTree>
    <p:extLst>
      <p:ext uri="{BB962C8B-B14F-4D97-AF65-F5344CB8AC3E}">
        <p14:creationId xmlns:p14="http://schemas.microsoft.com/office/powerpoint/2010/main" val="126284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C5D56-6D79-7375-E752-2FE7C9AAD79C}"/>
              </a:ext>
            </a:extLst>
          </p:cNvPr>
          <p:cNvSpPr>
            <a:spLocks noGrp="1"/>
          </p:cNvSpPr>
          <p:nvPr>
            <p:ph type="title"/>
          </p:nvPr>
        </p:nvSpPr>
        <p:spPr/>
        <p:txBody>
          <a:bodyPr/>
          <a:lstStyle/>
          <a:p>
            <a:r>
              <a:rPr lang="en-US" dirty="0"/>
              <a:t>God’s Word is Powerful</a:t>
            </a:r>
          </a:p>
        </p:txBody>
      </p:sp>
      <p:sp>
        <p:nvSpPr>
          <p:cNvPr id="3" name="Content Placeholder 2">
            <a:extLst>
              <a:ext uri="{FF2B5EF4-FFF2-40B4-BE49-F238E27FC236}">
                <a16:creationId xmlns:a16="http://schemas.microsoft.com/office/drawing/2014/main" id="{51498B90-9433-2F6F-5DE9-24F28B0A18A0}"/>
              </a:ext>
            </a:extLst>
          </p:cNvPr>
          <p:cNvSpPr>
            <a:spLocks noGrp="1"/>
          </p:cNvSpPr>
          <p:nvPr>
            <p:ph idx="1"/>
          </p:nvPr>
        </p:nvSpPr>
        <p:spPr/>
        <p:txBody>
          <a:bodyPr/>
          <a:lstStyle/>
          <a:p>
            <a:r>
              <a:rPr lang="en-US" dirty="0"/>
              <a:t>How might God’s Word provide reliable guidance for your life? How have you experienced the benefits and blessings described in these verses?</a:t>
            </a:r>
          </a:p>
          <a:p>
            <a:r>
              <a:rPr lang="en-US" dirty="0"/>
              <a:t>What role can God’s Word play in your </a:t>
            </a:r>
            <a:r>
              <a:rPr lang="en-US" i="1" dirty="0"/>
              <a:t>everyday</a:t>
            </a:r>
            <a:r>
              <a:rPr lang="en-US" dirty="0"/>
              <a:t> life? </a:t>
            </a:r>
          </a:p>
          <a:p>
            <a:endParaRPr lang="en-US" dirty="0"/>
          </a:p>
        </p:txBody>
      </p:sp>
    </p:spTree>
    <p:extLst>
      <p:ext uri="{BB962C8B-B14F-4D97-AF65-F5344CB8AC3E}">
        <p14:creationId xmlns:p14="http://schemas.microsoft.com/office/powerpoint/2010/main" val="289897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41F6F-15BA-182D-D743-CC6741C8A179}"/>
              </a:ext>
            </a:extLst>
          </p:cNvPr>
          <p:cNvSpPr>
            <a:spLocks noGrp="1"/>
          </p:cNvSpPr>
          <p:nvPr>
            <p:ph type="title"/>
          </p:nvPr>
        </p:nvSpPr>
        <p:spPr/>
        <p:txBody>
          <a:bodyPr/>
          <a:lstStyle/>
          <a:p>
            <a:pPr algn="l"/>
            <a:r>
              <a:rPr lang="en-US" dirty="0"/>
              <a:t>Listen for two metaphors.</a:t>
            </a:r>
          </a:p>
        </p:txBody>
      </p:sp>
      <p:sp>
        <p:nvSpPr>
          <p:cNvPr id="3" name="Content Placeholder 2">
            <a:extLst>
              <a:ext uri="{FF2B5EF4-FFF2-40B4-BE49-F238E27FC236}">
                <a16:creationId xmlns:a16="http://schemas.microsoft.com/office/drawing/2014/main" id="{450077D2-6A8E-7BAD-7C6D-700FDC9E39E5}"/>
              </a:ext>
            </a:extLst>
          </p:cNvPr>
          <p:cNvSpPr>
            <a:spLocks noGrp="1"/>
          </p:cNvSpPr>
          <p:nvPr>
            <p:ph idx="1"/>
          </p:nvPr>
        </p:nvSpPr>
        <p:spPr>
          <a:xfrm>
            <a:off x="1990845" y="1941371"/>
            <a:ext cx="8552727" cy="4351338"/>
          </a:xfrm>
        </p:spPr>
        <p:txBody>
          <a:bodyPr/>
          <a:lstStyle/>
          <a:p>
            <a:pPr marL="0" indent="0" algn="ctr">
              <a:buNone/>
            </a:pPr>
            <a:r>
              <a:rPr lang="en-US" dirty="0"/>
              <a:t>Psalm 19:10-11 (NIV) They are more precious than gold, than much pure gold; they are sweeter than honey, than honey from the comb.  11  By them is your servant warned; in keeping them there is great reward.</a:t>
            </a:r>
          </a:p>
          <a:p>
            <a:pPr marL="0" indent="0" algn="ctr">
              <a:buNone/>
            </a:pPr>
            <a:endParaRPr lang="en-US" dirty="0"/>
          </a:p>
        </p:txBody>
      </p:sp>
      <p:pic>
        <p:nvPicPr>
          <p:cNvPr id="5" name="Picture 4">
            <a:extLst>
              <a:ext uri="{FF2B5EF4-FFF2-40B4-BE49-F238E27FC236}">
                <a16:creationId xmlns:a16="http://schemas.microsoft.com/office/drawing/2014/main" id="{A0BBDC84-D299-63E0-0F15-8DB5DAC65021}"/>
              </a:ext>
            </a:extLst>
          </p:cNvPr>
          <p:cNvPicPr>
            <a:picLocks noChangeAspect="1"/>
          </p:cNvPicPr>
          <p:nvPr/>
        </p:nvPicPr>
        <p:blipFill>
          <a:blip r:embed="rId2">
            <a:duotone>
              <a:schemeClr val="accent3">
                <a:shade val="45000"/>
                <a:satMod val="135000"/>
              </a:schemeClr>
              <a:prstClr val="white"/>
            </a:duotone>
          </a:blip>
          <a:stretch>
            <a:fillRect/>
          </a:stretch>
        </p:blipFill>
        <p:spPr>
          <a:xfrm>
            <a:off x="5072190" y="5447066"/>
            <a:ext cx="2047619"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5999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43</TotalTime>
  <Words>853</Words>
  <Application>Microsoft Office PowerPoint</Application>
  <PresentationFormat>Widescreen</PresentationFormat>
  <Paragraphs>65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Chiller</vt:lpstr>
      <vt:lpstr>Comic Sans MS</vt:lpstr>
      <vt:lpstr>Office Theme</vt:lpstr>
      <vt:lpstr>God Speaks Through the Bible</vt:lpstr>
      <vt:lpstr>Video Introduction</vt:lpstr>
      <vt:lpstr>Remember that time?</vt:lpstr>
      <vt:lpstr>Listen for synonyms for the spoken/written word of God.</vt:lpstr>
      <vt:lpstr>Listen for synonyms for the spoken/written word of God.</vt:lpstr>
      <vt:lpstr>God’s Word is Powerful</vt:lpstr>
      <vt:lpstr>God’s Word is Powerful</vt:lpstr>
      <vt:lpstr>God’s Word is Powerful</vt:lpstr>
      <vt:lpstr>Listen for two metaphors.</vt:lpstr>
      <vt:lpstr>God’s Word Brings Pleasure, Warning</vt:lpstr>
      <vt:lpstr>God’s Word Brings Pleasure, Warning</vt:lpstr>
      <vt:lpstr>God’s Word Brings Pleasure, Warning</vt:lpstr>
      <vt:lpstr>Listen for David’s confession.</vt:lpstr>
      <vt:lpstr>God’s Word Convicts and Guides</vt:lpstr>
      <vt:lpstr>God’s Word Convicts and Guides</vt:lpstr>
      <vt:lpstr>Application</vt:lpstr>
      <vt:lpstr>Application</vt:lpstr>
      <vt:lpstr>Application</vt:lpstr>
      <vt:lpstr>Family Activities</vt:lpstr>
      <vt:lpstr>God Speaks Through the Bible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3</cp:revision>
  <dcterms:created xsi:type="dcterms:W3CDTF">2026-08-26T18:30:50Z</dcterms:created>
  <dcterms:modified xsi:type="dcterms:W3CDTF">2026-08-27T13:53:37Z</dcterms:modified>
</cp:coreProperties>
</file>