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9" d="100"/>
          <a:sy n="79" d="100"/>
        </p:scale>
        <p:origin x="1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2000"/>
                </a:schemeClr>
              </a:gs>
              <a:gs pos="65000">
                <a:schemeClr val="accent1">
                  <a:lumMod val="45000"/>
                  <a:lumOff val="55000"/>
                  <a:alpha val="80000"/>
                </a:schemeClr>
              </a:gs>
              <a:gs pos="83000">
                <a:schemeClr val="accent1">
                  <a:lumMod val="45000"/>
                  <a:lumOff val="55000"/>
                  <a:alpha val="73000"/>
                </a:schemeClr>
              </a:gs>
              <a:gs pos="100000">
                <a:schemeClr val="accent1">
                  <a:lumMod val="30000"/>
                  <a:lumOff val="70000"/>
                  <a:alpha val="72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8/19/2026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ybabzsjp"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hyperlink" Target="https://tinyurl.com/mw8k5mxp" TargetMode="Externa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655762"/>
          </a:xfrm>
        </p:spPr>
        <p:txBody>
          <a:bodyPr/>
          <a:lstStyle/>
          <a:p>
            <a:r>
              <a:rPr lang="en-US" dirty="0"/>
              <a:t>God Speaks to His People</a:t>
            </a:r>
          </a:p>
        </p:txBody>
      </p:sp>
      <p:sp>
        <p:nvSpPr>
          <p:cNvPr id="3" name="Subtitle 2"/>
          <p:cNvSpPr>
            <a:spLocks noGrp="1"/>
          </p:cNvSpPr>
          <p:nvPr>
            <p:ph type="subTitle" idx="1"/>
          </p:nvPr>
        </p:nvSpPr>
        <p:spPr/>
        <p:txBody>
          <a:bodyPr/>
          <a:lstStyle/>
          <a:p>
            <a:r>
              <a:rPr lang="en-US" dirty="0"/>
              <a:t>September 6</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CEEE67-2498-F4A7-734E-308B23FB9709}"/>
              </a:ext>
            </a:extLst>
          </p:cNvPr>
          <p:cNvSpPr>
            <a:spLocks noGrp="1"/>
          </p:cNvSpPr>
          <p:nvPr>
            <p:ph type="title"/>
          </p:nvPr>
        </p:nvSpPr>
        <p:spPr/>
        <p:txBody>
          <a:bodyPr/>
          <a:lstStyle/>
          <a:p>
            <a:pPr algn="l"/>
            <a:r>
              <a:rPr lang="en-US" dirty="0"/>
              <a:t>Listen for excuses.</a:t>
            </a:r>
          </a:p>
        </p:txBody>
      </p:sp>
      <p:sp>
        <p:nvSpPr>
          <p:cNvPr id="3" name="Content Placeholder 2">
            <a:extLst>
              <a:ext uri="{FF2B5EF4-FFF2-40B4-BE49-F238E27FC236}">
                <a16:creationId xmlns:a16="http://schemas.microsoft.com/office/drawing/2014/main" id="{0A7BA89A-453D-FA17-C099-CDAD16C8C9EC}"/>
              </a:ext>
            </a:extLst>
          </p:cNvPr>
          <p:cNvSpPr>
            <a:spLocks noGrp="1"/>
          </p:cNvSpPr>
          <p:nvPr>
            <p:ph idx="1"/>
          </p:nvPr>
        </p:nvSpPr>
        <p:spPr>
          <a:xfrm>
            <a:off x="1564993" y="1837199"/>
            <a:ext cx="9062013" cy="4351338"/>
          </a:xfrm>
        </p:spPr>
        <p:txBody>
          <a:bodyPr/>
          <a:lstStyle/>
          <a:p>
            <a:pPr marL="0" indent="0" algn="ctr">
              <a:buNone/>
            </a:pPr>
            <a:r>
              <a:rPr lang="en-US" dirty="0"/>
              <a:t>Exodus 3:11-15 (NIV)   But Moses said to God, "Who am I, that I should go to Pharaoh and bring the Israelites out of Egypt?" 12  And God said, "I will be with you. And this will be the sign to you that it is I who have sent you: When you have brought the people out of Egypt, you will </a:t>
            </a:r>
          </a:p>
        </p:txBody>
      </p:sp>
    </p:spTree>
    <p:extLst>
      <p:ext uri="{BB962C8B-B14F-4D97-AF65-F5344CB8AC3E}">
        <p14:creationId xmlns:p14="http://schemas.microsoft.com/office/powerpoint/2010/main" val="4009349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8D7033-1AA7-84A0-9B7C-8FF8AF71A2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D446C0-B940-248C-7A62-ABB08CFE8D55}"/>
              </a:ext>
            </a:extLst>
          </p:cNvPr>
          <p:cNvSpPr>
            <a:spLocks noGrp="1"/>
          </p:cNvSpPr>
          <p:nvPr>
            <p:ph type="title"/>
          </p:nvPr>
        </p:nvSpPr>
        <p:spPr/>
        <p:txBody>
          <a:bodyPr/>
          <a:lstStyle/>
          <a:p>
            <a:pPr algn="l"/>
            <a:r>
              <a:rPr lang="en-US" dirty="0"/>
              <a:t>Listen for excuses.</a:t>
            </a:r>
          </a:p>
        </p:txBody>
      </p:sp>
      <p:sp>
        <p:nvSpPr>
          <p:cNvPr id="3" name="Content Placeholder 2">
            <a:extLst>
              <a:ext uri="{FF2B5EF4-FFF2-40B4-BE49-F238E27FC236}">
                <a16:creationId xmlns:a16="http://schemas.microsoft.com/office/drawing/2014/main" id="{C6F05541-1A86-390F-B78B-2C2DA0A6661D}"/>
              </a:ext>
            </a:extLst>
          </p:cNvPr>
          <p:cNvSpPr>
            <a:spLocks noGrp="1"/>
          </p:cNvSpPr>
          <p:nvPr>
            <p:ph idx="1"/>
          </p:nvPr>
        </p:nvSpPr>
        <p:spPr>
          <a:xfrm>
            <a:off x="1564993" y="1837199"/>
            <a:ext cx="9062013" cy="4351338"/>
          </a:xfrm>
        </p:spPr>
        <p:txBody>
          <a:bodyPr/>
          <a:lstStyle/>
          <a:p>
            <a:pPr marL="0" indent="0" algn="ctr">
              <a:buNone/>
            </a:pPr>
            <a:r>
              <a:rPr lang="en-US" dirty="0"/>
              <a:t>worship God on this mountain." 13  Moses said to God, "Suppose I go to the Israelites and say to them, 'The God of your fathers has sent me to you,' and they ask me, 'What is his name?' Then what shall I tell them?" 14  God said to Moses, "I AM WHO I AM. This is what you are to say to </a:t>
            </a:r>
          </a:p>
        </p:txBody>
      </p:sp>
    </p:spTree>
    <p:extLst>
      <p:ext uri="{BB962C8B-B14F-4D97-AF65-F5344CB8AC3E}">
        <p14:creationId xmlns:p14="http://schemas.microsoft.com/office/powerpoint/2010/main" val="17157610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284BC-AFFF-8474-005F-F7D9A47877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5C865-FD08-54DD-577E-60A9704C0AF1}"/>
              </a:ext>
            </a:extLst>
          </p:cNvPr>
          <p:cNvSpPr>
            <a:spLocks noGrp="1"/>
          </p:cNvSpPr>
          <p:nvPr>
            <p:ph type="title"/>
          </p:nvPr>
        </p:nvSpPr>
        <p:spPr/>
        <p:txBody>
          <a:bodyPr/>
          <a:lstStyle/>
          <a:p>
            <a:pPr algn="l"/>
            <a:r>
              <a:rPr lang="en-US" dirty="0"/>
              <a:t>Listen for excuses.</a:t>
            </a:r>
          </a:p>
        </p:txBody>
      </p:sp>
      <p:sp>
        <p:nvSpPr>
          <p:cNvPr id="3" name="Content Placeholder 2">
            <a:extLst>
              <a:ext uri="{FF2B5EF4-FFF2-40B4-BE49-F238E27FC236}">
                <a16:creationId xmlns:a16="http://schemas.microsoft.com/office/drawing/2014/main" id="{14D41B56-96E7-2F78-3F56-F0DDF7855629}"/>
              </a:ext>
            </a:extLst>
          </p:cNvPr>
          <p:cNvSpPr>
            <a:spLocks noGrp="1"/>
          </p:cNvSpPr>
          <p:nvPr>
            <p:ph idx="1"/>
          </p:nvPr>
        </p:nvSpPr>
        <p:spPr>
          <a:xfrm>
            <a:off x="1157468" y="1690688"/>
            <a:ext cx="9803757" cy="4351338"/>
          </a:xfrm>
        </p:spPr>
        <p:txBody>
          <a:bodyPr/>
          <a:lstStyle/>
          <a:p>
            <a:pPr marL="0" indent="0" algn="ctr">
              <a:buNone/>
            </a:pPr>
            <a:r>
              <a:rPr lang="en-US" dirty="0"/>
              <a:t> the Israelites: 'I AM has sent me to you.'" 15  God also said to Moses, "Say to the Israelites, 'The LORD, the God of your fathers--the God of Abraham, the God of Isaac and the God of Jacob--has sent me to you.' This is my name forever, the name by which I am to be remembered from generation to generation.</a:t>
            </a:r>
          </a:p>
          <a:p>
            <a:pPr marL="0" indent="0" algn="ctr">
              <a:buNone/>
            </a:pPr>
            <a:endParaRPr lang="en-US" dirty="0"/>
          </a:p>
        </p:txBody>
      </p:sp>
      <p:pic>
        <p:nvPicPr>
          <p:cNvPr id="5" name="Picture 4">
            <a:extLst>
              <a:ext uri="{FF2B5EF4-FFF2-40B4-BE49-F238E27FC236}">
                <a16:creationId xmlns:a16="http://schemas.microsoft.com/office/drawing/2014/main" id="{CD465FB2-C663-4070-AC15-385AE66E69C0}"/>
              </a:ext>
            </a:extLst>
          </p:cNvPr>
          <p:cNvPicPr>
            <a:picLocks noChangeAspect="1"/>
          </p:cNvPicPr>
          <p:nvPr/>
        </p:nvPicPr>
        <p:blipFill>
          <a:blip r:embed="rId2">
            <a:duotone>
              <a:prstClr val="black"/>
              <a:schemeClr val="accent5">
                <a:tint val="45000"/>
                <a:satMod val="400000"/>
              </a:schemeClr>
            </a:duotone>
          </a:blip>
          <a:stretch>
            <a:fillRect/>
          </a:stretch>
        </p:blipFill>
        <p:spPr>
          <a:xfrm>
            <a:off x="4937342" y="5530830"/>
            <a:ext cx="2009524" cy="304762"/>
          </a:xfrm>
          <a:prstGeom prst="rect">
            <a:avLst/>
          </a:prstGeom>
        </p:spPr>
      </p:pic>
    </p:spTree>
    <p:extLst>
      <p:ext uri="{BB962C8B-B14F-4D97-AF65-F5344CB8AC3E}">
        <p14:creationId xmlns:p14="http://schemas.microsoft.com/office/powerpoint/2010/main" val="3968685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8AE4-E8BB-15F6-55BD-703483D1D15D}"/>
              </a:ext>
            </a:extLst>
          </p:cNvPr>
          <p:cNvSpPr>
            <a:spLocks noGrp="1"/>
          </p:cNvSpPr>
          <p:nvPr>
            <p:ph type="title"/>
          </p:nvPr>
        </p:nvSpPr>
        <p:spPr/>
        <p:txBody>
          <a:bodyPr/>
          <a:lstStyle/>
          <a:p>
            <a:r>
              <a:rPr lang="en-US" dirty="0"/>
              <a:t>Listen when God Speaks</a:t>
            </a:r>
          </a:p>
        </p:txBody>
      </p:sp>
      <p:sp>
        <p:nvSpPr>
          <p:cNvPr id="3" name="Content Placeholder 2">
            <a:extLst>
              <a:ext uri="{FF2B5EF4-FFF2-40B4-BE49-F238E27FC236}">
                <a16:creationId xmlns:a16="http://schemas.microsoft.com/office/drawing/2014/main" id="{1049CC56-1F2F-A59F-C9B8-DC5D550EB7D6}"/>
              </a:ext>
            </a:extLst>
          </p:cNvPr>
          <p:cNvSpPr>
            <a:spLocks noGrp="1"/>
          </p:cNvSpPr>
          <p:nvPr>
            <p:ph idx="1"/>
          </p:nvPr>
        </p:nvSpPr>
        <p:spPr/>
        <p:txBody>
          <a:bodyPr/>
          <a:lstStyle/>
          <a:p>
            <a:r>
              <a:rPr lang="en-US" dirty="0"/>
              <a:t>What was the first question Moses raised with the Lord in response to God’s call?</a:t>
            </a:r>
          </a:p>
          <a:p>
            <a:r>
              <a:rPr lang="en-US" dirty="0"/>
              <a:t>How did God answer him? </a:t>
            </a:r>
          </a:p>
          <a:p>
            <a:r>
              <a:rPr lang="en-US" dirty="0"/>
              <a:t>What was the second question Moses asked? </a:t>
            </a:r>
          </a:p>
          <a:p>
            <a:r>
              <a:rPr lang="en-US" dirty="0"/>
              <a:t>What are some of the fears you think Moses was feeling?</a:t>
            </a:r>
          </a:p>
        </p:txBody>
      </p:sp>
    </p:spTree>
    <p:extLst>
      <p:ext uri="{BB962C8B-B14F-4D97-AF65-F5344CB8AC3E}">
        <p14:creationId xmlns:p14="http://schemas.microsoft.com/office/powerpoint/2010/main" val="2517003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A5A3B-97D1-C1F3-8AF9-8F978A499530}"/>
              </a:ext>
            </a:extLst>
          </p:cNvPr>
          <p:cNvSpPr>
            <a:spLocks noGrp="1"/>
          </p:cNvSpPr>
          <p:nvPr>
            <p:ph type="title"/>
          </p:nvPr>
        </p:nvSpPr>
        <p:spPr/>
        <p:txBody>
          <a:bodyPr/>
          <a:lstStyle/>
          <a:p>
            <a:r>
              <a:rPr lang="en-US" dirty="0"/>
              <a:t>Listen when God Speaks</a:t>
            </a:r>
          </a:p>
        </p:txBody>
      </p:sp>
      <p:sp>
        <p:nvSpPr>
          <p:cNvPr id="3" name="Content Placeholder 2">
            <a:extLst>
              <a:ext uri="{FF2B5EF4-FFF2-40B4-BE49-F238E27FC236}">
                <a16:creationId xmlns:a16="http://schemas.microsoft.com/office/drawing/2014/main" id="{8E2DEAB2-32A3-5D66-AC75-F4AF87B28A73}"/>
              </a:ext>
            </a:extLst>
          </p:cNvPr>
          <p:cNvSpPr>
            <a:spLocks noGrp="1"/>
          </p:cNvSpPr>
          <p:nvPr>
            <p:ph idx="1"/>
          </p:nvPr>
        </p:nvSpPr>
        <p:spPr/>
        <p:txBody>
          <a:bodyPr/>
          <a:lstStyle/>
          <a:p>
            <a:r>
              <a:rPr lang="en-US" dirty="0"/>
              <a:t>How did God reassure Moses that he could face his challenge? </a:t>
            </a:r>
          </a:p>
          <a:p>
            <a:r>
              <a:rPr lang="en-US" dirty="0"/>
              <a:t>How can we know that God is there communicating to us, even if we don’t sense it or “feel” his presence?</a:t>
            </a:r>
            <a:br>
              <a:rPr lang="en-US" dirty="0"/>
            </a:br>
            <a:endParaRPr lang="en-US" dirty="0"/>
          </a:p>
          <a:p>
            <a:r>
              <a:rPr lang="en-US" dirty="0">
                <a:solidFill>
                  <a:srgbClr val="C00000"/>
                </a:solidFill>
              </a:rPr>
              <a:t>When The God WHO IS speaks – pay attention!</a:t>
            </a:r>
          </a:p>
          <a:p>
            <a:endParaRPr lang="en-US" dirty="0"/>
          </a:p>
          <a:p>
            <a:endParaRPr lang="en-US" dirty="0"/>
          </a:p>
        </p:txBody>
      </p:sp>
    </p:spTree>
    <p:extLst>
      <p:ext uri="{BB962C8B-B14F-4D97-AF65-F5344CB8AC3E}">
        <p14:creationId xmlns:p14="http://schemas.microsoft.com/office/powerpoint/2010/main" val="264781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6636B-38EA-174A-42BE-112CFFDA8361}"/>
              </a:ext>
            </a:extLst>
          </p:cNvPr>
          <p:cNvSpPr>
            <a:spLocks noGrp="1"/>
          </p:cNvSpPr>
          <p:nvPr>
            <p:ph type="title"/>
          </p:nvPr>
        </p:nvSpPr>
        <p:spPr/>
        <p:txBody>
          <a:bodyPr/>
          <a:lstStyle/>
          <a:p>
            <a:r>
              <a:rPr lang="en-US" dirty="0"/>
              <a:t>Listen for God’s message communicated.</a:t>
            </a:r>
          </a:p>
        </p:txBody>
      </p:sp>
      <p:sp>
        <p:nvSpPr>
          <p:cNvPr id="3" name="Content Placeholder 2">
            <a:extLst>
              <a:ext uri="{FF2B5EF4-FFF2-40B4-BE49-F238E27FC236}">
                <a16:creationId xmlns:a16="http://schemas.microsoft.com/office/drawing/2014/main" id="{15B575E2-3651-8F4B-5351-2C256F7C1E48}"/>
              </a:ext>
            </a:extLst>
          </p:cNvPr>
          <p:cNvSpPr>
            <a:spLocks noGrp="1"/>
          </p:cNvSpPr>
          <p:nvPr>
            <p:ph idx="1"/>
          </p:nvPr>
        </p:nvSpPr>
        <p:spPr>
          <a:xfrm>
            <a:off x="1150716" y="1895073"/>
            <a:ext cx="9671613" cy="4351338"/>
          </a:xfrm>
        </p:spPr>
        <p:txBody>
          <a:bodyPr/>
          <a:lstStyle/>
          <a:p>
            <a:pPr marL="0" indent="0" algn="ctr">
              <a:buNone/>
            </a:pPr>
            <a:r>
              <a:rPr lang="en-US" dirty="0"/>
              <a:t>Exodus 4:28-31 (NIV)  Then Moses told Aaron everything the LORD had sent him to say, and also about all the miraculous signs he had commanded him to perform. 29  Moses and Aaron brought together all the elders of the Israelites, 30  and Aaron told </a:t>
            </a:r>
          </a:p>
        </p:txBody>
      </p:sp>
    </p:spTree>
    <p:extLst>
      <p:ext uri="{BB962C8B-B14F-4D97-AF65-F5344CB8AC3E}">
        <p14:creationId xmlns:p14="http://schemas.microsoft.com/office/powerpoint/2010/main" val="83165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68D08-B7F5-0F11-DC61-4CA76A9293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7905F9-8E00-4B70-BE45-FE804F5A3CE7}"/>
              </a:ext>
            </a:extLst>
          </p:cNvPr>
          <p:cNvSpPr>
            <a:spLocks noGrp="1"/>
          </p:cNvSpPr>
          <p:nvPr>
            <p:ph type="title"/>
          </p:nvPr>
        </p:nvSpPr>
        <p:spPr/>
        <p:txBody>
          <a:bodyPr/>
          <a:lstStyle/>
          <a:p>
            <a:r>
              <a:rPr lang="en-US" dirty="0"/>
              <a:t>Listen for God’s message communicated.</a:t>
            </a:r>
          </a:p>
        </p:txBody>
      </p:sp>
      <p:sp>
        <p:nvSpPr>
          <p:cNvPr id="3" name="Content Placeholder 2">
            <a:extLst>
              <a:ext uri="{FF2B5EF4-FFF2-40B4-BE49-F238E27FC236}">
                <a16:creationId xmlns:a16="http://schemas.microsoft.com/office/drawing/2014/main" id="{339F786F-0E6A-8AF9-4C12-E5B6DF79BC02}"/>
              </a:ext>
            </a:extLst>
          </p:cNvPr>
          <p:cNvSpPr>
            <a:spLocks noGrp="1"/>
          </p:cNvSpPr>
          <p:nvPr>
            <p:ph idx="1"/>
          </p:nvPr>
        </p:nvSpPr>
        <p:spPr>
          <a:xfrm>
            <a:off x="1150716" y="1895073"/>
            <a:ext cx="9671613" cy="4351338"/>
          </a:xfrm>
        </p:spPr>
        <p:txBody>
          <a:bodyPr/>
          <a:lstStyle/>
          <a:p>
            <a:pPr marL="0" indent="0" algn="ctr">
              <a:buNone/>
            </a:pPr>
            <a:r>
              <a:rPr lang="en-US" dirty="0"/>
              <a:t>them everything the LORD had said to Moses. He also performed the signs before the people, 31  and they believed. And when they heard that the LORD was concerned about them and had seen their misery, they bowed down and worshiped.</a:t>
            </a:r>
          </a:p>
          <a:p>
            <a:pPr marL="0" indent="0" algn="ctr">
              <a:buNone/>
            </a:pPr>
            <a:endParaRPr lang="en-US" dirty="0"/>
          </a:p>
        </p:txBody>
      </p:sp>
      <p:pic>
        <p:nvPicPr>
          <p:cNvPr id="5" name="Picture 4">
            <a:extLst>
              <a:ext uri="{FF2B5EF4-FFF2-40B4-BE49-F238E27FC236}">
                <a16:creationId xmlns:a16="http://schemas.microsoft.com/office/drawing/2014/main" id="{C60EA33D-2F91-99E7-D965-DCDF35C91A3C}"/>
              </a:ext>
            </a:extLst>
          </p:cNvPr>
          <p:cNvPicPr>
            <a:picLocks noChangeAspect="1"/>
          </p:cNvPicPr>
          <p:nvPr/>
        </p:nvPicPr>
        <p:blipFill>
          <a:blip r:embed="rId2">
            <a:duotone>
              <a:prstClr val="black"/>
              <a:schemeClr val="accent5">
                <a:tint val="45000"/>
                <a:satMod val="400000"/>
              </a:schemeClr>
            </a:duotone>
          </a:blip>
          <a:stretch>
            <a:fillRect/>
          </a:stretch>
        </p:blipFill>
        <p:spPr>
          <a:xfrm>
            <a:off x="4937342" y="5530830"/>
            <a:ext cx="2009524" cy="304762"/>
          </a:xfrm>
          <a:prstGeom prst="rect">
            <a:avLst/>
          </a:prstGeom>
        </p:spPr>
      </p:pic>
    </p:spTree>
    <p:extLst>
      <p:ext uri="{BB962C8B-B14F-4D97-AF65-F5344CB8AC3E}">
        <p14:creationId xmlns:p14="http://schemas.microsoft.com/office/powerpoint/2010/main" val="3044906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AB521-ECED-8514-453D-F40F52216795}"/>
              </a:ext>
            </a:extLst>
          </p:cNvPr>
          <p:cNvSpPr>
            <a:spLocks noGrp="1"/>
          </p:cNvSpPr>
          <p:nvPr>
            <p:ph type="title"/>
          </p:nvPr>
        </p:nvSpPr>
        <p:spPr/>
        <p:txBody>
          <a:bodyPr/>
          <a:lstStyle/>
          <a:p>
            <a:r>
              <a:rPr lang="en-US" dirty="0"/>
              <a:t>Believe and Obey God</a:t>
            </a:r>
          </a:p>
        </p:txBody>
      </p:sp>
      <p:sp>
        <p:nvSpPr>
          <p:cNvPr id="3" name="Content Placeholder 2">
            <a:extLst>
              <a:ext uri="{FF2B5EF4-FFF2-40B4-BE49-F238E27FC236}">
                <a16:creationId xmlns:a16="http://schemas.microsoft.com/office/drawing/2014/main" id="{7FDE292D-6F23-0D48-50B8-E09963BFA5B9}"/>
              </a:ext>
            </a:extLst>
          </p:cNvPr>
          <p:cNvSpPr>
            <a:spLocks noGrp="1"/>
          </p:cNvSpPr>
          <p:nvPr>
            <p:ph idx="1"/>
          </p:nvPr>
        </p:nvSpPr>
        <p:spPr/>
        <p:txBody>
          <a:bodyPr/>
          <a:lstStyle/>
          <a:p>
            <a:r>
              <a:rPr lang="en-US" dirty="0"/>
              <a:t>How did Aaron find out what God was doing?</a:t>
            </a:r>
          </a:p>
          <a:p>
            <a:r>
              <a:rPr lang="en-US" dirty="0"/>
              <a:t>What did Aaron and Moses communicate to the Israelite leadership</a:t>
            </a:r>
          </a:p>
          <a:p>
            <a:r>
              <a:rPr lang="en-US" dirty="0"/>
              <a:t>What was the response of the people?</a:t>
            </a:r>
          </a:p>
          <a:p>
            <a:r>
              <a:rPr lang="en-US" dirty="0"/>
              <a:t>How did this show that God speaks to comfort and encourage His people?</a:t>
            </a:r>
          </a:p>
          <a:p>
            <a:endParaRPr lang="en-US" dirty="0"/>
          </a:p>
        </p:txBody>
      </p:sp>
    </p:spTree>
    <p:extLst>
      <p:ext uri="{BB962C8B-B14F-4D97-AF65-F5344CB8AC3E}">
        <p14:creationId xmlns:p14="http://schemas.microsoft.com/office/powerpoint/2010/main" val="94582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A498D-2E74-5023-A522-E019A01C5F7F}"/>
              </a:ext>
            </a:extLst>
          </p:cNvPr>
          <p:cNvSpPr>
            <a:spLocks noGrp="1"/>
          </p:cNvSpPr>
          <p:nvPr>
            <p:ph type="title"/>
          </p:nvPr>
        </p:nvSpPr>
        <p:spPr/>
        <p:txBody>
          <a:bodyPr/>
          <a:lstStyle/>
          <a:p>
            <a:r>
              <a:rPr lang="en-US" dirty="0"/>
              <a:t>Believe and Obey God</a:t>
            </a:r>
          </a:p>
        </p:txBody>
      </p:sp>
      <p:sp>
        <p:nvSpPr>
          <p:cNvPr id="3" name="Content Placeholder 2">
            <a:extLst>
              <a:ext uri="{FF2B5EF4-FFF2-40B4-BE49-F238E27FC236}">
                <a16:creationId xmlns:a16="http://schemas.microsoft.com/office/drawing/2014/main" id="{4916A13E-7C40-2335-B1C6-FBFAA7EB74F4}"/>
              </a:ext>
            </a:extLst>
          </p:cNvPr>
          <p:cNvSpPr>
            <a:spLocks noGrp="1"/>
          </p:cNvSpPr>
          <p:nvPr>
            <p:ph idx="1"/>
          </p:nvPr>
        </p:nvSpPr>
        <p:spPr/>
        <p:txBody>
          <a:bodyPr/>
          <a:lstStyle/>
          <a:p>
            <a:r>
              <a:rPr lang="en-US" dirty="0"/>
              <a:t>How does worship express your confidence to God of His promises?</a:t>
            </a:r>
          </a:p>
          <a:p>
            <a:r>
              <a:rPr lang="en-US" dirty="0"/>
              <a:t>How does recalling God’s faithfulness to us inspire us to continue to listen to and obey Him?</a:t>
            </a:r>
          </a:p>
          <a:p>
            <a:endParaRPr lang="en-US" dirty="0"/>
          </a:p>
        </p:txBody>
      </p:sp>
    </p:spTree>
    <p:extLst>
      <p:ext uri="{BB962C8B-B14F-4D97-AF65-F5344CB8AC3E}">
        <p14:creationId xmlns:p14="http://schemas.microsoft.com/office/powerpoint/2010/main" val="293618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E2603-194C-D906-3FE0-4ED7B3CDDD7E}"/>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804CD978-C283-15CD-7F89-995463DC619D}"/>
              </a:ext>
            </a:extLst>
          </p:cNvPr>
          <p:cNvSpPr>
            <a:spLocks noGrp="1"/>
          </p:cNvSpPr>
          <p:nvPr>
            <p:ph idx="1"/>
          </p:nvPr>
        </p:nvSpPr>
        <p:spPr/>
        <p:txBody>
          <a:bodyPr/>
          <a:lstStyle/>
          <a:p>
            <a:r>
              <a:rPr lang="en-US" dirty="0"/>
              <a:t>View of God: </a:t>
            </a:r>
          </a:p>
          <a:p>
            <a:pPr lvl="1"/>
            <a:r>
              <a:rPr lang="en-US" sz="3600" dirty="0"/>
              <a:t>Reflect on a time when you sensed God speaking. </a:t>
            </a:r>
          </a:p>
          <a:p>
            <a:pPr lvl="1"/>
            <a:r>
              <a:rPr lang="en-US" sz="3600" dirty="0"/>
              <a:t>What did that moment reveal about His character, His purposes, or His presence? </a:t>
            </a:r>
          </a:p>
          <a:p>
            <a:pPr lvl="1"/>
            <a:r>
              <a:rPr lang="en-US" sz="3600" dirty="0"/>
              <a:t>Write down what you learned about </a:t>
            </a:r>
            <a:br>
              <a:rPr lang="en-US" sz="3600" dirty="0"/>
            </a:br>
            <a:r>
              <a:rPr lang="en-US" sz="3600" dirty="0"/>
              <a:t>who God is.</a:t>
            </a:r>
          </a:p>
          <a:p>
            <a:endParaRPr lang="en-US" dirty="0"/>
          </a:p>
        </p:txBody>
      </p:sp>
    </p:spTree>
    <p:extLst>
      <p:ext uri="{BB962C8B-B14F-4D97-AF65-F5344CB8AC3E}">
        <p14:creationId xmlns:p14="http://schemas.microsoft.com/office/powerpoint/2010/main" val="40774316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9452A-2F40-77C6-4327-49D149B21394}"/>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80FFDFAC-124F-D2EB-0FF3-844912405B03}"/>
              </a:ext>
            </a:extLst>
          </p:cNvPr>
          <p:cNvGrpSpPr/>
          <p:nvPr/>
        </p:nvGrpSpPr>
        <p:grpSpPr>
          <a:xfrm>
            <a:off x="2849598" y="1531916"/>
            <a:ext cx="6492803" cy="4320453"/>
            <a:chOff x="2849598" y="1531916"/>
            <a:chExt cx="6492803" cy="4320453"/>
          </a:xfrm>
        </p:grpSpPr>
        <p:pic>
          <p:nvPicPr>
            <p:cNvPr id="4" name="Picture 3">
              <a:extLst>
                <a:ext uri="{FF2B5EF4-FFF2-40B4-BE49-F238E27FC236}">
                  <a16:creationId xmlns:a16="http://schemas.microsoft.com/office/drawing/2014/main" id="{34E29E9E-A8A0-C1E7-B7DF-792EC84361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857" y="1852809"/>
              <a:ext cx="5714286" cy="3152381"/>
            </a:xfrm>
            <a:prstGeom prst="rect">
              <a:avLst/>
            </a:prstGeom>
          </p:spPr>
        </p:pic>
        <p:pic>
          <p:nvPicPr>
            <p:cNvPr id="6" name="Picture 5">
              <a:hlinkClick r:id="rId3"/>
              <a:extLst>
                <a:ext uri="{FF2B5EF4-FFF2-40B4-BE49-F238E27FC236}">
                  <a16:creationId xmlns:a16="http://schemas.microsoft.com/office/drawing/2014/main" id="{75F61580-4D21-DCAA-3C9F-9F78F72E648C}"/>
                </a:ext>
              </a:extLst>
            </p:cNvPr>
            <p:cNvPicPr>
              <a:picLocks noChangeAspect="1"/>
            </p:cNvPicPr>
            <p:nvPr/>
          </p:nvPicPr>
          <p:blipFill>
            <a:blip r:embed="rId4">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849598" y="1531916"/>
              <a:ext cx="6492803" cy="4320453"/>
            </a:xfrm>
            <a:prstGeom prst="rect">
              <a:avLst/>
            </a:prstGeom>
          </p:spPr>
        </p:pic>
      </p:grpSp>
      <p:sp>
        <p:nvSpPr>
          <p:cNvPr id="8" name="TextBox 7">
            <a:extLst>
              <a:ext uri="{FF2B5EF4-FFF2-40B4-BE49-F238E27FC236}">
                <a16:creationId xmlns:a16="http://schemas.microsoft.com/office/drawing/2014/main" id="{CAA8C3EC-A6DC-F417-9B3D-28E0E13F38CB}"/>
              </a:ext>
            </a:extLst>
          </p:cNvPr>
          <p:cNvSpPr txBox="1"/>
          <p:nvPr/>
        </p:nvSpPr>
        <p:spPr>
          <a:xfrm>
            <a:off x="4480955" y="5852369"/>
            <a:ext cx="3230088" cy="523220"/>
          </a:xfrm>
          <a:prstGeom prst="rect">
            <a:avLst/>
          </a:prstGeom>
          <a:noFill/>
        </p:spPr>
        <p:txBody>
          <a:bodyPr wrap="square" rtlCol="0">
            <a:spAutoFit/>
          </a:bodyPr>
          <a:lstStyle/>
          <a:p>
            <a:pPr algn="ctr"/>
            <a:r>
              <a:rPr lang="en-US" sz="2800" dirty="0">
                <a:hlinkClick r:id="rId3"/>
              </a:rPr>
              <a:t>View Video</a:t>
            </a:r>
            <a:endParaRPr lang="en-US" sz="2800" dirty="0"/>
          </a:p>
        </p:txBody>
      </p:sp>
    </p:spTree>
    <p:extLst>
      <p:ext uri="{BB962C8B-B14F-4D97-AF65-F5344CB8AC3E}">
        <p14:creationId xmlns:p14="http://schemas.microsoft.com/office/powerpoint/2010/main" val="9545097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3AA8E-AA8C-481A-F840-88FD639BEB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82D6E-4C92-09E5-EA5C-16AF4D295133}"/>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1D6FA07C-97B7-80FB-FA8B-53571CB8B554}"/>
              </a:ext>
            </a:extLst>
          </p:cNvPr>
          <p:cNvSpPr>
            <a:spLocks noGrp="1"/>
          </p:cNvSpPr>
          <p:nvPr>
            <p:ph idx="1"/>
          </p:nvPr>
        </p:nvSpPr>
        <p:spPr/>
        <p:txBody>
          <a:bodyPr/>
          <a:lstStyle/>
          <a:p>
            <a:r>
              <a:rPr lang="en-US" dirty="0"/>
              <a:t>View of Self: </a:t>
            </a:r>
          </a:p>
          <a:p>
            <a:pPr lvl="1"/>
            <a:r>
              <a:rPr lang="en-US" sz="3600" dirty="0"/>
              <a:t>Trace a sequence of choices you made in response to God. </a:t>
            </a:r>
          </a:p>
          <a:p>
            <a:pPr lvl="1"/>
            <a:r>
              <a:rPr lang="en-US" sz="3600" dirty="0"/>
              <a:t>How did your choices shape you? </a:t>
            </a:r>
          </a:p>
          <a:p>
            <a:pPr lvl="1"/>
            <a:r>
              <a:rPr lang="en-US" sz="3600" dirty="0"/>
              <a:t>What do they reveal about how you see yourself?</a:t>
            </a:r>
          </a:p>
          <a:p>
            <a:endParaRPr lang="en-US" dirty="0"/>
          </a:p>
        </p:txBody>
      </p:sp>
    </p:spTree>
    <p:extLst>
      <p:ext uri="{BB962C8B-B14F-4D97-AF65-F5344CB8AC3E}">
        <p14:creationId xmlns:p14="http://schemas.microsoft.com/office/powerpoint/2010/main" val="20493975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82D8D-7CF7-DDA9-270B-518CF9B40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54F53-713B-EABE-30CD-B84C3BB753D6}"/>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7203E435-1762-4176-8508-3AF679DF9C55}"/>
              </a:ext>
            </a:extLst>
          </p:cNvPr>
          <p:cNvSpPr>
            <a:spLocks noGrp="1"/>
          </p:cNvSpPr>
          <p:nvPr>
            <p:ph idx="1"/>
          </p:nvPr>
        </p:nvSpPr>
        <p:spPr/>
        <p:txBody>
          <a:bodyPr/>
          <a:lstStyle/>
          <a:p>
            <a:r>
              <a:rPr lang="en-US" dirty="0"/>
              <a:t>View of Others: </a:t>
            </a:r>
          </a:p>
          <a:p>
            <a:pPr lvl="1"/>
            <a:r>
              <a:rPr lang="en-US" sz="3600" dirty="0"/>
              <a:t>Meet with a friend willing to share how God worked in his or her life. </a:t>
            </a:r>
          </a:p>
          <a:p>
            <a:pPr lvl="1"/>
            <a:r>
              <a:rPr lang="en-US" sz="3600" dirty="0"/>
              <a:t>Consider: What does their story reveal about how God works? </a:t>
            </a:r>
          </a:p>
          <a:p>
            <a:endParaRPr lang="en-US" dirty="0"/>
          </a:p>
        </p:txBody>
      </p:sp>
    </p:spTree>
    <p:extLst>
      <p:ext uri="{BB962C8B-B14F-4D97-AF65-F5344CB8AC3E}">
        <p14:creationId xmlns:p14="http://schemas.microsoft.com/office/powerpoint/2010/main" val="7121754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3D273-BB15-9F3F-3FA1-735944DDBB65}"/>
              </a:ext>
            </a:extLst>
          </p:cNvPr>
          <p:cNvSpPr>
            <a:spLocks noGrp="1"/>
          </p:cNvSpPr>
          <p:nvPr>
            <p:ph type="title"/>
          </p:nvPr>
        </p:nvSpPr>
        <p:spPr/>
        <p:txBody>
          <a:bodyPr/>
          <a:lstStyle/>
          <a:p>
            <a:r>
              <a:rPr lang="en-US" dirty="0"/>
              <a:t>Family Activities</a:t>
            </a:r>
          </a:p>
        </p:txBody>
      </p:sp>
      <p:pic>
        <p:nvPicPr>
          <p:cNvPr id="3" name="Picture 2">
            <a:extLst>
              <a:ext uri="{FF2B5EF4-FFF2-40B4-BE49-F238E27FC236}">
                <a16:creationId xmlns:a16="http://schemas.microsoft.com/office/drawing/2014/main" id="{F4CBB1C4-C8A7-4255-C00D-3E96320494D6}"/>
              </a:ext>
            </a:extLst>
          </p:cNvPr>
          <p:cNvPicPr>
            <a:picLocks noChangeAspect="1"/>
          </p:cNvPicPr>
          <p:nvPr/>
        </p:nvPicPr>
        <p:blipFill>
          <a:blip r:embed="rId2">
            <a:duotone>
              <a:prstClr val="black"/>
              <a:schemeClr val="accent1">
                <a:tint val="45000"/>
                <a:satMod val="400000"/>
              </a:schemeClr>
            </a:duotone>
            <a:extLst>
              <a:ext uri="{28A0092B-C50C-407E-A947-70E740481C1C}">
                <a14:useLocalDpi xmlns:a14="http://schemas.microsoft.com/office/drawing/2010/main" val="0"/>
              </a:ext>
            </a:extLst>
          </a:blip>
          <a:stretch>
            <a:fillRect/>
          </a:stretch>
        </p:blipFill>
        <p:spPr>
          <a:xfrm>
            <a:off x="173620" y="1450892"/>
            <a:ext cx="3830936" cy="4197554"/>
          </a:xfrm>
          <a:prstGeom prst="rect">
            <a:avLst/>
          </a:prstGeom>
          <a:ln>
            <a:noFill/>
          </a:ln>
          <a:effectLst>
            <a:outerShdw blurRad="292100" dist="139700" dir="2700000" algn="tl" rotWithShape="0">
              <a:srgbClr val="333333">
                <a:alpha val="65000"/>
              </a:srgbClr>
            </a:outerShdw>
          </a:effectLst>
          <a:scene3d>
            <a:camera prst="perspectiveContrastingRightFacing"/>
            <a:lightRig rig="threePt" dir="t"/>
          </a:scene3d>
        </p:spPr>
      </p:pic>
      <p:pic>
        <p:nvPicPr>
          <p:cNvPr id="5" name="Picture 4">
            <a:extLst>
              <a:ext uri="{FF2B5EF4-FFF2-40B4-BE49-F238E27FC236}">
                <a16:creationId xmlns:a16="http://schemas.microsoft.com/office/drawing/2014/main" id="{604ED7CC-31E3-8EDF-ECD4-D61DF9C6A445}"/>
              </a:ext>
            </a:extLst>
          </p:cNvPr>
          <p:cNvPicPr>
            <a:picLocks noChangeAspect="1"/>
          </p:cNvPicPr>
          <p:nvPr/>
        </p:nvPicPr>
        <p:blipFill>
          <a:blip r:embed="rId3" cstate="print">
            <a:duotone>
              <a:schemeClr val="accent2">
                <a:shade val="45000"/>
                <a:satMod val="135000"/>
              </a:schemeClr>
              <a:prstClr val="white"/>
            </a:duotone>
            <a:extLst>
              <a:ext uri="{BEBA8EAE-BF5A-486C-A8C5-ECC9F3942E4B}">
                <a14:imgProps xmlns:a14="http://schemas.microsoft.com/office/drawing/2010/main">
                  <a14:imgLayer r:embed="rId4">
                    <a14:imgEffect>
                      <a14:artisticPlasticWrap/>
                    </a14:imgEffect>
                  </a14:imgLayer>
                </a14:imgProps>
              </a:ext>
              <a:ext uri="{28A0092B-C50C-407E-A947-70E740481C1C}">
                <a14:useLocalDpi xmlns:a14="http://schemas.microsoft.com/office/drawing/2010/main" val="0"/>
              </a:ext>
            </a:extLst>
          </a:blip>
          <a:stretch>
            <a:fillRect/>
          </a:stretch>
        </p:blipFill>
        <p:spPr>
          <a:xfrm>
            <a:off x="8758208" y="2103436"/>
            <a:ext cx="2422698" cy="331220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1CBE781F-2380-4903-AC46-C5372FE804CF}"/>
              </a:ext>
            </a:extLst>
          </p:cNvPr>
          <p:cNvSpPr/>
          <p:nvPr/>
        </p:nvSpPr>
        <p:spPr>
          <a:xfrm rot="21115648">
            <a:off x="410447" y="2227968"/>
            <a:ext cx="840092" cy="307517"/>
          </a:xfrm>
          <a:prstGeom prst="rect">
            <a:avLst/>
          </a:prstGeom>
          <a:solidFill>
            <a:srgbClr val="FFFF00">
              <a:alpha val="5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7664067D-72B6-83AA-902A-4E2AB2160EBD}"/>
              </a:ext>
            </a:extLst>
          </p:cNvPr>
          <p:cNvSpPr/>
          <p:nvPr/>
        </p:nvSpPr>
        <p:spPr>
          <a:xfrm rot="21135748">
            <a:off x="173351" y="2108427"/>
            <a:ext cx="1265376" cy="572308"/>
          </a:xfrm>
          <a:prstGeom prst="ellipse">
            <a:avLst/>
          </a:prstGeom>
          <a:noFill/>
          <a:ln w="57150">
            <a:solidFill>
              <a:srgbClr val="FF0000"/>
            </a:solidFill>
          </a:ln>
          <a:effectLst>
            <a:outerShdw blurRad="50800" dist="38100" dir="2700000" sx="102000" sy="102000" algn="tl" rotWithShape="0">
              <a:prstClr val="black">
                <a:alpha val="32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0A9083C0-261D-5694-7480-FFC776C2065F}"/>
              </a:ext>
            </a:extLst>
          </p:cNvPr>
          <p:cNvSpPr/>
          <p:nvPr/>
        </p:nvSpPr>
        <p:spPr>
          <a:xfrm>
            <a:off x="3941935" y="2103436"/>
            <a:ext cx="4566420" cy="2332672"/>
          </a:xfrm>
          <a:prstGeom prst="wedgeRoundRectCallout">
            <a:avLst>
              <a:gd name="adj1" fmla="val 63003"/>
              <a:gd name="adj2" fmla="val 28527"/>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latin typeface="Comic Sans MS" panose="030F0702030302020204" pitchFamily="66" charset="0"/>
              </a:rPr>
              <a:t>Don’t be a “NURB” … rearrange the letters and use the matching numbers to fill in the letters of the message.   </a:t>
            </a:r>
          </a:p>
          <a:p>
            <a:pPr algn="ctr"/>
            <a:r>
              <a:rPr lang="en-US" dirty="0">
                <a:latin typeface="Comic Sans MS" panose="030F0702030302020204" pitchFamily="66" charset="0"/>
              </a:rPr>
              <a:t>If you are a NURB you can go to </a:t>
            </a:r>
            <a:r>
              <a:rPr lang="en-US" dirty="0">
                <a:latin typeface="Comic Sans MS" panose="030F0702030302020204" pitchFamily="66" charset="0"/>
                <a:hlinkClick r:id="rId5"/>
              </a:rPr>
              <a:t>https://tinyurl.com/mw8k5mxp</a:t>
            </a:r>
            <a:r>
              <a:rPr lang="en-US" dirty="0">
                <a:latin typeface="Comic Sans MS" panose="030F0702030302020204" pitchFamily="66" charset="0"/>
              </a:rPr>
              <a:t>  for help … and for the color page.</a:t>
            </a:r>
          </a:p>
        </p:txBody>
      </p:sp>
      <p:pic>
        <p:nvPicPr>
          <p:cNvPr id="9" name="Picture 8">
            <a:extLst>
              <a:ext uri="{FF2B5EF4-FFF2-40B4-BE49-F238E27FC236}">
                <a16:creationId xmlns:a16="http://schemas.microsoft.com/office/drawing/2014/main" id="{9C8CE328-428B-76CD-4644-073F565000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33793" y="5254752"/>
            <a:ext cx="960223" cy="1113466"/>
          </a:xfrm>
          <a:prstGeom prst="rect">
            <a:avLst/>
          </a:prstGeom>
          <a:ln>
            <a:noFill/>
          </a:ln>
          <a:effectLst>
            <a:outerShdw blurRad="292100" dist="139700" dir="2700000" algn="tl" rotWithShape="0">
              <a:srgbClr val="333333">
                <a:alpha val="65000"/>
              </a:srgbClr>
            </a:outerShdw>
          </a:effectLst>
        </p:spPr>
      </p:pic>
      <p:sp>
        <p:nvSpPr>
          <p:cNvPr id="10" name="Thought Bubble: Cloud 9">
            <a:extLst>
              <a:ext uri="{FF2B5EF4-FFF2-40B4-BE49-F238E27FC236}">
                <a16:creationId xmlns:a16="http://schemas.microsoft.com/office/drawing/2014/main" id="{7A876650-56CA-1895-C643-0D02B967233D}"/>
              </a:ext>
            </a:extLst>
          </p:cNvPr>
          <p:cNvSpPr/>
          <p:nvPr/>
        </p:nvSpPr>
        <p:spPr>
          <a:xfrm>
            <a:off x="5059681" y="4848856"/>
            <a:ext cx="3127766" cy="1519362"/>
          </a:xfrm>
          <a:prstGeom prst="cloudCallout">
            <a:avLst>
              <a:gd name="adj1" fmla="val -68559"/>
              <a:gd name="adj2" fmla="val -2103"/>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I think the clue words are from your scripture passage</a:t>
            </a:r>
          </a:p>
        </p:txBody>
      </p:sp>
    </p:spTree>
    <p:extLst>
      <p:ext uri="{BB962C8B-B14F-4D97-AF65-F5344CB8AC3E}">
        <p14:creationId xmlns:p14="http://schemas.microsoft.com/office/powerpoint/2010/main" val="12539970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B73AE-5A41-6641-2C17-F4490895D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4DA643-4734-3CC4-45D2-42B5676B980F}"/>
              </a:ext>
            </a:extLst>
          </p:cNvPr>
          <p:cNvSpPr>
            <a:spLocks noGrp="1"/>
          </p:cNvSpPr>
          <p:nvPr>
            <p:ph type="ctrTitle"/>
          </p:nvPr>
        </p:nvSpPr>
        <p:spPr>
          <a:xfrm>
            <a:off x="1524000" y="1122363"/>
            <a:ext cx="9144000" cy="1655762"/>
          </a:xfrm>
        </p:spPr>
        <p:txBody>
          <a:bodyPr/>
          <a:lstStyle/>
          <a:p>
            <a:r>
              <a:rPr lang="en-US" dirty="0"/>
              <a:t>God Speaks to His People</a:t>
            </a:r>
          </a:p>
        </p:txBody>
      </p:sp>
      <p:sp>
        <p:nvSpPr>
          <p:cNvPr id="3" name="Subtitle 2">
            <a:extLst>
              <a:ext uri="{FF2B5EF4-FFF2-40B4-BE49-F238E27FC236}">
                <a16:creationId xmlns:a16="http://schemas.microsoft.com/office/drawing/2014/main" id="{23C4DE85-13FC-2EC4-1217-4A89126BBD59}"/>
              </a:ext>
            </a:extLst>
          </p:cNvPr>
          <p:cNvSpPr>
            <a:spLocks noGrp="1"/>
          </p:cNvSpPr>
          <p:nvPr>
            <p:ph type="subTitle" idx="1"/>
          </p:nvPr>
        </p:nvSpPr>
        <p:spPr/>
        <p:txBody>
          <a:bodyPr/>
          <a:lstStyle/>
          <a:p>
            <a:r>
              <a:rPr lang="en-US" dirty="0"/>
              <a:t>September 6</a:t>
            </a:r>
          </a:p>
        </p:txBody>
      </p:sp>
    </p:spTree>
    <p:extLst>
      <p:ext uri="{BB962C8B-B14F-4D97-AF65-F5344CB8AC3E}">
        <p14:creationId xmlns:p14="http://schemas.microsoft.com/office/powerpoint/2010/main" val="994764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38E320-B040-E61E-D610-A5B22D584518}"/>
              </a:ext>
            </a:extLst>
          </p:cNvPr>
          <p:cNvSpPr>
            <a:spLocks noGrp="1"/>
          </p:cNvSpPr>
          <p:nvPr>
            <p:ph type="title"/>
          </p:nvPr>
        </p:nvSpPr>
        <p:spPr/>
        <p:txBody>
          <a:bodyPr/>
          <a:lstStyle/>
          <a:p>
            <a:r>
              <a:rPr lang="en-US" dirty="0"/>
              <a:t>Just imagine …</a:t>
            </a:r>
          </a:p>
        </p:txBody>
      </p:sp>
      <p:sp>
        <p:nvSpPr>
          <p:cNvPr id="4" name="Content Placeholder 3">
            <a:extLst>
              <a:ext uri="{FF2B5EF4-FFF2-40B4-BE49-F238E27FC236}">
                <a16:creationId xmlns:a16="http://schemas.microsoft.com/office/drawing/2014/main" id="{C69F85A3-A7D1-0D20-827A-51BA578B3B8F}"/>
              </a:ext>
            </a:extLst>
          </p:cNvPr>
          <p:cNvSpPr>
            <a:spLocks noGrp="1"/>
          </p:cNvSpPr>
          <p:nvPr>
            <p:ph idx="1"/>
          </p:nvPr>
        </p:nvSpPr>
        <p:spPr/>
        <p:txBody>
          <a:bodyPr/>
          <a:lstStyle/>
          <a:p>
            <a:r>
              <a:rPr lang="en-US" dirty="0"/>
              <a:t>When someone says “God is speaking,” what do you imagine that might look or sound like?</a:t>
            </a:r>
          </a:p>
          <a:p>
            <a:endParaRPr lang="en-US" dirty="0"/>
          </a:p>
          <a:p>
            <a:r>
              <a:rPr lang="en-US" dirty="0">
                <a:solidFill>
                  <a:srgbClr val="C00000"/>
                </a:solidFill>
              </a:rPr>
              <a:t>Be assured, God does not ignore us …</a:t>
            </a:r>
          </a:p>
          <a:p>
            <a:pPr lvl="1"/>
            <a:r>
              <a:rPr lang="en-US" sz="3600" dirty="0">
                <a:solidFill>
                  <a:srgbClr val="C00000"/>
                </a:solidFill>
              </a:rPr>
              <a:t>He loves us enough to speak to us.</a:t>
            </a:r>
          </a:p>
          <a:p>
            <a:pPr lvl="1"/>
            <a:r>
              <a:rPr lang="en-US" sz="3600" dirty="0">
                <a:solidFill>
                  <a:srgbClr val="C00000"/>
                </a:solidFill>
              </a:rPr>
              <a:t>He wants to communicate.</a:t>
            </a:r>
          </a:p>
          <a:p>
            <a:endParaRPr lang="en-US" dirty="0"/>
          </a:p>
          <a:p>
            <a:endParaRPr lang="en-US" dirty="0"/>
          </a:p>
        </p:txBody>
      </p:sp>
      <p:pic>
        <p:nvPicPr>
          <p:cNvPr id="6" name="Picture 5">
            <a:extLst>
              <a:ext uri="{FF2B5EF4-FFF2-40B4-BE49-F238E27FC236}">
                <a16:creationId xmlns:a16="http://schemas.microsoft.com/office/drawing/2014/main" id="{0B5D4EE0-773D-64AE-D48C-660216A760B0}"/>
              </a:ext>
            </a:extLst>
          </p:cNvPr>
          <p:cNvPicPr>
            <a:picLocks noChangeAspect="1"/>
          </p:cNvPicPr>
          <p:nvPr/>
        </p:nvPicPr>
        <p:blipFill>
          <a:blip r:embed="rId2" cstate="print">
            <a:alphaModFix amt="68000"/>
            <a:extLst>
              <a:ext uri="{28A0092B-C50C-407E-A947-70E740481C1C}">
                <a14:useLocalDpi xmlns:a14="http://schemas.microsoft.com/office/drawing/2010/main" val="0"/>
              </a:ext>
            </a:extLst>
          </a:blip>
          <a:stretch>
            <a:fillRect/>
          </a:stretch>
        </p:blipFill>
        <p:spPr>
          <a:xfrm flipH="1">
            <a:off x="988968" y="3185931"/>
            <a:ext cx="3946074" cy="23450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5939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24BB-B1F6-72D3-00E8-28C7A9C737A7}"/>
              </a:ext>
            </a:extLst>
          </p:cNvPr>
          <p:cNvSpPr>
            <a:spLocks noGrp="1"/>
          </p:cNvSpPr>
          <p:nvPr>
            <p:ph type="title"/>
          </p:nvPr>
        </p:nvSpPr>
        <p:spPr/>
        <p:txBody>
          <a:bodyPr/>
          <a:lstStyle/>
          <a:p>
            <a:pPr algn="l"/>
            <a:r>
              <a:rPr lang="en-US" dirty="0"/>
              <a:t>Listen for a fire alarm.</a:t>
            </a:r>
          </a:p>
        </p:txBody>
      </p:sp>
      <p:sp>
        <p:nvSpPr>
          <p:cNvPr id="3" name="Content Placeholder 2">
            <a:extLst>
              <a:ext uri="{FF2B5EF4-FFF2-40B4-BE49-F238E27FC236}">
                <a16:creationId xmlns:a16="http://schemas.microsoft.com/office/drawing/2014/main" id="{4D8E05AE-111B-4837-812D-A50E076F1D4B}"/>
              </a:ext>
            </a:extLst>
          </p:cNvPr>
          <p:cNvSpPr>
            <a:spLocks noGrp="1"/>
          </p:cNvSpPr>
          <p:nvPr>
            <p:ph idx="1"/>
          </p:nvPr>
        </p:nvSpPr>
        <p:spPr>
          <a:xfrm>
            <a:off x="1455420" y="1886585"/>
            <a:ext cx="9281160" cy="4351338"/>
          </a:xfrm>
        </p:spPr>
        <p:txBody>
          <a:bodyPr/>
          <a:lstStyle/>
          <a:p>
            <a:pPr marL="0" indent="0" algn="ctr">
              <a:buNone/>
            </a:pPr>
            <a:r>
              <a:rPr lang="en-US" dirty="0"/>
              <a:t>Exodus 3:1-6 (NIV)   Now Moses was tending the flock of Jethro his father-in-law, the priest of Midian, and he led the flock to the far side of the desert and came to Horeb, the mountain of God. 2  There the angel of the LORD appeared to him in flames of fire from within a bush. Moses saw that </a:t>
            </a:r>
          </a:p>
        </p:txBody>
      </p:sp>
    </p:spTree>
    <p:extLst>
      <p:ext uri="{BB962C8B-B14F-4D97-AF65-F5344CB8AC3E}">
        <p14:creationId xmlns:p14="http://schemas.microsoft.com/office/powerpoint/2010/main" val="106848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23367-B38B-D729-D26D-1C9FC3CC5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F0333D-C9F5-9F10-C25B-AFEC240D5CF2}"/>
              </a:ext>
            </a:extLst>
          </p:cNvPr>
          <p:cNvSpPr>
            <a:spLocks noGrp="1"/>
          </p:cNvSpPr>
          <p:nvPr>
            <p:ph type="title"/>
          </p:nvPr>
        </p:nvSpPr>
        <p:spPr/>
        <p:txBody>
          <a:bodyPr/>
          <a:lstStyle/>
          <a:p>
            <a:pPr algn="l"/>
            <a:r>
              <a:rPr lang="en-US" dirty="0"/>
              <a:t>Listen for a fire alarm.</a:t>
            </a:r>
          </a:p>
        </p:txBody>
      </p:sp>
      <p:sp>
        <p:nvSpPr>
          <p:cNvPr id="3" name="Content Placeholder 2">
            <a:extLst>
              <a:ext uri="{FF2B5EF4-FFF2-40B4-BE49-F238E27FC236}">
                <a16:creationId xmlns:a16="http://schemas.microsoft.com/office/drawing/2014/main" id="{E3699A42-C92B-87B8-8E5A-EA1B33AC1807}"/>
              </a:ext>
            </a:extLst>
          </p:cNvPr>
          <p:cNvSpPr>
            <a:spLocks noGrp="1"/>
          </p:cNvSpPr>
          <p:nvPr>
            <p:ph idx="1"/>
          </p:nvPr>
        </p:nvSpPr>
        <p:spPr>
          <a:xfrm>
            <a:off x="1640615" y="1909735"/>
            <a:ext cx="8927071" cy="4351338"/>
          </a:xfrm>
        </p:spPr>
        <p:txBody>
          <a:bodyPr/>
          <a:lstStyle/>
          <a:p>
            <a:pPr marL="0" indent="0" algn="ctr">
              <a:buNone/>
            </a:pPr>
            <a:r>
              <a:rPr lang="en-US" dirty="0"/>
              <a:t>though the bush was on fire it did not burn up. 3  So Moses thought, "I will go over and see this strange sight--why the bush does not burn up." 4  When the LORD saw that he had gone over to look, God called to him from within the bush, "Moses! Moses!" And Moses said, "Here I am." </a:t>
            </a:r>
          </a:p>
        </p:txBody>
      </p:sp>
    </p:spTree>
    <p:extLst>
      <p:ext uri="{BB962C8B-B14F-4D97-AF65-F5344CB8AC3E}">
        <p14:creationId xmlns:p14="http://schemas.microsoft.com/office/powerpoint/2010/main" val="1457624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1B49C-4B97-478D-B8CF-809E7F1CD3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C3BA5F-E56B-0250-156F-CA62A14C7878}"/>
              </a:ext>
            </a:extLst>
          </p:cNvPr>
          <p:cNvSpPr>
            <a:spLocks noGrp="1"/>
          </p:cNvSpPr>
          <p:nvPr>
            <p:ph type="title"/>
          </p:nvPr>
        </p:nvSpPr>
        <p:spPr/>
        <p:txBody>
          <a:bodyPr/>
          <a:lstStyle/>
          <a:p>
            <a:pPr algn="l"/>
            <a:r>
              <a:rPr lang="en-US" dirty="0"/>
              <a:t>Listen for a fire alarm.</a:t>
            </a:r>
          </a:p>
        </p:txBody>
      </p:sp>
      <p:sp>
        <p:nvSpPr>
          <p:cNvPr id="3" name="Content Placeholder 2">
            <a:extLst>
              <a:ext uri="{FF2B5EF4-FFF2-40B4-BE49-F238E27FC236}">
                <a16:creationId xmlns:a16="http://schemas.microsoft.com/office/drawing/2014/main" id="{3CD971DE-9B17-6B45-97A5-2562C6F56D39}"/>
              </a:ext>
            </a:extLst>
          </p:cNvPr>
          <p:cNvSpPr>
            <a:spLocks noGrp="1"/>
          </p:cNvSpPr>
          <p:nvPr>
            <p:ph idx="1"/>
          </p:nvPr>
        </p:nvSpPr>
        <p:spPr>
          <a:xfrm>
            <a:off x="1640615" y="1690688"/>
            <a:ext cx="8626129" cy="4351338"/>
          </a:xfrm>
        </p:spPr>
        <p:txBody>
          <a:bodyPr>
            <a:normAutofit/>
          </a:bodyPr>
          <a:lstStyle/>
          <a:p>
            <a:pPr marL="0" indent="0" algn="ctr">
              <a:buNone/>
            </a:pPr>
            <a:r>
              <a:rPr lang="en-US" dirty="0"/>
              <a:t> "Do not come any closer," God said. "Take off your sandals, for the place where you are standing is holy ground." 6  Then he said, "I am the God of your father, the God of Abraham, the God of Isaac and the God of Jacob." At this, Moses hid his face, because he was afraid to look at God.</a:t>
            </a:r>
          </a:p>
        </p:txBody>
      </p:sp>
      <p:pic>
        <p:nvPicPr>
          <p:cNvPr id="5" name="Picture 4">
            <a:extLst>
              <a:ext uri="{FF2B5EF4-FFF2-40B4-BE49-F238E27FC236}">
                <a16:creationId xmlns:a16="http://schemas.microsoft.com/office/drawing/2014/main" id="{DDCBD237-B1F9-4E6D-F96C-24E31E075CCE}"/>
              </a:ext>
            </a:extLst>
          </p:cNvPr>
          <p:cNvPicPr>
            <a:picLocks noChangeAspect="1"/>
          </p:cNvPicPr>
          <p:nvPr/>
        </p:nvPicPr>
        <p:blipFill>
          <a:blip r:embed="rId2">
            <a:duotone>
              <a:prstClr val="black"/>
              <a:schemeClr val="accent5">
                <a:tint val="45000"/>
                <a:satMod val="400000"/>
              </a:schemeClr>
            </a:duotone>
          </a:blip>
          <a:stretch>
            <a:fillRect/>
          </a:stretch>
        </p:blipFill>
        <p:spPr>
          <a:xfrm>
            <a:off x="4948917" y="5889645"/>
            <a:ext cx="2009524" cy="304762"/>
          </a:xfrm>
          <a:prstGeom prst="rect">
            <a:avLst/>
          </a:prstGeom>
        </p:spPr>
      </p:pic>
    </p:spTree>
    <p:extLst>
      <p:ext uri="{BB962C8B-B14F-4D97-AF65-F5344CB8AC3E}">
        <p14:creationId xmlns:p14="http://schemas.microsoft.com/office/powerpoint/2010/main" val="2811821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F8E90-669E-1FEA-EA1B-94765511C107}"/>
              </a:ext>
            </a:extLst>
          </p:cNvPr>
          <p:cNvSpPr>
            <a:spLocks noGrp="1"/>
          </p:cNvSpPr>
          <p:nvPr>
            <p:ph type="title"/>
          </p:nvPr>
        </p:nvSpPr>
        <p:spPr/>
        <p:txBody>
          <a:bodyPr/>
          <a:lstStyle/>
          <a:p>
            <a:r>
              <a:rPr lang="en-US" dirty="0"/>
              <a:t>God Takes the Initiative</a:t>
            </a:r>
          </a:p>
        </p:txBody>
      </p:sp>
      <p:sp>
        <p:nvSpPr>
          <p:cNvPr id="3" name="Content Placeholder 2">
            <a:extLst>
              <a:ext uri="{FF2B5EF4-FFF2-40B4-BE49-F238E27FC236}">
                <a16:creationId xmlns:a16="http://schemas.microsoft.com/office/drawing/2014/main" id="{78705F55-1745-06A7-DAA5-FD1C3788D984}"/>
              </a:ext>
            </a:extLst>
          </p:cNvPr>
          <p:cNvSpPr>
            <a:spLocks noGrp="1"/>
          </p:cNvSpPr>
          <p:nvPr>
            <p:ph idx="1"/>
          </p:nvPr>
        </p:nvSpPr>
        <p:spPr/>
        <p:txBody>
          <a:bodyPr/>
          <a:lstStyle/>
          <a:p>
            <a:r>
              <a:rPr lang="en-US" dirty="0">
                <a:solidFill>
                  <a:srgbClr val="C00000"/>
                </a:solidFill>
              </a:rPr>
              <a:t>Recall Moses’ history up to now:</a:t>
            </a:r>
          </a:p>
          <a:p>
            <a:pPr lvl="1"/>
            <a:r>
              <a:rPr lang="en-US" sz="3600" dirty="0">
                <a:solidFill>
                  <a:srgbClr val="C00000"/>
                </a:solidFill>
              </a:rPr>
              <a:t>Raised as son of Pharaoh’s daughter</a:t>
            </a:r>
          </a:p>
          <a:p>
            <a:pPr lvl="1"/>
            <a:r>
              <a:rPr lang="en-US" sz="3600" dirty="0">
                <a:solidFill>
                  <a:srgbClr val="C00000"/>
                </a:solidFill>
              </a:rPr>
              <a:t>In defending a fellow Israelite he commits 2</a:t>
            </a:r>
            <a:r>
              <a:rPr lang="en-US" sz="3600" baseline="30000" dirty="0">
                <a:solidFill>
                  <a:srgbClr val="C00000"/>
                </a:solidFill>
              </a:rPr>
              <a:t>nd</a:t>
            </a:r>
            <a:r>
              <a:rPr lang="en-US" sz="3600" dirty="0">
                <a:solidFill>
                  <a:srgbClr val="C00000"/>
                </a:solidFill>
              </a:rPr>
              <a:t> degree murder against an Egyptian</a:t>
            </a:r>
          </a:p>
          <a:p>
            <a:pPr lvl="1"/>
            <a:r>
              <a:rPr lang="en-US" sz="3600" dirty="0">
                <a:solidFill>
                  <a:srgbClr val="C00000"/>
                </a:solidFill>
              </a:rPr>
              <a:t>Fearing arrest, he flees to Midian, lives there 40 years, marries daughter of a priest</a:t>
            </a:r>
          </a:p>
          <a:p>
            <a:pPr lvl="1"/>
            <a:r>
              <a:rPr lang="en-US" sz="3600" dirty="0">
                <a:solidFill>
                  <a:srgbClr val="C00000"/>
                </a:solidFill>
              </a:rPr>
              <a:t>Works as a shepherd</a:t>
            </a:r>
          </a:p>
          <a:p>
            <a:endParaRPr lang="en-US" dirty="0"/>
          </a:p>
        </p:txBody>
      </p:sp>
    </p:spTree>
    <p:extLst>
      <p:ext uri="{BB962C8B-B14F-4D97-AF65-F5344CB8AC3E}">
        <p14:creationId xmlns:p14="http://schemas.microsoft.com/office/powerpoint/2010/main" val="145702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7F831-6BAC-8AC0-E226-B4EB1B02D685}"/>
              </a:ext>
            </a:extLst>
          </p:cNvPr>
          <p:cNvSpPr>
            <a:spLocks noGrp="1"/>
          </p:cNvSpPr>
          <p:nvPr>
            <p:ph type="title"/>
          </p:nvPr>
        </p:nvSpPr>
        <p:spPr/>
        <p:txBody>
          <a:bodyPr/>
          <a:lstStyle/>
          <a:p>
            <a:r>
              <a:rPr lang="en-US" dirty="0"/>
              <a:t>God Takes the Initiative</a:t>
            </a:r>
          </a:p>
        </p:txBody>
      </p:sp>
      <p:sp>
        <p:nvSpPr>
          <p:cNvPr id="3" name="Content Placeholder 2">
            <a:extLst>
              <a:ext uri="{FF2B5EF4-FFF2-40B4-BE49-F238E27FC236}">
                <a16:creationId xmlns:a16="http://schemas.microsoft.com/office/drawing/2014/main" id="{88CBD7BB-439E-BDD0-CE19-725D58A6EC0D}"/>
              </a:ext>
            </a:extLst>
          </p:cNvPr>
          <p:cNvSpPr>
            <a:spLocks noGrp="1"/>
          </p:cNvSpPr>
          <p:nvPr>
            <p:ph idx="1"/>
          </p:nvPr>
        </p:nvSpPr>
        <p:spPr/>
        <p:txBody>
          <a:bodyPr/>
          <a:lstStyle/>
          <a:p>
            <a:r>
              <a:rPr lang="en-US" dirty="0"/>
              <a:t>Where and how does God miraculously appear to Moses? </a:t>
            </a:r>
          </a:p>
          <a:p>
            <a:r>
              <a:rPr lang="en-US" dirty="0"/>
              <a:t>Moses is told to remove his sandals … “this is holy ground”.  What does holy mean in reference to God?</a:t>
            </a:r>
          </a:p>
          <a:p>
            <a:r>
              <a:rPr lang="en-US" dirty="0"/>
              <a:t>What does it tell us about a holy God that He chose to speak to Moses while he was tending sheep in the wilderness?</a:t>
            </a:r>
          </a:p>
          <a:p>
            <a:endParaRPr lang="en-US" dirty="0"/>
          </a:p>
        </p:txBody>
      </p:sp>
    </p:spTree>
    <p:extLst>
      <p:ext uri="{BB962C8B-B14F-4D97-AF65-F5344CB8AC3E}">
        <p14:creationId xmlns:p14="http://schemas.microsoft.com/office/powerpoint/2010/main" val="2219230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2F847-8BE2-D932-2B26-E3B49DF56906}"/>
              </a:ext>
            </a:extLst>
          </p:cNvPr>
          <p:cNvSpPr>
            <a:spLocks noGrp="1"/>
          </p:cNvSpPr>
          <p:nvPr>
            <p:ph type="title"/>
          </p:nvPr>
        </p:nvSpPr>
        <p:spPr/>
        <p:txBody>
          <a:bodyPr/>
          <a:lstStyle/>
          <a:p>
            <a:r>
              <a:rPr lang="en-US" dirty="0"/>
              <a:t>God Takes the Initiative</a:t>
            </a:r>
          </a:p>
        </p:txBody>
      </p:sp>
      <p:sp>
        <p:nvSpPr>
          <p:cNvPr id="3" name="Content Placeholder 2">
            <a:extLst>
              <a:ext uri="{FF2B5EF4-FFF2-40B4-BE49-F238E27FC236}">
                <a16:creationId xmlns:a16="http://schemas.microsoft.com/office/drawing/2014/main" id="{E64266A8-235C-FF35-2043-492D571847B0}"/>
              </a:ext>
            </a:extLst>
          </p:cNvPr>
          <p:cNvSpPr>
            <a:spLocks noGrp="1"/>
          </p:cNvSpPr>
          <p:nvPr>
            <p:ph idx="1"/>
          </p:nvPr>
        </p:nvSpPr>
        <p:spPr/>
        <p:txBody>
          <a:bodyPr/>
          <a:lstStyle/>
          <a:p>
            <a:r>
              <a:rPr lang="en-US" dirty="0"/>
              <a:t>The story seems to show that God came looking for Moses rather than Moses looking for God.  In what ways does God reveal Himself to us to get our attention (other than burning bushes)?</a:t>
            </a:r>
          </a:p>
          <a:p>
            <a:r>
              <a:rPr lang="en-US" dirty="0"/>
              <a:t>What are some things which distract us from hearing what God has to say?</a:t>
            </a:r>
          </a:p>
          <a:p>
            <a:r>
              <a:rPr lang="en-US" dirty="0"/>
              <a:t>What can we do to make sure we are hearing God, even with all the distractions around us?</a:t>
            </a:r>
          </a:p>
          <a:p>
            <a:endParaRPr lang="en-US" dirty="0"/>
          </a:p>
        </p:txBody>
      </p:sp>
    </p:spTree>
    <p:extLst>
      <p:ext uri="{BB962C8B-B14F-4D97-AF65-F5344CB8AC3E}">
        <p14:creationId xmlns:p14="http://schemas.microsoft.com/office/powerpoint/2010/main" val="160205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50</TotalTime>
  <Words>1169</Words>
  <Application>Microsoft Office PowerPoint</Application>
  <PresentationFormat>Widescreen</PresentationFormat>
  <Paragraphs>77</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Comic Sans MS</vt:lpstr>
      <vt:lpstr>Office Theme</vt:lpstr>
      <vt:lpstr>God Speaks to His People</vt:lpstr>
      <vt:lpstr>Video Introduction</vt:lpstr>
      <vt:lpstr>Just imagine …</vt:lpstr>
      <vt:lpstr>Listen for a fire alarm.</vt:lpstr>
      <vt:lpstr>Listen for a fire alarm.</vt:lpstr>
      <vt:lpstr>Listen for a fire alarm.</vt:lpstr>
      <vt:lpstr>God Takes the Initiative</vt:lpstr>
      <vt:lpstr>God Takes the Initiative</vt:lpstr>
      <vt:lpstr>God Takes the Initiative</vt:lpstr>
      <vt:lpstr>Listen for excuses.</vt:lpstr>
      <vt:lpstr>Listen for excuses.</vt:lpstr>
      <vt:lpstr>Listen for excuses.</vt:lpstr>
      <vt:lpstr>Listen when God Speaks</vt:lpstr>
      <vt:lpstr>Listen when God Speaks</vt:lpstr>
      <vt:lpstr>Listen for God’s message communicated.</vt:lpstr>
      <vt:lpstr>Listen for God’s message communicated.</vt:lpstr>
      <vt:lpstr>Believe and Obey God</vt:lpstr>
      <vt:lpstr>Believe and Obey God</vt:lpstr>
      <vt:lpstr>Application</vt:lpstr>
      <vt:lpstr>Application</vt:lpstr>
      <vt:lpstr>Application</vt:lpstr>
      <vt:lpstr>Family Activities</vt:lpstr>
      <vt:lpstr>God Speaks to His People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1</cp:revision>
  <dcterms:created xsi:type="dcterms:W3CDTF">2026-08-19T18:05:03Z</dcterms:created>
  <dcterms:modified xsi:type="dcterms:W3CDTF">2026-08-19T18:55:58Z</dcterms:modified>
</cp:coreProperties>
</file>