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3000" b="-83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4xcyazt8"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tinyurl.com/f8akfxp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God’s Hand in</a:t>
            </a:r>
            <a:br>
              <a:rPr lang="en-US" dirty="0"/>
            </a:br>
            <a:r>
              <a:rPr lang="en-US" dirty="0"/>
              <a:t>Restoring Lives</a:t>
            </a:r>
          </a:p>
        </p:txBody>
      </p:sp>
      <p:sp>
        <p:nvSpPr>
          <p:cNvPr id="3" name="Subtitle 2"/>
          <p:cNvSpPr>
            <a:spLocks noGrp="1"/>
          </p:cNvSpPr>
          <p:nvPr>
            <p:ph type="subTitle" idx="1"/>
          </p:nvPr>
        </p:nvSpPr>
        <p:spPr>
          <a:xfrm>
            <a:off x="1524000" y="3764478"/>
            <a:ext cx="9144000" cy="1493322"/>
          </a:xfrm>
        </p:spPr>
        <p:txBody>
          <a:bodyPr/>
          <a:lstStyle/>
          <a:p>
            <a:r>
              <a:rPr lang="en-US" dirty="0"/>
              <a:t>May 18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819E3-4655-EFF5-D510-2B2E22A0F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2B0300-39A1-4EB1-EA4C-0204F7F3FF95}"/>
              </a:ext>
            </a:extLst>
          </p:cNvPr>
          <p:cNvSpPr>
            <a:spLocks noGrp="1"/>
          </p:cNvSpPr>
          <p:nvPr>
            <p:ph type="title"/>
          </p:nvPr>
        </p:nvSpPr>
        <p:spPr/>
        <p:txBody>
          <a:bodyPr/>
          <a:lstStyle/>
          <a:p>
            <a:pPr algn="l"/>
            <a:r>
              <a:rPr lang="en-US" dirty="0"/>
              <a:t>Listen for seven ducks in </a:t>
            </a:r>
            <a:br>
              <a:rPr lang="en-US" dirty="0"/>
            </a:br>
            <a:r>
              <a:rPr lang="en-US" dirty="0"/>
              <a:t>a muddy pond.</a:t>
            </a:r>
          </a:p>
        </p:txBody>
      </p:sp>
      <p:sp>
        <p:nvSpPr>
          <p:cNvPr id="3" name="Content Placeholder 2">
            <a:extLst>
              <a:ext uri="{FF2B5EF4-FFF2-40B4-BE49-F238E27FC236}">
                <a16:creationId xmlns:a16="http://schemas.microsoft.com/office/drawing/2014/main" id="{46351CC2-259D-BE36-B556-D4F89E8F87D9}"/>
              </a:ext>
            </a:extLst>
          </p:cNvPr>
          <p:cNvSpPr>
            <a:spLocks noGrp="1"/>
          </p:cNvSpPr>
          <p:nvPr>
            <p:ph idx="1"/>
          </p:nvPr>
        </p:nvSpPr>
        <p:spPr>
          <a:xfrm>
            <a:off x="1136248" y="2219088"/>
            <a:ext cx="9919504" cy="4351338"/>
          </a:xfrm>
        </p:spPr>
        <p:txBody>
          <a:bodyPr/>
          <a:lstStyle/>
          <a:p>
            <a:pPr marL="0" indent="0" algn="ctr">
              <a:buNone/>
            </a:pPr>
            <a:r>
              <a:rPr lang="en-US" dirty="0"/>
              <a:t>name of the LORD his God, wave his hand over the spot and cure me of my leprosy. 12  Are not Abana and Pharpar, the rivers of Damascus, better than any of the waters of Israel? Couldn't I wash in them and be cleansed?" So he turned and went off in a rage.</a:t>
            </a:r>
          </a:p>
        </p:txBody>
      </p:sp>
      <p:grpSp>
        <p:nvGrpSpPr>
          <p:cNvPr id="10" name="Group 9">
            <a:extLst>
              <a:ext uri="{FF2B5EF4-FFF2-40B4-BE49-F238E27FC236}">
                <a16:creationId xmlns:a16="http://schemas.microsoft.com/office/drawing/2014/main" id="{12115B98-6FB7-DD5C-1A22-DD3437C9F891}"/>
              </a:ext>
            </a:extLst>
          </p:cNvPr>
          <p:cNvGrpSpPr/>
          <p:nvPr/>
        </p:nvGrpSpPr>
        <p:grpSpPr>
          <a:xfrm>
            <a:off x="8319444" y="422947"/>
            <a:ext cx="2792252" cy="1403462"/>
            <a:chOff x="4916487" y="2814955"/>
            <a:chExt cx="2359025" cy="1017309"/>
          </a:xfrm>
        </p:grpSpPr>
        <p:pic>
          <p:nvPicPr>
            <p:cNvPr id="4" name="Picture 3" descr="Duck">
              <a:extLst>
                <a:ext uri="{FF2B5EF4-FFF2-40B4-BE49-F238E27FC236}">
                  <a16:creationId xmlns:a16="http://schemas.microsoft.com/office/drawing/2014/main" id="{71A89951-0616-DC4C-AC20-5EBA0B3C7D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916487" y="3246120"/>
              <a:ext cx="481965" cy="370840"/>
            </a:xfrm>
            <a:prstGeom prst="rect">
              <a:avLst/>
            </a:prstGeom>
            <a:noFill/>
            <a:ln>
              <a:noFill/>
            </a:ln>
          </p:spPr>
        </p:pic>
        <p:pic>
          <p:nvPicPr>
            <p:cNvPr id="5" name="Picture 4" descr="Duck">
              <a:extLst>
                <a:ext uri="{FF2B5EF4-FFF2-40B4-BE49-F238E27FC236}">
                  <a16:creationId xmlns:a16="http://schemas.microsoft.com/office/drawing/2014/main" id="{8B178BF4-5853-D9A3-6579-1A2E839A40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31777" y="3027680"/>
              <a:ext cx="481965" cy="370840"/>
            </a:xfrm>
            <a:prstGeom prst="rect">
              <a:avLst/>
            </a:prstGeom>
            <a:noFill/>
            <a:ln>
              <a:noFill/>
            </a:ln>
          </p:spPr>
        </p:pic>
        <p:pic>
          <p:nvPicPr>
            <p:cNvPr id="6" name="Picture 5" descr="Duck">
              <a:extLst>
                <a:ext uri="{FF2B5EF4-FFF2-40B4-BE49-F238E27FC236}">
                  <a16:creationId xmlns:a16="http://schemas.microsoft.com/office/drawing/2014/main" id="{ADDEDFB7-ABF0-EBB3-E0C6-E276D8CAAC9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14035" y="3461424"/>
              <a:ext cx="481965" cy="370840"/>
            </a:xfrm>
            <a:prstGeom prst="rect">
              <a:avLst/>
            </a:prstGeom>
            <a:noFill/>
            <a:ln>
              <a:noFill/>
            </a:ln>
          </p:spPr>
        </p:pic>
        <p:pic>
          <p:nvPicPr>
            <p:cNvPr id="7" name="Picture 6" descr="Duck">
              <a:extLst>
                <a:ext uri="{FF2B5EF4-FFF2-40B4-BE49-F238E27FC236}">
                  <a16:creationId xmlns:a16="http://schemas.microsoft.com/office/drawing/2014/main" id="{84B3A78E-2A2D-2104-019E-B99C1212F4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30937" y="2814955"/>
              <a:ext cx="481965" cy="370840"/>
            </a:xfrm>
            <a:prstGeom prst="rect">
              <a:avLst/>
            </a:prstGeom>
            <a:noFill/>
            <a:ln>
              <a:noFill/>
            </a:ln>
          </p:spPr>
        </p:pic>
        <p:pic>
          <p:nvPicPr>
            <p:cNvPr id="8" name="Picture 7" descr="Duck">
              <a:extLst>
                <a:ext uri="{FF2B5EF4-FFF2-40B4-BE49-F238E27FC236}">
                  <a16:creationId xmlns:a16="http://schemas.microsoft.com/office/drawing/2014/main" id="{23318C6F-4506-E740-0752-8AD7BD87AA3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00620" y="3447263"/>
              <a:ext cx="481965" cy="370840"/>
            </a:xfrm>
            <a:prstGeom prst="rect">
              <a:avLst/>
            </a:prstGeom>
            <a:noFill/>
            <a:ln>
              <a:noFill/>
            </a:ln>
          </p:spPr>
        </p:pic>
        <p:pic>
          <p:nvPicPr>
            <p:cNvPr id="9" name="Picture 8" descr="Duck">
              <a:extLst>
                <a:ext uri="{FF2B5EF4-FFF2-40B4-BE49-F238E27FC236}">
                  <a16:creationId xmlns:a16="http://schemas.microsoft.com/office/drawing/2014/main" id="{84E41756-0D3B-BE3F-9DC0-B8893B0094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793547" y="3239770"/>
              <a:ext cx="481965" cy="370840"/>
            </a:xfrm>
            <a:prstGeom prst="rect">
              <a:avLst/>
            </a:prstGeom>
            <a:noFill/>
            <a:ln>
              <a:noFill/>
            </a:ln>
          </p:spPr>
        </p:pic>
      </p:grpSp>
      <p:pic>
        <p:nvPicPr>
          <p:cNvPr id="11" name="Picture 10" descr="Duck">
            <a:extLst>
              <a:ext uri="{FF2B5EF4-FFF2-40B4-BE49-F238E27FC236}">
                <a16:creationId xmlns:a16="http://schemas.microsoft.com/office/drawing/2014/main" id="{E79D9A73-A163-9327-1A83-CBC71A7631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470871" y="783664"/>
            <a:ext cx="570476" cy="511604"/>
          </a:xfrm>
          <a:prstGeom prst="rect">
            <a:avLst/>
          </a:prstGeom>
          <a:noFill/>
          <a:ln>
            <a:noFill/>
          </a:ln>
        </p:spPr>
      </p:pic>
      <p:pic>
        <p:nvPicPr>
          <p:cNvPr id="14" name="Picture 13">
            <a:extLst>
              <a:ext uri="{FF2B5EF4-FFF2-40B4-BE49-F238E27FC236}">
                <a16:creationId xmlns:a16="http://schemas.microsoft.com/office/drawing/2014/main" id="{9213E03E-113B-B0FE-51AC-0C4900408B7A}"/>
              </a:ext>
            </a:extLst>
          </p:cNvPr>
          <p:cNvPicPr>
            <a:picLocks noChangeAspect="1"/>
          </p:cNvPicPr>
          <p:nvPr/>
        </p:nvPicPr>
        <p:blipFill>
          <a:blip r:embed="rId3"/>
          <a:stretch>
            <a:fillRect/>
          </a:stretch>
        </p:blipFill>
        <p:spPr>
          <a:xfrm>
            <a:off x="5009485" y="5710015"/>
            <a:ext cx="1895238" cy="276190"/>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28002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C1B1-78A9-6C74-35FF-D284FDB81D39}"/>
              </a:ext>
            </a:extLst>
          </p:cNvPr>
          <p:cNvSpPr>
            <a:spLocks noGrp="1"/>
          </p:cNvSpPr>
          <p:nvPr>
            <p:ph type="title"/>
          </p:nvPr>
        </p:nvSpPr>
        <p:spPr/>
        <p:txBody>
          <a:bodyPr/>
          <a:lstStyle/>
          <a:p>
            <a:r>
              <a:rPr lang="en-US" dirty="0"/>
              <a:t>Accept His Word as The Way </a:t>
            </a:r>
          </a:p>
        </p:txBody>
      </p:sp>
      <p:sp>
        <p:nvSpPr>
          <p:cNvPr id="3" name="Content Placeholder 2">
            <a:extLst>
              <a:ext uri="{FF2B5EF4-FFF2-40B4-BE49-F238E27FC236}">
                <a16:creationId xmlns:a16="http://schemas.microsoft.com/office/drawing/2014/main" id="{7C090C69-B85B-09E3-D77C-8BD1E313FBC8}"/>
              </a:ext>
            </a:extLst>
          </p:cNvPr>
          <p:cNvSpPr>
            <a:spLocks noGrp="1"/>
          </p:cNvSpPr>
          <p:nvPr>
            <p:ph idx="1"/>
          </p:nvPr>
        </p:nvSpPr>
        <p:spPr/>
        <p:txBody>
          <a:bodyPr/>
          <a:lstStyle/>
          <a:p>
            <a:r>
              <a:rPr lang="en-US" dirty="0"/>
              <a:t>Naaman was a powerful man used to honor and ceremony. Why do you think he struggled with Elisha’s instructions?</a:t>
            </a:r>
          </a:p>
          <a:p>
            <a:r>
              <a:rPr lang="en-US" dirty="0"/>
              <a:t>What was Naaman expecting?</a:t>
            </a:r>
          </a:p>
          <a:p>
            <a:r>
              <a:rPr lang="en-US" dirty="0"/>
              <a:t>Why might Naaman have found the instruction to wash in the Jordan seven times offensive or beneath him?</a:t>
            </a:r>
          </a:p>
        </p:txBody>
      </p:sp>
    </p:spTree>
    <p:extLst>
      <p:ext uri="{BB962C8B-B14F-4D97-AF65-F5344CB8AC3E}">
        <p14:creationId xmlns:p14="http://schemas.microsoft.com/office/powerpoint/2010/main" val="38553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F190E-A597-DDF4-EBD3-D253905292A8}"/>
              </a:ext>
            </a:extLst>
          </p:cNvPr>
          <p:cNvSpPr>
            <a:spLocks noGrp="1"/>
          </p:cNvSpPr>
          <p:nvPr>
            <p:ph type="title"/>
          </p:nvPr>
        </p:nvSpPr>
        <p:spPr/>
        <p:txBody>
          <a:bodyPr/>
          <a:lstStyle/>
          <a:p>
            <a:r>
              <a:rPr lang="en-US" dirty="0"/>
              <a:t>Accept His Word as The Way </a:t>
            </a:r>
          </a:p>
        </p:txBody>
      </p:sp>
      <p:sp>
        <p:nvSpPr>
          <p:cNvPr id="3" name="Content Placeholder 2">
            <a:extLst>
              <a:ext uri="{FF2B5EF4-FFF2-40B4-BE49-F238E27FC236}">
                <a16:creationId xmlns:a16="http://schemas.microsoft.com/office/drawing/2014/main" id="{6E901791-2A2A-DEA0-241C-7544B834841C}"/>
              </a:ext>
            </a:extLst>
          </p:cNvPr>
          <p:cNvSpPr>
            <a:spLocks noGrp="1"/>
          </p:cNvSpPr>
          <p:nvPr>
            <p:ph idx="1"/>
          </p:nvPr>
        </p:nvSpPr>
        <p:spPr/>
        <p:txBody>
          <a:bodyPr/>
          <a:lstStyle/>
          <a:p>
            <a:r>
              <a:rPr lang="en-US" dirty="0"/>
              <a:t>What does this reveal about human expectations versus God’s methods?</a:t>
            </a:r>
          </a:p>
          <a:p>
            <a:r>
              <a:rPr lang="en-US" dirty="0"/>
              <a:t>How can pride get in the way of obedience? How can our unwillingness to humble ourselves actually deprive us of good gifts from God? </a:t>
            </a:r>
          </a:p>
        </p:txBody>
      </p:sp>
    </p:spTree>
    <p:extLst>
      <p:ext uri="{BB962C8B-B14F-4D97-AF65-F5344CB8AC3E}">
        <p14:creationId xmlns:p14="http://schemas.microsoft.com/office/powerpoint/2010/main" val="349836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1365-FA0D-EC2B-A963-26C614818F99}"/>
              </a:ext>
            </a:extLst>
          </p:cNvPr>
          <p:cNvSpPr>
            <a:spLocks noGrp="1"/>
          </p:cNvSpPr>
          <p:nvPr>
            <p:ph type="title"/>
          </p:nvPr>
        </p:nvSpPr>
        <p:spPr/>
        <p:txBody>
          <a:bodyPr/>
          <a:lstStyle/>
          <a:p>
            <a:pPr algn="l"/>
            <a:r>
              <a:rPr lang="en-US" dirty="0"/>
              <a:t>Listen for good advice.</a:t>
            </a:r>
          </a:p>
        </p:txBody>
      </p:sp>
      <p:sp>
        <p:nvSpPr>
          <p:cNvPr id="3" name="Content Placeholder 2">
            <a:extLst>
              <a:ext uri="{FF2B5EF4-FFF2-40B4-BE49-F238E27FC236}">
                <a16:creationId xmlns:a16="http://schemas.microsoft.com/office/drawing/2014/main" id="{2ED0BDA4-4FF4-5964-DC74-8F9CAA5E0E3C}"/>
              </a:ext>
            </a:extLst>
          </p:cNvPr>
          <p:cNvSpPr>
            <a:spLocks noGrp="1"/>
          </p:cNvSpPr>
          <p:nvPr>
            <p:ph idx="1"/>
          </p:nvPr>
        </p:nvSpPr>
        <p:spPr>
          <a:xfrm>
            <a:off x="1648428" y="1871924"/>
            <a:ext cx="9393820" cy="4351338"/>
          </a:xfrm>
        </p:spPr>
        <p:txBody>
          <a:bodyPr/>
          <a:lstStyle/>
          <a:p>
            <a:pPr marL="0" indent="0" algn="ctr">
              <a:buNone/>
            </a:pPr>
            <a:r>
              <a:rPr lang="en-US" dirty="0"/>
              <a:t>2 Kings 5:13-19a (NIV)   Naaman's servants went to him and said, "My father, if the prophet had told you to do some great thing, would you not have done it? How much more, then, when he tells you, 'Wash and be cleansed'!" 14  So he went down and dipped himself in the Jordan seven times, as the </a:t>
            </a:r>
          </a:p>
        </p:txBody>
      </p:sp>
    </p:spTree>
    <p:extLst>
      <p:ext uri="{BB962C8B-B14F-4D97-AF65-F5344CB8AC3E}">
        <p14:creationId xmlns:p14="http://schemas.microsoft.com/office/powerpoint/2010/main" val="354872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3D859-40B7-6355-7BCA-ACFC246ACA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112CF5-F352-9D46-2D1B-89492D125DFA}"/>
              </a:ext>
            </a:extLst>
          </p:cNvPr>
          <p:cNvSpPr>
            <a:spLocks noGrp="1"/>
          </p:cNvSpPr>
          <p:nvPr>
            <p:ph type="title"/>
          </p:nvPr>
        </p:nvSpPr>
        <p:spPr/>
        <p:txBody>
          <a:bodyPr/>
          <a:lstStyle/>
          <a:p>
            <a:pPr algn="l"/>
            <a:r>
              <a:rPr lang="en-US" dirty="0"/>
              <a:t>Listen for good advice.</a:t>
            </a:r>
          </a:p>
        </p:txBody>
      </p:sp>
      <p:sp>
        <p:nvSpPr>
          <p:cNvPr id="3" name="Content Placeholder 2">
            <a:extLst>
              <a:ext uri="{FF2B5EF4-FFF2-40B4-BE49-F238E27FC236}">
                <a16:creationId xmlns:a16="http://schemas.microsoft.com/office/drawing/2014/main" id="{1A7C081C-6D37-270B-C417-DC8D0BBA792E}"/>
              </a:ext>
            </a:extLst>
          </p:cNvPr>
          <p:cNvSpPr>
            <a:spLocks noGrp="1"/>
          </p:cNvSpPr>
          <p:nvPr>
            <p:ph idx="1"/>
          </p:nvPr>
        </p:nvSpPr>
        <p:spPr>
          <a:xfrm>
            <a:off x="1625278" y="1690688"/>
            <a:ext cx="9393820" cy="4351338"/>
          </a:xfrm>
        </p:spPr>
        <p:txBody>
          <a:bodyPr/>
          <a:lstStyle/>
          <a:p>
            <a:pPr marL="0" indent="0" algn="ctr">
              <a:buNone/>
            </a:pPr>
            <a:r>
              <a:rPr lang="en-US" dirty="0"/>
              <a:t>man of God had told him, and his flesh was restored and became clean like that of a young boy. 15  Then Naaman and all his attendants went back to the man of God. He stood before him and said, "Now I know that there is no God in all the world except in Israel. Please accept now a gift from your servant." 16  The prophet</a:t>
            </a:r>
          </a:p>
        </p:txBody>
      </p:sp>
    </p:spTree>
    <p:extLst>
      <p:ext uri="{BB962C8B-B14F-4D97-AF65-F5344CB8AC3E}">
        <p14:creationId xmlns:p14="http://schemas.microsoft.com/office/powerpoint/2010/main" val="2098582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8B10F-5AA3-8CC0-4B5F-154B50E271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66F901-DF88-36C1-F4A4-B59CD7A9230E}"/>
              </a:ext>
            </a:extLst>
          </p:cNvPr>
          <p:cNvSpPr>
            <a:spLocks noGrp="1"/>
          </p:cNvSpPr>
          <p:nvPr>
            <p:ph type="title"/>
          </p:nvPr>
        </p:nvSpPr>
        <p:spPr/>
        <p:txBody>
          <a:bodyPr/>
          <a:lstStyle/>
          <a:p>
            <a:pPr algn="l"/>
            <a:r>
              <a:rPr lang="en-US" dirty="0"/>
              <a:t>Listen for good advice.</a:t>
            </a:r>
          </a:p>
        </p:txBody>
      </p:sp>
      <p:sp>
        <p:nvSpPr>
          <p:cNvPr id="3" name="Content Placeholder 2">
            <a:extLst>
              <a:ext uri="{FF2B5EF4-FFF2-40B4-BE49-F238E27FC236}">
                <a16:creationId xmlns:a16="http://schemas.microsoft.com/office/drawing/2014/main" id="{C1135868-59A2-AE53-3FEE-F5DD53DAF61B}"/>
              </a:ext>
            </a:extLst>
          </p:cNvPr>
          <p:cNvSpPr>
            <a:spLocks noGrp="1"/>
          </p:cNvSpPr>
          <p:nvPr>
            <p:ph idx="1"/>
          </p:nvPr>
        </p:nvSpPr>
        <p:spPr>
          <a:xfrm>
            <a:off x="1625278" y="1690688"/>
            <a:ext cx="9393820" cy="4351338"/>
          </a:xfrm>
        </p:spPr>
        <p:txBody>
          <a:bodyPr/>
          <a:lstStyle/>
          <a:p>
            <a:pPr marL="0" indent="0" algn="ctr">
              <a:buNone/>
            </a:pPr>
            <a:r>
              <a:rPr lang="en-US" dirty="0"/>
              <a:t>answered, "As surely as the LORD lives, whom I serve, I will not accept a thing." And even though Naaman urged him, he refused. 17  "If you will not," said Naaman, "please let me, your servant, be given as much earth as a pair of mules can carry, for your servant will never again make burnt </a:t>
            </a:r>
          </a:p>
        </p:txBody>
      </p:sp>
    </p:spTree>
    <p:extLst>
      <p:ext uri="{BB962C8B-B14F-4D97-AF65-F5344CB8AC3E}">
        <p14:creationId xmlns:p14="http://schemas.microsoft.com/office/powerpoint/2010/main" val="1732468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C0ED3-202C-CDBE-94E1-A240A58EE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648D1E-8DFD-A539-30FD-C5C74A53FB49}"/>
              </a:ext>
            </a:extLst>
          </p:cNvPr>
          <p:cNvSpPr>
            <a:spLocks noGrp="1"/>
          </p:cNvSpPr>
          <p:nvPr>
            <p:ph type="title"/>
          </p:nvPr>
        </p:nvSpPr>
        <p:spPr/>
        <p:txBody>
          <a:bodyPr/>
          <a:lstStyle/>
          <a:p>
            <a:pPr algn="l"/>
            <a:r>
              <a:rPr lang="en-US" dirty="0"/>
              <a:t>Listen for good advice.</a:t>
            </a:r>
          </a:p>
        </p:txBody>
      </p:sp>
      <p:sp>
        <p:nvSpPr>
          <p:cNvPr id="3" name="Content Placeholder 2">
            <a:extLst>
              <a:ext uri="{FF2B5EF4-FFF2-40B4-BE49-F238E27FC236}">
                <a16:creationId xmlns:a16="http://schemas.microsoft.com/office/drawing/2014/main" id="{EBA3F72D-25D1-67D2-2ACD-938A72058EF1}"/>
              </a:ext>
            </a:extLst>
          </p:cNvPr>
          <p:cNvSpPr>
            <a:spLocks noGrp="1"/>
          </p:cNvSpPr>
          <p:nvPr>
            <p:ph idx="1"/>
          </p:nvPr>
        </p:nvSpPr>
        <p:spPr>
          <a:xfrm>
            <a:off x="1365813" y="1598090"/>
            <a:ext cx="9699584" cy="4351338"/>
          </a:xfrm>
        </p:spPr>
        <p:txBody>
          <a:bodyPr/>
          <a:lstStyle/>
          <a:p>
            <a:pPr marL="0" indent="0" algn="ctr">
              <a:buNone/>
            </a:pPr>
            <a:r>
              <a:rPr lang="en-US" dirty="0"/>
              <a:t>offerings and sacrifices to any other god but the LORD. 18  But may the LORD forgive your servant for this one thing: When my master enters the temple of Rimmon to bow down and he is leaning on my arm and I bow there also--when I bow down in the temple of Rimmon, may the LORD forgive your servant for this." </a:t>
            </a:r>
          </a:p>
        </p:txBody>
      </p:sp>
      <p:pic>
        <p:nvPicPr>
          <p:cNvPr id="4" name="Picture 3">
            <a:extLst>
              <a:ext uri="{FF2B5EF4-FFF2-40B4-BE49-F238E27FC236}">
                <a16:creationId xmlns:a16="http://schemas.microsoft.com/office/drawing/2014/main" id="{4D3B8D95-9EC5-15AB-B372-4277F3240412}"/>
              </a:ext>
            </a:extLst>
          </p:cNvPr>
          <p:cNvPicPr>
            <a:picLocks noChangeAspect="1"/>
          </p:cNvPicPr>
          <p:nvPr/>
        </p:nvPicPr>
        <p:blipFill>
          <a:blip r:embed="rId2"/>
          <a:stretch>
            <a:fillRect/>
          </a:stretch>
        </p:blipFill>
        <p:spPr>
          <a:xfrm>
            <a:off x="5009485" y="5536395"/>
            <a:ext cx="1895238" cy="276190"/>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6991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3707-D318-E201-1320-DB62527E2217}"/>
              </a:ext>
            </a:extLst>
          </p:cNvPr>
          <p:cNvSpPr>
            <a:spLocks noGrp="1"/>
          </p:cNvSpPr>
          <p:nvPr>
            <p:ph type="title"/>
          </p:nvPr>
        </p:nvSpPr>
        <p:spPr/>
        <p:txBody>
          <a:bodyPr/>
          <a:lstStyle/>
          <a:p>
            <a:r>
              <a:rPr lang="en-US" dirty="0"/>
              <a:t>Obey His Word</a:t>
            </a:r>
          </a:p>
        </p:txBody>
      </p:sp>
      <p:sp>
        <p:nvSpPr>
          <p:cNvPr id="3" name="Content Placeholder 2">
            <a:extLst>
              <a:ext uri="{FF2B5EF4-FFF2-40B4-BE49-F238E27FC236}">
                <a16:creationId xmlns:a16="http://schemas.microsoft.com/office/drawing/2014/main" id="{967F6FD1-912B-9D9B-71DA-6F6E3E752A23}"/>
              </a:ext>
            </a:extLst>
          </p:cNvPr>
          <p:cNvSpPr>
            <a:spLocks noGrp="1"/>
          </p:cNvSpPr>
          <p:nvPr>
            <p:ph idx="1"/>
          </p:nvPr>
        </p:nvSpPr>
        <p:spPr/>
        <p:txBody>
          <a:bodyPr/>
          <a:lstStyle/>
          <a:p>
            <a:r>
              <a:rPr lang="en-US" dirty="0"/>
              <a:t>Naaman’s servants gave good advice … what was it?</a:t>
            </a:r>
          </a:p>
          <a:p>
            <a:r>
              <a:rPr lang="en-US" dirty="0"/>
              <a:t>Naaman took the advice and was obedient to Elisha’s (God’s) direction.  How did those around Naaman also experience the miracle of “7 ducks in a muddy pond?”</a:t>
            </a:r>
          </a:p>
        </p:txBody>
      </p:sp>
    </p:spTree>
    <p:extLst>
      <p:ext uri="{BB962C8B-B14F-4D97-AF65-F5344CB8AC3E}">
        <p14:creationId xmlns:p14="http://schemas.microsoft.com/office/powerpoint/2010/main" val="332960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E86E6-D66F-ACA9-F2FD-0D195B7BF887}"/>
              </a:ext>
            </a:extLst>
          </p:cNvPr>
          <p:cNvSpPr>
            <a:spLocks noGrp="1"/>
          </p:cNvSpPr>
          <p:nvPr>
            <p:ph type="title"/>
          </p:nvPr>
        </p:nvSpPr>
        <p:spPr/>
        <p:txBody>
          <a:bodyPr/>
          <a:lstStyle/>
          <a:p>
            <a:r>
              <a:rPr lang="en-US" dirty="0"/>
              <a:t>Obey His Word</a:t>
            </a:r>
          </a:p>
        </p:txBody>
      </p:sp>
      <p:sp>
        <p:nvSpPr>
          <p:cNvPr id="3" name="Content Placeholder 2">
            <a:extLst>
              <a:ext uri="{FF2B5EF4-FFF2-40B4-BE49-F238E27FC236}">
                <a16:creationId xmlns:a16="http://schemas.microsoft.com/office/drawing/2014/main" id="{2EDB6FBE-1BD5-7134-5644-EED65D9755FA}"/>
              </a:ext>
            </a:extLst>
          </p:cNvPr>
          <p:cNvSpPr>
            <a:spLocks noGrp="1"/>
          </p:cNvSpPr>
          <p:nvPr>
            <p:ph idx="1"/>
          </p:nvPr>
        </p:nvSpPr>
        <p:spPr>
          <a:xfrm>
            <a:off x="838200" y="1979271"/>
            <a:ext cx="10515600" cy="4197692"/>
          </a:xfrm>
        </p:spPr>
        <p:txBody>
          <a:bodyPr/>
          <a:lstStyle/>
          <a:p>
            <a:r>
              <a:rPr lang="en-US" dirty="0"/>
              <a:t>Elisha refused Naaman’s  gift or payment.  What do you think Elisha wanted to communicate to Naaman by this refusal?</a:t>
            </a:r>
          </a:p>
          <a:p>
            <a:r>
              <a:rPr lang="en-US" dirty="0"/>
              <a:t>How can our obedience to God in the midst of illness or trouble impact those around us?</a:t>
            </a:r>
          </a:p>
        </p:txBody>
      </p:sp>
    </p:spTree>
    <p:extLst>
      <p:ext uri="{BB962C8B-B14F-4D97-AF65-F5344CB8AC3E}">
        <p14:creationId xmlns:p14="http://schemas.microsoft.com/office/powerpoint/2010/main" val="178249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4B0A-1D5C-437C-B8FE-C766CA53EBC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45950231-3A4A-F1F2-EF42-462342912B3F}"/>
              </a:ext>
            </a:extLst>
          </p:cNvPr>
          <p:cNvSpPr>
            <a:spLocks noGrp="1"/>
          </p:cNvSpPr>
          <p:nvPr>
            <p:ph idx="1"/>
          </p:nvPr>
        </p:nvSpPr>
        <p:spPr>
          <a:xfrm>
            <a:off x="838200" y="2060293"/>
            <a:ext cx="10515600" cy="4116669"/>
          </a:xfrm>
        </p:spPr>
        <p:txBody>
          <a:bodyPr/>
          <a:lstStyle/>
          <a:p>
            <a:r>
              <a:rPr lang="en-US" dirty="0"/>
              <a:t>Review. </a:t>
            </a:r>
          </a:p>
          <a:p>
            <a:pPr lvl="1"/>
            <a:r>
              <a:rPr lang="en-US" sz="3600" dirty="0"/>
              <a:t>Write down ways you demonstrate obedience to God during your weekly routine. </a:t>
            </a:r>
          </a:p>
          <a:p>
            <a:pPr lvl="1"/>
            <a:r>
              <a:rPr lang="en-US" sz="3600" dirty="0"/>
              <a:t>Beside each one, list a benefit you receive from your obedience.</a:t>
            </a:r>
          </a:p>
          <a:p>
            <a:endParaRPr lang="en-US" dirty="0"/>
          </a:p>
        </p:txBody>
      </p:sp>
    </p:spTree>
    <p:extLst>
      <p:ext uri="{BB962C8B-B14F-4D97-AF65-F5344CB8AC3E}">
        <p14:creationId xmlns:p14="http://schemas.microsoft.com/office/powerpoint/2010/main" val="413551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441A-921D-A3D6-1EF5-B1260B85B5E9}"/>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25AA5934-F05E-F8BB-D891-F7670C54A708}"/>
              </a:ext>
            </a:extLst>
          </p:cNvPr>
          <p:cNvGrpSpPr/>
          <p:nvPr/>
        </p:nvGrpSpPr>
        <p:grpSpPr>
          <a:xfrm>
            <a:off x="2849598" y="1543792"/>
            <a:ext cx="6492803" cy="4308578"/>
            <a:chOff x="2849598" y="1543792"/>
            <a:chExt cx="6492803" cy="4308578"/>
          </a:xfrm>
        </p:grpSpPr>
        <p:pic>
          <p:nvPicPr>
            <p:cNvPr id="4" name="Picture 3" descr="A person with his hand on his head&#10;&#10;AI-generated content may be incorrect.">
              <a:extLst>
                <a:ext uri="{FF2B5EF4-FFF2-40B4-BE49-F238E27FC236}">
                  <a16:creationId xmlns:a16="http://schemas.microsoft.com/office/drawing/2014/main" id="{D22729D6-B51B-D539-D8BF-7E5A394DF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43087"/>
              <a:ext cx="5715000" cy="3171825"/>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AI-generated content may be incorrect.">
              <a:hlinkClick r:id="rId3"/>
              <a:extLst>
                <a:ext uri="{FF2B5EF4-FFF2-40B4-BE49-F238E27FC236}">
                  <a16:creationId xmlns:a16="http://schemas.microsoft.com/office/drawing/2014/main" id="{BAF0A4C0-5ABE-0C28-97CA-5779F08C0231}"/>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49598" y="1543792"/>
              <a:ext cx="6492803" cy="4308578"/>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49996912-C6AD-6C50-85C3-CE1BF5BE8012}"/>
              </a:ext>
            </a:extLst>
          </p:cNvPr>
          <p:cNvSpPr txBox="1"/>
          <p:nvPr/>
        </p:nvSpPr>
        <p:spPr>
          <a:xfrm>
            <a:off x="4071256" y="5852370"/>
            <a:ext cx="4049486"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00190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C525F-9B0C-F7DF-DED5-00E57F06A6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249426-1E83-E99B-DDA8-C4983AA43D4D}"/>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E437BC0-6947-F981-14A3-FE394549FCF3}"/>
              </a:ext>
            </a:extLst>
          </p:cNvPr>
          <p:cNvSpPr>
            <a:spLocks noGrp="1"/>
          </p:cNvSpPr>
          <p:nvPr>
            <p:ph idx="1"/>
          </p:nvPr>
        </p:nvSpPr>
        <p:spPr/>
        <p:txBody>
          <a:bodyPr/>
          <a:lstStyle/>
          <a:p>
            <a:r>
              <a:rPr lang="en-US" dirty="0"/>
              <a:t>Request. </a:t>
            </a:r>
          </a:p>
          <a:p>
            <a:pPr lvl="1"/>
            <a:r>
              <a:rPr lang="en-US" sz="3600" dirty="0"/>
              <a:t>Spend time in prayer asking God to show you areas in your life where obedience is a struggle. </a:t>
            </a:r>
          </a:p>
          <a:p>
            <a:pPr lvl="1"/>
            <a:r>
              <a:rPr lang="en-US" sz="3600" dirty="0"/>
              <a:t>Pay close attention to those areas where pride can become a barrier. </a:t>
            </a:r>
          </a:p>
          <a:p>
            <a:pPr lvl="1"/>
            <a:r>
              <a:rPr lang="en-US" sz="3600" dirty="0"/>
              <a:t>Choose one area and make it a matter of ongoing prayer.</a:t>
            </a:r>
          </a:p>
          <a:p>
            <a:endParaRPr lang="en-US" dirty="0"/>
          </a:p>
        </p:txBody>
      </p:sp>
    </p:spTree>
    <p:extLst>
      <p:ext uri="{BB962C8B-B14F-4D97-AF65-F5344CB8AC3E}">
        <p14:creationId xmlns:p14="http://schemas.microsoft.com/office/powerpoint/2010/main" val="862045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FABB5-7C05-8CC4-C395-CECF341829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1B41FF-A87C-564B-CB91-27D48AEFC72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8CF1143-C8D4-A264-0073-21BDE0723F9A}"/>
              </a:ext>
            </a:extLst>
          </p:cNvPr>
          <p:cNvSpPr>
            <a:spLocks noGrp="1"/>
          </p:cNvSpPr>
          <p:nvPr>
            <p:ph idx="1"/>
          </p:nvPr>
        </p:nvSpPr>
        <p:spPr/>
        <p:txBody>
          <a:bodyPr/>
          <a:lstStyle/>
          <a:p>
            <a:r>
              <a:rPr lang="en-US" dirty="0"/>
              <a:t>Restore. </a:t>
            </a:r>
          </a:p>
          <a:p>
            <a:pPr lvl="1"/>
            <a:r>
              <a:rPr lang="en-US" sz="3600" dirty="0"/>
              <a:t>Enlist a brother or sister in Christ to hold you accountable for your obedience in an area in which it is difficult to obey. </a:t>
            </a:r>
          </a:p>
          <a:p>
            <a:pPr lvl="1"/>
            <a:r>
              <a:rPr lang="en-US" sz="3600" dirty="0"/>
              <a:t>Schedule meetings and give them permission to speak truthfully to you. </a:t>
            </a:r>
          </a:p>
          <a:p>
            <a:endParaRPr lang="en-US" dirty="0"/>
          </a:p>
        </p:txBody>
      </p:sp>
    </p:spTree>
    <p:extLst>
      <p:ext uri="{BB962C8B-B14F-4D97-AF65-F5344CB8AC3E}">
        <p14:creationId xmlns:p14="http://schemas.microsoft.com/office/powerpoint/2010/main" val="3184069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5C2F6-041C-78AA-46F4-032A781443FA}"/>
              </a:ext>
            </a:extLst>
          </p:cNvPr>
          <p:cNvSpPr>
            <a:spLocks noGrp="1"/>
          </p:cNvSpPr>
          <p:nvPr>
            <p:ph type="title"/>
          </p:nvPr>
        </p:nvSpPr>
        <p:spPr/>
        <p:txBody>
          <a:bodyPr/>
          <a:lstStyle/>
          <a:p>
            <a:r>
              <a:rPr lang="en-US" dirty="0"/>
              <a:t>Family Activities</a:t>
            </a:r>
          </a:p>
        </p:txBody>
      </p:sp>
      <p:pic>
        <p:nvPicPr>
          <p:cNvPr id="4" name="Picture 3" descr="A line of black dots&#10;&#10;AI-generated content may be incorrect.">
            <a:extLst>
              <a:ext uri="{FF2B5EF4-FFF2-40B4-BE49-F238E27FC236}">
                <a16:creationId xmlns:a16="http://schemas.microsoft.com/office/drawing/2014/main" id="{961BB014-E137-E5E1-5C93-E3ABA45E3965}"/>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57552" y="1873676"/>
            <a:ext cx="8181826" cy="2580952"/>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6" name="Picture 5" descr="A cartoon of a person in a suit and hat holding an object&#10;&#10;AI-generated content may be incorrect.">
            <a:extLst>
              <a:ext uri="{FF2B5EF4-FFF2-40B4-BE49-F238E27FC236}">
                <a16:creationId xmlns:a16="http://schemas.microsoft.com/office/drawing/2014/main" id="{D5BF4FE2-406D-9DCE-2766-11F45F24E6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8621" y="3164152"/>
            <a:ext cx="2069432" cy="2069432"/>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CC201C30-33A2-5C15-C2A5-2ABA33CEEEC6}"/>
              </a:ext>
            </a:extLst>
          </p:cNvPr>
          <p:cNvSpPr/>
          <p:nvPr/>
        </p:nvSpPr>
        <p:spPr>
          <a:xfrm>
            <a:off x="8181473" y="2631844"/>
            <a:ext cx="3862137" cy="3645567"/>
          </a:xfrm>
          <a:prstGeom prst="wedgeRoundRectCallout">
            <a:avLst>
              <a:gd name="adj1" fmla="val -90911"/>
              <a:gd name="adj2" fmla="val -1372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 Bureau’s decryption team is at a middle school end of semester retreat.   They have created a coded message for you.  This was one of their retreat learning activities.  They also provided tech help and other Fun Family Activities at </a:t>
            </a:r>
            <a:r>
              <a:rPr lang="en-US" dirty="0">
                <a:latin typeface="Comic Sans MS" panose="030F0702030302020204" pitchFamily="66" charset="0"/>
                <a:hlinkClick r:id="rId4"/>
              </a:rPr>
              <a:t>https://tinyurl.com/f8akfxpp</a:t>
            </a:r>
            <a:r>
              <a:rPr lang="en-US" dirty="0">
                <a:latin typeface="Comic Sans MS" panose="030F0702030302020204" pitchFamily="66" charset="0"/>
              </a:rPr>
              <a:t>  </a:t>
            </a:r>
          </a:p>
        </p:txBody>
      </p:sp>
    </p:spTree>
    <p:extLst>
      <p:ext uri="{BB962C8B-B14F-4D97-AF65-F5344CB8AC3E}">
        <p14:creationId xmlns:p14="http://schemas.microsoft.com/office/powerpoint/2010/main" val="2138620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AC8F3-A5EC-3326-0375-C932C0BDC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4F9AE-427B-7D23-21AC-D668B4F0DDC9}"/>
              </a:ext>
            </a:extLst>
          </p:cNvPr>
          <p:cNvSpPr>
            <a:spLocks noGrp="1"/>
          </p:cNvSpPr>
          <p:nvPr>
            <p:ph type="ctrTitle"/>
          </p:nvPr>
        </p:nvSpPr>
        <p:spPr/>
        <p:txBody>
          <a:bodyPr/>
          <a:lstStyle/>
          <a:p>
            <a:r>
              <a:rPr lang="en-US" dirty="0"/>
              <a:t>God’s Hand in</a:t>
            </a:r>
            <a:br>
              <a:rPr lang="en-US" dirty="0"/>
            </a:br>
            <a:r>
              <a:rPr lang="en-US" dirty="0"/>
              <a:t>Restoring Lives</a:t>
            </a:r>
          </a:p>
        </p:txBody>
      </p:sp>
      <p:sp>
        <p:nvSpPr>
          <p:cNvPr id="3" name="Subtitle 2">
            <a:extLst>
              <a:ext uri="{FF2B5EF4-FFF2-40B4-BE49-F238E27FC236}">
                <a16:creationId xmlns:a16="http://schemas.microsoft.com/office/drawing/2014/main" id="{EDB9ADD6-FAF2-7F30-9189-79FC40062012}"/>
              </a:ext>
            </a:extLst>
          </p:cNvPr>
          <p:cNvSpPr>
            <a:spLocks noGrp="1"/>
          </p:cNvSpPr>
          <p:nvPr>
            <p:ph type="subTitle" idx="1"/>
          </p:nvPr>
        </p:nvSpPr>
        <p:spPr>
          <a:xfrm>
            <a:off x="1524000" y="3764478"/>
            <a:ext cx="9144000" cy="1493322"/>
          </a:xfrm>
        </p:spPr>
        <p:txBody>
          <a:bodyPr/>
          <a:lstStyle/>
          <a:p>
            <a:r>
              <a:rPr lang="en-US" dirty="0"/>
              <a:t>May 18</a:t>
            </a:r>
          </a:p>
        </p:txBody>
      </p:sp>
    </p:spTree>
    <p:extLst>
      <p:ext uri="{BB962C8B-B14F-4D97-AF65-F5344CB8AC3E}">
        <p14:creationId xmlns:p14="http://schemas.microsoft.com/office/powerpoint/2010/main" val="123639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EB4CE-1703-1279-838F-6A261161A58F}"/>
              </a:ext>
            </a:extLst>
          </p:cNvPr>
          <p:cNvSpPr>
            <a:spLocks noGrp="1"/>
          </p:cNvSpPr>
          <p:nvPr>
            <p:ph type="title"/>
          </p:nvPr>
        </p:nvSpPr>
        <p:spPr/>
        <p:txBody>
          <a:bodyPr/>
          <a:lstStyle/>
          <a:p>
            <a:r>
              <a:rPr lang="en-US" dirty="0"/>
              <a:t>Admit it now …</a:t>
            </a:r>
          </a:p>
        </p:txBody>
      </p:sp>
      <p:sp>
        <p:nvSpPr>
          <p:cNvPr id="3" name="Content Placeholder 2">
            <a:extLst>
              <a:ext uri="{FF2B5EF4-FFF2-40B4-BE49-F238E27FC236}">
                <a16:creationId xmlns:a16="http://schemas.microsoft.com/office/drawing/2014/main" id="{9A3BD8D9-8158-8CA3-3002-2ECB132DDC2F}"/>
              </a:ext>
            </a:extLst>
          </p:cNvPr>
          <p:cNvSpPr>
            <a:spLocks noGrp="1"/>
          </p:cNvSpPr>
          <p:nvPr>
            <p:ph idx="1"/>
          </p:nvPr>
        </p:nvSpPr>
        <p:spPr/>
        <p:txBody>
          <a:bodyPr>
            <a:normAutofit/>
          </a:bodyPr>
          <a:lstStyle/>
          <a:p>
            <a:r>
              <a:rPr lang="en-US" dirty="0"/>
              <a:t>When have you literally or figuratively “misjudged a book by its cover”?</a:t>
            </a:r>
          </a:p>
          <a:p>
            <a:r>
              <a:rPr lang="en-US" dirty="0">
                <a:solidFill>
                  <a:srgbClr val="C00000"/>
                </a:solidFill>
              </a:rPr>
              <a:t>Today we look at a man who initially rejected Elisha’s ministry.</a:t>
            </a:r>
          </a:p>
          <a:p>
            <a:pPr lvl="1"/>
            <a:r>
              <a:rPr lang="en-US" dirty="0">
                <a:solidFill>
                  <a:srgbClr val="C00000"/>
                </a:solidFill>
              </a:rPr>
              <a:t>He ended up grudgingly going along with the instructions</a:t>
            </a:r>
          </a:p>
          <a:p>
            <a:pPr lvl="1"/>
            <a:r>
              <a:rPr lang="en-US" dirty="0">
                <a:solidFill>
                  <a:srgbClr val="C00000"/>
                </a:solidFill>
              </a:rPr>
              <a:t>He found (and we will find) God restores us as we are obedient to Him, no matter what we think initially.</a:t>
            </a:r>
          </a:p>
          <a:p>
            <a:endParaRPr lang="en-US" dirty="0">
              <a:solidFill>
                <a:srgbClr val="C00000"/>
              </a:solidFill>
            </a:endParaRPr>
          </a:p>
          <a:p>
            <a:endParaRPr lang="en-US" dirty="0"/>
          </a:p>
        </p:txBody>
      </p:sp>
      <p:grpSp>
        <p:nvGrpSpPr>
          <p:cNvPr id="4" name="Group 3">
            <a:extLst>
              <a:ext uri="{FF2B5EF4-FFF2-40B4-BE49-F238E27FC236}">
                <a16:creationId xmlns:a16="http://schemas.microsoft.com/office/drawing/2014/main" id="{5D85532C-0266-3946-6577-4F4F964905D9}"/>
              </a:ext>
            </a:extLst>
          </p:cNvPr>
          <p:cNvGrpSpPr/>
          <p:nvPr/>
        </p:nvGrpSpPr>
        <p:grpSpPr>
          <a:xfrm>
            <a:off x="1583635" y="3286298"/>
            <a:ext cx="9024730" cy="2654135"/>
            <a:chOff x="1583635" y="2967539"/>
            <a:chExt cx="9024730" cy="2654135"/>
          </a:xfrm>
        </p:grpSpPr>
        <p:pic>
          <p:nvPicPr>
            <p:cNvPr id="1026" name="Picture 2" descr="Car salesman">
              <a:extLst>
                <a:ext uri="{FF2B5EF4-FFF2-40B4-BE49-F238E27FC236}">
                  <a16:creationId xmlns:a16="http://schemas.microsoft.com/office/drawing/2014/main" id="{EDD13BB6-E4C8-694D-719B-8950F917AD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1890" y="3227505"/>
              <a:ext cx="3686443" cy="2134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Oscar">
              <a:extLst>
                <a:ext uri="{FF2B5EF4-FFF2-40B4-BE49-F238E27FC236}">
                  <a16:creationId xmlns:a16="http://schemas.microsoft.com/office/drawing/2014/main" id="{6D160404-7100-517E-FB74-D40DA216B6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3635" y="2967539"/>
              <a:ext cx="1572821" cy="26541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Waiter">
              <a:extLst>
                <a:ext uri="{FF2B5EF4-FFF2-40B4-BE49-F238E27FC236}">
                  <a16:creationId xmlns:a16="http://schemas.microsoft.com/office/drawing/2014/main" id="{3E3234B5-E77B-117D-3C28-39485EA64F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9822" y="2978645"/>
              <a:ext cx="1578543" cy="2480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922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88867-25A3-81A5-DEE1-3B729E07F4C5}"/>
              </a:ext>
            </a:extLst>
          </p:cNvPr>
          <p:cNvSpPr>
            <a:spLocks noGrp="1"/>
          </p:cNvSpPr>
          <p:nvPr>
            <p:ph type="title"/>
          </p:nvPr>
        </p:nvSpPr>
        <p:spPr/>
        <p:txBody>
          <a:bodyPr/>
          <a:lstStyle/>
          <a:p>
            <a:pPr algn="l"/>
            <a:r>
              <a:rPr lang="en-US" dirty="0"/>
              <a:t>Listen for an unlikely source of advice.</a:t>
            </a:r>
          </a:p>
        </p:txBody>
      </p:sp>
      <p:sp>
        <p:nvSpPr>
          <p:cNvPr id="3" name="Content Placeholder 2">
            <a:extLst>
              <a:ext uri="{FF2B5EF4-FFF2-40B4-BE49-F238E27FC236}">
                <a16:creationId xmlns:a16="http://schemas.microsoft.com/office/drawing/2014/main" id="{453C18AA-F658-D1F5-780E-DE8F4B70A399}"/>
              </a:ext>
            </a:extLst>
          </p:cNvPr>
          <p:cNvSpPr>
            <a:spLocks noGrp="1"/>
          </p:cNvSpPr>
          <p:nvPr>
            <p:ph idx="1"/>
          </p:nvPr>
        </p:nvSpPr>
        <p:spPr>
          <a:xfrm>
            <a:off x="1423685" y="1964521"/>
            <a:ext cx="9606023" cy="4351338"/>
          </a:xfrm>
        </p:spPr>
        <p:txBody>
          <a:bodyPr/>
          <a:lstStyle/>
          <a:p>
            <a:pPr marL="0" indent="0" algn="ctr">
              <a:buNone/>
            </a:pPr>
            <a:r>
              <a:rPr lang="en-US" dirty="0"/>
              <a:t>2 Kings 5:1-3 (NIV)  Now Naaman was commander of the army of the king of Aram. He was a great man in the sight of his master and highly regarded, because through him the LORD had given victory to Aram. He was a valiant soldier, but he had </a:t>
            </a:r>
          </a:p>
        </p:txBody>
      </p:sp>
    </p:spTree>
    <p:extLst>
      <p:ext uri="{BB962C8B-B14F-4D97-AF65-F5344CB8AC3E}">
        <p14:creationId xmlns:p14="http://schemas.microsoft.com/office/powerpoint/2010/main" val="128426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65BA4-31D4-C57C-DF00-022CD9E5A8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FB5C6E-9BEA-95AA-6D2A-3A458E09A353}"/>
              </a:ext>
            </a:extLst>
          </p:cNvPr>
          <p:cNvSpPr>
            <a:spLocks noGrp="1"/>
          </p:cNvSpPr>
          <p:nvPr>
            <p:ph type="title"/>
          </p:nvPr>
        </p:nvSpPr>
        <p:spPr/>
        <p:txBody>
          <a:bodyPr/>
          <a:lstStyle/>
          <a:p>
            <a:pPr algn="l"/>
            <a:r>
              <a:rPr lang="en-US" dirty="0"/>
              <a:t>Listen for an unlikely source of advice.</a:t>
            </a:r>
          </a:p>
        </p:txBody>
      </p:sp>
      <p:sp>
        <p:nvSpPr>
          <p:cNvPr id="3" name="Content Placeholder 2">
            <a:extLst>
              <a:ext uri="{FF2B5EF4-FFF2-40B4-BE49-F238E27FC236}">
                <a16:creationId xmlns:a16="http://schemas.microsoft.com/office/drawing/2014/main" id="{0E769C1C-FA1A-DC3E-82C0-70B1CE3922A0}"/>
              </a:ext>
            </a:extLst>
          </p:cNvPr>
          <p:cNvSpPr>
            <a:spLocks noGrp="1"/>
          </p:cNvSpPr>
          <p:nvPr>
            <p:ph idx="1"/>
          </p:nvPr>
        </p:nvSpPr>
        <p:spPr>
          <a:xfrm>
            <a:off x="1423685" y="1964521"/>
            <a:ext cx="9606023" cy="4351338"/>
          </a:xfrm>
        </p:spPr>
        <p:txBody>
          <a:bodyPr/>
          <a:lstStyle/>
          <a:p>
            <a:pPr marL="0" indent="0" algn="ctr">
              <a:buNone/>
            </a:pPr>
            <a:r>
              <a:rPr lang="en-US" dirty="0"/>
              <a:t>leprosy. 2  Now bands from Aram had gone out and had taken captive a young girl from Israel, and she served Naaman's wife. 3  She said to her mistress, "If only my master would see the prophet who is in Samaria! He would cure him of his leprosy."</a:t>
            </a:r>
          </a:p>
        </p:txBody>
      </p:sp>
      <p:pic>
        <p:nvPicPr>
          <p:cNvPr id="5" name="Picture 4">
            <a:extLst>
              <a:ext uri="{FF2B5EF4-FFF2-40B4-BE49-F238E27FC236}">
                <a16:creationId xmlns:a16="http://schemas.microsoft.com/office/drawing/2014/main" id="{9213E03E-113B-B0FE-51AC-0C4900408B7A}"/>
              </a:ext>
            </a:extLst>
          </p:cNvPr>
          <p:cNvPicPr>
            <a:picLocks noChangeAspect="1"/>
          </p:cNvPicPr>
          <p:nvPr/>
        </p:nvPicPr>
        <p:blipFill>
          <a:blip r:embed="rId2"/>
          <a:stretch>
            <a:fillRect/>
          </a:stretch>
        </p:blipFill>
        <p:spPr>
          <a:xfrm>
            <a:off x="5055784" y="5374349"/>
            <a:ext cx="1895238" cy="276190"/>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18980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8C4D8-CC6E-F07C-6CA0-CEBF9E6724A9}"/>
              </a:ext>
            </a:extLst>
          </p:cNvPr>
          <p:cNvSpPr>
            <a:spLocks noGrp="1"/>
          </p:cNvSpPr>
          <p:nvPr>
            <p:ph type="title"/>
          </p:nvPr>
        </p:nvSpPr>
        <p:spPr/>
        <p:txBody>
          <a:bodyPr/>
          <a:lstStyle/>
          <a:p>
            <a:r>
              <a:rPr lang="en-US" dirty="0"/>
              <a:t>Listen for a Word from the Lord</a:t>
            </a:r>
          </a:p>
        </p:txBody>
      </p:sp>
      <p:sp>
        <p:nvSpPr>
          <p:cNvPr id="3" name="Content Placeholder 2">
            <a:extLst>
              <a:ext uri="{FF2B5EF4-FFF2-40B4-BE49-F238E27FC236}">
                <a16:creationId xmlns:a16="http://schemas.microsoft.com/office/drawing/2014/main" id="{97248719-9C5D-8269-7B21-3E9FA10D8FB8}"/>
              </a:ext>
            </a:extLst>
          </p:cNvPr>
          <p:cNvSpPr>
            <a:spLocks noGrp="1"/>
          </p:cNvSpPr>
          <p:nvPr>
            <p:ph idx="1"/>
          </p:nvPr>
        </p:nvSpPr>
        <p:spPr/>
        <p:txBody>
          <a:bodyPr/>
          <a:lstStyle/>
          <a:p>
            <a:r>
              <a:rPr lang="en-US" dirty="0"/>
              <a:t>What people are there and what are their roles in this scene?</a:t>
            </a:r>
          </a:p>
          <a:p>
            <a:r>
              <a:rPr lang="en-US" dirty="0"/>
              <a:t>What strengths did Naaman have that might have led him to believe he was above succumbing to sickness?</a:t>
            </a:r>
          </a:p>
          <a:p>
            <a:r>
              <a:rPr lang="en-US" dirty="0"/>
              <a:t>What made these things pale in significance and caused Naaman to be desperate? </a:t>
            </a:r>
          </a:p>
        </p:txBody>
      </p:sp>
    </p:spTree>
    <p:extLst>
      <p:ext uri="{BB962C8B-B14F-4D97-AF65-F5344CB8AC3E}">
        <p14:creationId xmlns:p14="http://schemas.microsoft.com/office/powerpoint/2010/main" val="323131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75F8-9639-3AF1-DD68-0ABD8090EF6D}"/>
              </a:ext>
            </a:extLst>
          </p:cNvPr>
          <p:cNvSpPr>
            <a:spLocks noGrp="1"/>
          </p:cNvSpPr>
          <p:nvPr>
            <p:ph type="title"/>
          </p:nvPr>
        </p:nvSpPr>
        <p:spPr/>
        <p:txBody>
          <a:bodyPr/>
          <a:lstStyle/>
          <a:p>
            <a:r>
              <a:rPr lang="en-US" dirty="0"/>
              <a:t>Listen for a Word from the Lord</a:t>
            </a:r>
          </a:p>
        </p:txBody>
      </p:sp>
      <p:sp>
        <p:nvSpPr>
          <p:cNvPr id="3" name="Content Placeholder 2">
            <a:extLst>
              <a:ext uri="{FF2B5EF4-FFF2-40B4-BE49-F238E27FC236}">
                <a16:creationId xmlns:a16="http://schemas.microsoft.com/office/drawing/2014/main" id="{D45CFB43-A1B2-A92E-A257-68F2EE0DAD1B}"/>
              </a:ext>
            </a:extLst>
          </p:cNvPr>
          <p:cNvSpPr>
            <a:spLocks noGrp="1"/>
          </p:cNvSpPr>
          <p:nvPr>
            <p:ph idx="1"/>
          </p:nvPr>
        </p:nvSpPr>
        <p:spPr/>
        <p:txBody>
          <a:bodyPr/>
          <a:lstStyle/>
          <a:p>
            <a:r>
              <a:rPr lang="en-US" dirty="0"/>
              <a:t>How do you think a skin disease with no known cure would affect a brave warrior?   What kinds of attitudes would he have? What actions would he take?</a:t>
            </a:r>
          </a:p>
          <a:p>
            <a:r>
              <a:rPr lang="en-US" dirty="0"/>
              <a:t>What is remarkable about the wife’s servant girl sharing the help available from Elisha?</a:t>
            </a:r>
          </a:p>
        </p:txBody>
      </p:sp>
    </p:spTree>
    <p:extLst>
      <p:ext uri="{BB962C8B-B14F-4D97-AF65-F5344CB8AC3E}">
        <p14:creationId xmlns:p14="http://schemas.microsoft.com/office/powerpoint/2010/main" val="19230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39D0-189D-8318-F64D-C248361820C6}"/>
              </a:ext>
            </a:extLst>
          </p:cNvPr>
          <p:cNvSpPr>
            <a:spLocks noGrp="1"/>
          </p:cNvSpPr>
          <p:nvPr>
            <p:ph type="title"/>
          </p:nvPr>
        </p:nvSpPr>
        <p:spPr/>
        <p:txBody>
          <a:bodyPr/>
          <a:lstStyle/>
          <a:p>
            <a:r>
              <a:rPr lang="en-US" dirty="0"/>
              <a:t>Listen for a Word from the Lord</a:t>
            </a:r>
          </a:p>
        </p:txBody>
      </p:sp>
      <p:sp>
        <p:nvSpPr>
          <p:cNvPr id="3" name="Content Placeholder 2">
            <a:extLst>
              <a:ext uri="{FF2B5EF4-FFF2-40B4-BE49-F238E27FC236}">
                <a16:creationId xmlns:a16="http://schemas.microsoft.com/office/drawing/2014/main" id="{E769DF75-BD30-AB1C-699D-1A71FC17ACC6}"/>
              </a:ext>
            </a:extLst>
          </p:cNvPr>
          <p:cNvSpPr>
            <a:spLocks noGrp="1"/>
          </p:cNvSpPr>
          <p:nvPr>
            <p:ph idx="1"/>
          </p:nvPr>
        </p:nvSpPr>
        <p:spPr/>
        <p:txBody>
          <a:bodyPr/>
          <a:lstStyle/>
          <a:p>
            <a:r>
              <a:rPr lang="en-US" dirty="0"/>
              <a:t>How does it strike you that the first step toward Naaman’s healing came from a young Israelite slave girl? What does this say about how God uses unexpected people to accomplish His purposes?</a:t>
            </a:r>
          </a:p>
          <a:p>
            <a:r>
              <a:rPr lang="en-US" dirty="0"/>
              <a:t>What are some examples of how God could use someone unlikely in your life to point you toward Him or truth?</a:t>
            </a:r>
          </a:p>
        </p:txBody>
      </p:sp>
    </p:spTree>
    <p:extLst>
      <p:ext uri="{BB962C8B-B14F-4D97-AF65-F5344CB8AC3E}">
        <p14:creationId xmlns:p14="http://schemas.microsoft.com/office/powerpoint/2010/main" val="311641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7F8B-159A-3D7F-8D84-AC5DAC104E37}"/>
              </a:ext>
            </a:extLst>
          </p:cNvPr>
          <p:cNvSpPr>
            <a:spLocks noGrp="1"/>
          </p:cNvSpPr>
          <p:nvPr>
            <p:ph type="title"/>
          </p:nvPr>
        </p:nvSpPr>
        <p:spPr/>
        <p:txBody>
          <a:bodyPr/>
          <a:lstStyle/>
          <a:p>
            <a:pPr algn="l"/>
            <a:r>
              <a:rPr lang="en-US" dirty="0"/>
              <a:t>Listen for seven ducks in </a:t>
            </a:r>
            <a:br>
              <a:rPr lang="en-US" dirty="0"/>
            </a:br>
            <a:r>
              <a:rPr lang="en-US" dirty="0"/>
              <a:t>a muddy pond.</a:t>
            </a:r>
          </a:p>
        </p:txBody>
      </p:sp>
      <p:sp>
        <p:nvSpPr>
          <p:cNvPr id="3" name="Content Placeholder 2">
            <a:extLst>
              <a:ext uri="{FF2B5EF4-FFF2-40B4-BE49-F238E27FC236}">
                <a16:creationId xmlns:a16="http://schemas.microsoft.com/office/drawing/2014/main" id="{FDA69785-6AC9-E4FB-00AD-3F7F1324ACDA}"/>
              </a:ext>
            </a:extLst>
          </p:cNvPr>
          <p:cNvSpPr>
            <a:spLocks noGrp="1"/>
          </p:cNvSpPr>
          <p:nvPr>
            <p:ph idx="1"/>
          </p:nvPr>
        </p:nvSpPr>
        <p:spPr>
          <a:xfrm>
            <a:off x="1806615" y="1957102"/>
            <a:ext cx="9305081" cy="4351338"/>
          </a:xfrm>
        </p:spPr>
        <p:txBody>
          <a:bodyPr/>
          <a:lstStyle/>
          <a:p>
            <a:pPr marL="0" indent="0" algn="ctr">
              <a:buNone/>
            </a:pPr>
            <a:r>
              <a:rPr lang="en-US" dirty="0"/>
              <a:t>2 Kings 5:10-12 (NIV)   Elisha sent a messenger to say to him, "Go, wash yourself seven times in the Jordan, and your flesh will be restored and you will be cleansed." 11  But Naaman went away angry and said, "I thought that he would surely come out to me and stand and call on the </a:t>
            </a:r>
          </a:p>
        </p:txBody>
      </p:sp>
      <p:grpSp>
        <p:nvGrpSpPr>
          <p:cNvPr id="10" name="Group 9">
            <a:extLst>
              <a:ext uri="{FF2B5EF4-FFF2-40B4-BE49-F238E27FC236}">
                <a16:creationId xmlns:a16="http://schemas.microsoft.com/office/drawing/2014/main" id="{C14E1B7B-59EA-C6E2-1607-50C086D6107D}"/>
              </a:ext>
            </a:extLst>
          </p:cNvPr>
          <p:cNvGrpSpPr/>
          <p:nvPr/>
        </p:nvGrpSpPr>
        <p:grpSpPr>
          <a:xfrm>
            <a:off x="8319444" y="422947"/>
            <a:ext cx="2792252" cy="1403462"/>
            <a:chOff x="4916487" y="2814955"/>
            <a:chExt cx="2359025" cy="1017309"/>
          </a:xfrm>
        </p:grpSpPr>
        <p:pic>
          <p:nvPicPr>
            <p:cNvPr id="4" name="Picture 3" descr="Duck">
              <a:extLst>
                <a:ext uri="{FF2B5EF4-FFF2-40B4-BE49-F238E27FC236}">
                  <a16:creationId xmlns:a16="http://schemas.microsoft.com/office/drawing/2014/main" id="{B92F7344-1C1F-C0BC-EFC1-7CE86D1761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916487" y="3246120"/>
              <a:ext cx="481965" cy="370840"/>
            </a:xfrm>
            <a:prstGeom prst="rect">
              <a:avLst/>
            </a:prstGeom>
            <a:noFill/>
            <a:ln>
              <a:noFill/>
            </a:ln>
          </p:spPr>
        </p:pic>
        <p:pic>
          <p:nvPicPr>
            <p:cNvPr id="5" name="Picture 4" descr="Duck">
              <a:extLst>
                <a:ext uri="{FF2B5EF4-FFF2-40B4-BE49-F238E27FC236}">
                  <a16:creationId xmlns:a16="http://schemas.microsoft.com/office/drawing/2014/main" id="{2A2E1736-8210-9132-4364-8F58466C62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31777" y="3027680"/>
              <a:ext cx="481965" cy="370840"/>
            </a:xfrm>
            <a:prstGeom prst="rect">
              <a:avLst/>
            </a:prstGeom>
            <a:noFill/>
            <a:ln>
              <a:noFill/>
            </a:ln>
          </p:spPr>
        </p:pic>
        <p:pic>
          <p:nvPicPr>
            <p:cNvPr id="6" name="Picture 5" descr="Duck">
              <a:extLst>
                <a:ext uri="{FF2B5EF4-FFF2-40B4-BE49-F238E27FC236}">
                  <a16:creationId xmlns:a16="http://schemas.microsoft.com/office/drawing/2014/main" id="{DE59296D-9185-8916-625D-8E82BC49DC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14035" y="3461424"/>
              <a:ext cx="481965" cy="370840"/>
            </a:xfrm>
            <a:prstGeom prst="rect">
              <a:avLst/>
            </a:prstGeom>
            <a:noFill/>
            <a:ln>
              <a:noFill/>
            </a:ln>
          </p:spPr>
        </p:pic>
        <p:pic>
          <p:nvPicPr>
            <p:cNvPr id="7" name="Picture 6" descr="Duck">
              <a:extLst>
                <a:ext uri="{FF2B5EF4-FFF2-40B4-BE49-F238E27FC236}">
                  <a16:creationId xmlns:a16="http://schemas.microsoft.com/office/drawing/2014/main" id="{44AAAD3E-C9B1-C448-E552-0E3B01D913B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30937" y="2814955"/>
              <a:ext cx="481965" cy="370840"/>
            </a:xfrm>
            <a:prstGeom prst="rect">
              <a:avLst/>
            </a:prstGeom>
            <a:noFill/>
            <a:ln>
              <a:noFill/>
            </a:ln>
          </p:spPr>
        </p:pic>
        <p:pic>
          <p:nvPicPr>
            <p:cNvPr id="8" name="Picture 7" descr="Duck">
              <a:extLst>
                <a:ext uri="{FF2B5EF4-FFF2-40B4-BE49-F238E27FC236}">
                  <a16:creationId xmlns:a16="http://schemas.microsoft.com/office/drawing/2014/main" id="{99A8AC0D-76D5-3A53-E42C-BDC67C56B2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00620" y="3447263"/>
              <a:ext cx="481965" cy="370840"/>
            </a:xfrm>
            <a:prstGeom prst="rect">
              <a:avLst/>
            </a:prstGeom>
            <a:noFill/>
            <a:ln>
              <a:noFill/>
            </a:ln>
          </p:spPr>
        </p:pic>
        <p:pic>
          <p:nvPicPr>
            <p:cNvPr id="9" name="Picture 8" descr="Duck">
              <a:extLst>
                <a:ext uri="{FF2B5EF4-FFF2-40B4-BE49-F238E27FC236}">
                  <a16:creationId xmlns:a16="http://schemas.microsoft.com/office/drawing/2014/main" id="{1AC205D0-392F-C857-A6B3-A7F74A8AF1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793547" y="3239770"/>
              <a:ext cx="481965" cy="370840"/>
            </a:xfrm>
            <a:prstGeom prst="rect">
              <a:avLst/>
            </a:prstGeom>
            <a:noFill/>
            <a:ln>
              <a:noFill/>
            </a:ln>
          </p:spPr>
        </p:pic>
      </p:grpSp>
      <p:pic>
        <p:nvPicPr>
          <p:cNvPr id="11" name="Picture 10" descr="Duck">
            <a:extLst>
              <a:ext uri="{FF2B5EF4-FFF2-40B4-BE49-F238E27FC236}">
                <a16:creationId xmlns:a16="http://schemas.microsoft.com/office/drawing/2014/main" id="{22DAF2E5-37F5-8AF7-361B-D433AF557F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470871" y="783664"/>
            <a:ext cx="570476" cy="511604"/>
          </a:xfrm>
          <a:prstGeom prst="rect">
            <a:avLst/>
          </a:prstGeom>
          <a:noFill/>
          <a:ln>
            <a:noFill/>
          </a:ln>
        </p:spPr>
      </p:pic>
    </p:spTree>
    <p:extLst>
      <p:ext uri="{BB962C8B-B14F-4D97-AF65-F5344CB8AC3E}">
        <p14:creationId xmlns:p14="http://schemas.microsoft.com/office/powerpoint/2010/main" val="77740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490</TotalTime>
  <Words>1171</Words>
  <Application>Microsoft Office PowerPoint</Application>
  <PresentationFormat>Widescreen</PresentationFormat>
  <Paragraphs>65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God’s Hand in Restoring Lives</vt:lpstr>
      <vt:lpstr>Video Introduction</vt:lpstr>
      <vt:lpstr>Admit it now …</vt:lpstr>
      <vt:lpstr>Listen for an unlikely source of advice.</vt:lpstr>
      <vt:lpstr>Listen for an unlikely source of advice.</vt:lpstr>
      <vt:lpstr>Listen for a Word from the Lord</vt:lpstr>
      <vt:lpstr>Listen for a Word from the Lord</vt:lpstr>
      <vt:lpstr>Listen for a Word from the Lord</vt:lpstr>
      <vt:lpstr>Listen for seven ducks in  a muddy pond.</vt:lpstr>
      <vt:lpstr>Listen for seven ducks in  a muddy pond.</vt:lpstr>
      <vt:lpstr>Accept His Word as The Way </vt:lpstr>
      <vt:lpstr>Accept His Word as The Way </vt:lpstr>
      <vt:lpstr>Listen for good advice.</vt:lpstr>
      <vt:lpstr>Listen for good advice.</vt:lpstr>
      <vt:lpstr>Listen for good advice.</vt:lpstr>
      <vt:lpstr>Listen for good advice.</vt:lpstr>
      <vt:lpstr>Obey His Word</vt:lpstr>
      <vt:lpstr>Obey His Word</vt:lpstr>
      <vt:lpstr>Application</vt:lpstr>
      <vt:lpstr>Application</vt:lpstr>
      <vt:lpstr>Application</vt:lpstr>
      <vt:lpstr>Family Activities</vt:lpstr>
      <vt:lpstr>God’s Hand in Restoring Lives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2</cp:revision>
  <dcterms:created xsi:type="dcterms:W3CDTF">2025-04-24T17:13:17Z</dcterms:created>
  <dcterms:modified xsi:type="dcterms:W3CDTF">2025-04-25T01:24:11Z</dcterms:modified>
</cp:coreProperties>
</file>