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9" d="100"/>
          <a:sy n="59" d="100"/>
        </p:scale>
        <p:origin x="72"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y4jw2ln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0k6t0fqw"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Godly Contentment</a:t>
            </a:r>
          </a:p>
        </p:txBody>
      </p:sp>
      <p:sp>
        <p:nvSpPr>
          <p:cNvPr id="3" name="Subtitle 2"/>
          <p:cNvSpPr>
            <a:spLocks noGrp="1"/>
          </p:cNvSpPr>
          <p:nvPr>
            <p:ph type="subTitle" idx="1"/>
          </p:nvPr>
        </p:nvSpPr>
        <p:spPr>
          <a:xfrm>
            <a:off x="1524000" y="3823854"/>
            <a:ext cx="9144000" cy="1433945"/>
          </a:xfrm>
        </p:spPr>
        <p:txBody>
          <a:bodyPr/>
          <a:lstStyle/>
          <a:p>
            <a:r>
              <a:rPr lang="en-US" dirty="0"/>
              <a:t>September 22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0FB0-2B7E-4C32-98C8-DE5F82623EED}"/>
              </a:ext>
            </a:extLst>
          </p:cNvPr>
          <p:cNvSpPr>
            <a:spLocks noGrp="1"/>
          </p:cNvSpPr>
          <p:nvPr>
            <p:ph type="title"/>
          </p:nvPr>
        </p:nvSpPr>
        <p:spPr/>
        <p:txBody>
          <a:bodyPr/>
          <a:lstStyle/>
          <a:p>
            <a:r>
              <a:rPr lang="en-US" dirty="0"/>
              <a:t>Don’t Crave More “Stuff”</a:t>
            </a:r>
          </a:p>
        </p:txBody>
      </p:sp>
      <p:sp>
        <p:nvSpPr>
          <p:cNvPr id="3" name="Content Placeholder 2">
            <a:extLst>
              <a:ext uri="{FF2B5EF4-FFF2-40B4-BE49-F238E27FC236}">
                <a16:creationId xmlns:a16="http://schemas.microsoft.com/office/drawing/2014/main" id="{2E4BEE8F-25D7-451F-855C-8E50C152D3E1}"/>
              </a:ext>
            </a:extLst>
          </p:cNvPr>
          <p:cNvSpPr>
            <a:spLocks noGrp="1"/>
          </p:cNvSpPr>
          <p:nvPr>
            <p:ph idx="1"/>
          </p:nvPr>
        </p:nvSpPr>
        <p:spPr/>
        <p:txBody>
          <a:bodyPr/>
          <a:lstStyle/>
          <a:p>
            <a:r>
              <a:rPr lang="en-US" dirty="0"/>
              <a:t>What kinds of warnings does Paul give concerning the desire for riches?</a:t>
            </a:r>
          </a:p>
          <a:p>
            <a:r>
              <a:rPr lang="en-US" dirty="0"/>
              <a:t>What did Paul identify as the root of all evil? </a:t>
            </a:r>
          </a:p>
          <a:p>
            <a:r>
              <a:rPr lang="en-US" dirty="0"/>
              <a:t>What would that root produce?  What price do some people eager for money pay?</a:t>
            </a:r>
          </a:p>
          <a:p>
            <a:endParaRPr lang="en-US" dirty="0"/>
          </a:p>
          <a:p>
            <a:r>
              <a:rPr lang="en-US" dirty="0"/>
              <a:t>Illustration – person eager for money</a:t>
            </a:r>
          </a:p>
          <a:p>
            <a:endParaRPr lang="en-US" dirty="0"/>
          </a:p>
        </p:txBody>
      </p:sp>
      <p:pic>
        <p:nvPicPr>
          <p:cNvPr id="3074" name="Picture 2" descr="Christ on the throne">
            <a:extLst>
              <a:ext uri="{FF2B5EF4-FFF2-40B4-BE49-F238E27FC236}">
                <a16:creationId xmlns:a16="http://schemas.microsoft.com/office/drawing/2014/main" id="{20A3B203-D988-4B2A-9AD1-A204A311C0EE}"/>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9240" y="726510"/>
            <a:ext cx="7423004" cy="3933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158E-7CC7-4572-90C0-694B2A126B8C}"/>
              </a:ext>
            </a:extLst>
          </p:cNvPr>
          <p:cNvSpPr>
            <a:spLocks noGrp="1"/>
          </p:cNvSpPr>
          <p:nvPr>
            <p:ph type="title"/>
          </p:nvPr>
        </p:nvSpPr>
        <p:spPr/>
        <p:txBody>
          <a:bodyPr/>
          <a:lstStyle/>
          <a:p>
            <a:r>
              <a:rPr lang="en-US" dirty="0"/>
              <a:t>Don’t Crave More “Stuff”</a:t>
            </a:r>
          </a:p>
        </p:txBody>
      </p:sp>
      <p:sp>
        <p:nvSpPr>
          <p:cNvPr id="3" name="Content Placeholder 2">
            <a:extLst>
              <a:ext uri="{FF2B5EF4-FFF2-40B4-BE49-F238E27FC236}">
                <a16:creationId xmlns:a16="http://schemas.microsoft.com/office/drawing/2014/main" id="{493CF3C9-FEB0-4A02-A9E6-11D02DEA3E8C}"/>
              </a:ext>
            </a:extLst>
          </p:cNvPr>
          <p:cNvSpPr>
            <a:spLocks noGrp="1"/>
          </p:cNvSpPr>
          <p:nvPr>
            <p:ph idx="1"/>
          </p:nvPr>
        </p:nvSpPr>
        <p:spPr/>
        <p:txBody>
          <a:bodyPr/>
          <a:lstStyle/>
          <a:p>
            <a:r>
              <a:rPr lang="en-US" dirty="0"/>
              <a:t>How can we recognize when money is becoming an idol?</a:t>
            </a:r>
          </a:p>
          <a:p>
            <a:r>
              <a:rPr lang="en-US" dirty="0"/>
              <a:t>What did Paul recommend Timothy </a:t>
            </a:r>
            <a:r>
              <a:rPr lang="en-US" i="1" dirty="0"/>
              <a:t>should</a:t>
            </a:r>
            <a:r>
              <a:rPr lang="en-US" dirty="0"/>
              <a:t> pursue?</a:t>
            </a:r>
          </a:p>
          <a:p>
            <a:r>
              <a:rPr lang="en-US" dirty="0"/>
              <a:t>Why do you think it is so difficult to pursue these things and wealth at the same time?</a:t>
            </a:r>
          </a:p>
          <a:p>
            <a:endParaRPr lang="en-US" dirty="0"/>
          </a:p>
        </p:txBody>
      </p:sp>
    </p:spTree>
    <p:extLst>
      <p:ext uri="{BB962C8B-B14F-4D97-AF65-F5344CB8AC3E}">
        <p14:creationId xmlns:p14="http://schemas.microsoft.com/office/powerpoint/2010/main" val="144689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C01A-E5DC-4F39-9C1A-D35B0647D7A2}"/>
              </a:ext>
            </a:extLst>
          </p:cNvPr>
          <p:cNvSpPr>
            <a:spLocks noGrp="1"/>
          </p:cNvSpPr>
          <p:nvPr>
            <p:ph type="title"/>
          </p:nvPr>
        </p:nvSpPr>
        <p:spPr/>
        <p:txBody>
          <a:bodyPr/>
          <a:lstStyle/>
          <a:p>
            <a:pPr algn="l"/>
            <a:r>
              <a:rPr lang="en-US" dirty="0"/>
              <a:t>Listen for instructions to the rich.</a:t>
            </a:r>
          </a:p>
        </p:txBody>
      </p:sp>
      <p:sp>
        <p:nvSpPr>
          <p:cNvPr id="3" name="Content Placeholder 2">
            <a:extLst>
              <a:ext uri="{FF2B5EF4-FFF2-40B4-BE49-F238E27FC236}">
                <a16:creationId xmlns:a16="http://schemas.microsoft.com/office/drawing/2014/main" id="{2F851A50-761A-477C-9CF9-26BB59651D96}"/>
              </a:ext>
            </a:extLst>
          </p:cNvPr>
          <p:cNvSpPr>
            <a:spLocks noGrp="1"/>
          </p:cNvSpPr>
          <p:nvPr>
            <p:ph idx="1"/>
          </p:nvPr>
        </p:nvSpPr>
        <p:spPr>
          <a:xfrm>
            <a:off x="1478070" y="1825625"/>
            <a:ext cx="9036485" cy="4351338"/>
          </a:xfrm>
        </p:spPr>
        <p:txBody>
          <a:bodyPr/>
          <a:lstStyle/>
          <a:p>
            <a:pPr marL="0" indent="0" algn="ctr">
              <a:buNone/>
            </a:pPr>
            <a:r>
              <a:rPr lang="en-US" dirty="0"/>
              <a:t>1 Timothy 6:17-19 (NIV)  Command those who are rich in this present world not to be arrogant nor to put their hope in wealth, which is so uncertain, but to put their hope in God, who richly provides us with everything for our enjoyment. </a:t>
            </a:r>
          </a:p>
        </p:txBody>
      </p:sp>
    </p:spTree>
    <p:extLst>
      <p:ext uri="{BB962C8B-B14F-4D97-AF65-F5344CB8AC3E}">
        <p14:creationId xmlns:p14="http://schemas.microsoft.com/office/powerpoint/2010/main" val="327277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C01A-E5DC-4F39-9C1A-D35B0647D7A2}"/>
              </a:ext>
            </a:extLst>
          </p:cNvPr>
          <p:cNvSpPr>
            <a:spLocks noGrp="1"/>
          </p:cNvSpPr>
          <p:nvPr>
            <p:ph type="title"/>
          </p:nvPr>
        </p:nvSpPr>
        <p:spPr/>
        <p:txBody>
          <a:bodyPr/>
          <a:lstStyle/>
          <a:p>
            <a:pPr algn="l"/>
            <a:r>
              <a:rPr lang="en-US" dirty="0"/>
              <a:t>Listen for instructions to the rich.</a:t>
            </a:r>
          </a:p>
        </p:txBody>
      </p:sp>
      <p:sp>
        <p:nvSpPr>
          <p:cNvPr id="3" name="Content Placeholder 2">
            <a:extLst>
              <a:ext uri="{FF2B5EF4-FFF2-40B4-BE49-F238E27FC236}">
                <a16:creationId xmlns:a16="http://schemas.microsoft.com/office/drawing/2014/main" id="{2F851A50-761A-477C-9CF9-26BB59651D96}"/>
              </a:ext>
            </a:extLst>
          </p:cNvPr>
          <p:cNvSpPr>
            <a:spLocks noGrp="1"/>
          </p:cNvSpPr>
          <p:nvPr>
            <p:ph idx="1"/>
          </p:nvPr>
        </p:nvSpPr>
        <p:spPr>
          <a:xfrm>
            <a:off x="1478070" y="1825625"/>
            <a:ext cx="9036485" cy="4351338"/>
          </a:xfrm>
        </p:spPr>
        <p:txBody>
          <a:bodyPr/>
          <a:lstStyle/>
          <a:p>
            <a:pPr marL="0" indent="0" algn="ctr">
              <a:buNone/>
            </a:pPr>
            <a:r>
              <a:rPr lang="en-US" dirty="0"/>
              <a:t>Command them to do good, to be rich in good deeds, and to be generous and willing to share. 19  In this way they will lay up treasure for themselves as a firm foundation for the coming age, so that they may take hold of the life that is truly life.</a:t>
            </a:r>
          </a:p>
        </p:txBody>
      </p:sp>
      <p:pic>
        <p:nvPicPr>
          <p:cNvPr id="4" name="Picture 3">
            <a:extLst>
              <a:ext uri="{FF2B5EF4-FFF2-40B4-BE49-F238E27FC236}">
                <a16:creationId xmlns:a16="http://schemas.microsoft.com/office/drawing/2014/main" id="{37C0915D-E1BA-40F9-97B1-38850099FBE3}"/>
              </a:ext>
            </a:extLst>
          </p:cNvPr>
          <p:cNvPicPr>
            <a:picLocks noChangeAspect="1"/>
          </p:cNvPicPr>
          <p:nvPr/>
        </p:nvPicPr>
        <p:blipFill>
          <a:blip r:embed="rId2"/>
          <a:stretch>
            <a:fillRect/>
          </a:stretch>
        </p:blipFill>
        <p:spPr>
          <a:xfrm>
            <a:off x="5074158" y="5376230"/>
            <a:ext cx="2219048"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484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5B28-D6E9-47D4-A1CE-6C0CEED08BD7}"/>
              </a:ext>
            </a:extLst>
          </p:cNvPr>
          <p:cNvSpPr>
            <a:spLocks noGrp="1"/>
          </p:cNvSpPr>
          <p:nvPr>
            <p:ph type="title"/>
          </p:nvPr>
        </p:nvSpPr>
        <p:spPr/>
        <p:txBody>
          <a:bodyPr/>
          <a:lstStyle/>
          <a:p>
            <a:r>
              <a:rPr lang="en-US" dirty="0"/>
              <a:t>Store Up Riches in Heaven</a:t>
            </a:r>
          </a:p>
        </p:txBody>
      </p:sp>
      <p:sp>
        <p:nvSpPr>
          <p:cNvPr id="3" name="Content Placeholder 2">
            <a:extLst>
              <a:ext uri="{FF2B5EF4-FFF2-40B4-BE49-F238E27FC236}">
                <a16:creationId xmlns:a16="http://schemas.microsoft.com/office/drawing/2014/main" id="{D1CDA09C-3489-4054-AA30-CCE08C712761}"/>
              </a:ext>
            </a:extLst>
          </p:cNvPr>
          <p:cNvSpPr>
            <a:spLocks noGrp="1"/>
          </p:cNvSpPr>
          <p:nvPr>
            <p:ph idx="1"/>
          </p:nvPr>
        </p:nvSpPr>
        <p:spPr/>
        <p:txBody>
          <a:bodyPr/>
          <a:lstStyle/>
          <a:p>
            <a:r>
              <a:rPr lang="en-US" dirty="0"/>
              <a:t>What instructions does Paul give Timothy concerning how to act when  you have abundance?  Categorize them into negative and positive instructions.</a:t>
            </a:r>
          </a:p>
          <a:p>
            <a:endParaRPr lang="en-US" dirty="0"/>
          </a:p>
        </p:txBody>
      </p:sp>
      <p:graphicFrame>
        <p:nvGraphicFramePr>
          <p:cNvPr id="4" name="Table 4">
            <a:extLst>
              <a:ext uri="{FF2B5EF4-FFF2-40B4-BE49-F238E27FC236}">
                <a16:creationId xmlns:a16="http://schemas.microsoft.com/office/drawing/2014/main" id="{90B72B8C-2C0F-403D-8CF3-67BFFA5EC82C}"/>
              </a:ext>
            </a:extLst>
          </p:cNvPr>
          <p:cNvGraphicFramePr>
            <a:graphicFrameLocks noGrp="1"/>
          </p:cNvGraphicFramePr>
          <p:nvPr>
            <p:extLst>
              <p:ext uri="{D42A27DB-BD31-4B8C-83A1-F6EECF244321}">
                <p14:modId xmlns:p14="http://schemas.microsoft.com/office/powerpoint/2010/main" val="1529366991"/>
              </p:ext>
            </p:extLst>
          </p:nvPr>
        </p:nvGraphicFramePr>
        <p:xfrm>
          <a:off x="1042443" y="4201901"/>
          <a:ext cx="10205930" cy="1463040"/>
        </p:xfrm>
        <a:graphic>
          <a:graphicData uri="http://schemas.openxmlformats.org/drawingml/2006/table">
            <a:tbl>
              <a:tblPr firstRow="1" bandRow="1">
                <a:tableStyleId>{5C22544A-7EE6-4342-B048-85BDC9FD1C3A}</a:tableStyleId>
              </a:tblPr>
              <a:tblGrid>
                <a:gridCol w="5102965">
                  <a:extLst>
                    <a:ext uri="{9D8B030D-6E8A-4147-A177-3AD203B41FA5}">
                      <a16:colId xmlns:a16="http://schemas.microsoft.com/office/drawing/2014/main" val="1091533908"/>
                    </a:ext>
                  </a:extLst>
                </a:gridCol>
                <a:gridCol w="5102965">
                  <a:extLst>
                    <a:ext uri="{9D8B030D-6E8A-4147-A177-3AD203B41FA5}">
                      <a16:colId xmlns:a16="http://schemas.microsoft.com/office/drawing/2014/main" val="2627161429"/>
                    </a:ext>
                  </a:extLst>
                </a:gridCol>
              </a:tblGrid>
              <a:tr h="370840">
                <a:tc>
                  <a:txBody>
                    <a:bodyPr/>
                    <a:lstStyle/>
                    <a:p>
                      <a:pPr algn="ctr"/>
                      <a:r>
                        <a:rPr lang="en-US" sz="2800" dirty="0"/>
                        <a:t>Negative Instructions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Positive Instructions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263173"/>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123499"/>
                  </a:ext>
                </a:extLst>
              </a:tr>
            </a:tbl>
          </a:graphicData>
        </a:graphic>
      </p:graphicFrame>
    </p:spTree>
    <p:extLst>
      <p:ext uri="{BB962C8B-B14F-4D97-AF65-F5344CB8AC3E}">
        <p14:creationId xmlns:p14="http://schemas.microsoft.com/office/powerpoint/2010/main" val="43522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D75A-09BC-49BC-9A95-5DA22FF6B4B4}"/>
              </a:ext>
            </a:extLst>
          </p:cNvPr>
          <p:cNvSpPr>
            <a:spLocks noGrp="1"/>
          </p:cNvSpPr>
          <p:nvPr>
            <p:ph type="title"/>
          </p:nvPr>
        </p:nvSpPr>
        <p:spPr/>
        <p:txBody>
          <a:bodyPr/>
          <a:lstStyle/>
          <a:p>
            <a:r>
              <a:rPr lang="en-US" dirty="0"/>
              <a:t>Store Up Riches in Heaven</a:t>
            </a:r>
          </a:p>
        </p:txBody>
      </p:sp>
      <p:sp>
        <p:nvSpPr>
          <p:cNvPr id="3" name="Content Placeholder 2">
            <a:extLst>
              <a:ext uri="{FF2B5EF4-FFF2-40B4-BE49-F238E27FC236}">
                <a16:creationId xmlns:a16="http://schemas.microsoft.com/office/drawing/2014/main" id="{E91BEE23-5530-4F1F-9EC0-F1CD9C76C090}"/>
              </a:ext>
            </a:extLst>
          </p:cNvPr>
          <p:cNvSpPr>
            <a:spLocks noGrp="1"/>
          </p:cNvSpPr>
          <p:nvPr>
            <p:ph idx="1"/>
          </p:nvPr>
        </p:nvSpPr>
        <p:spPr/>
        <p:txBody>
          <a:bodyPr/>
          <a:lstStyle/>
          <a:p>
            <a:r>
              <a:rPr lang="en-US" dirty="0"/>
              <a:t>Why should those who are rich not be arrogant or put their hope in wealth?  </a:t>
            </a:r>
          </a:p>
          <a:p>
            <a:r>
              <a:rPr lang="en-US" dirty="0"/>
              <a:t>What benefits come to those who act with generosity toward others?</a:t>
            </a:r>
          </a:p>
          <a:p>
            <a:r>
              <a:rPr lang="en-US" dirty="0"/>
              <a:t>What does it mean to store up treasures in heaven?  How would we do that?</a:t>
            </a:r>
          </a:p>
          <a:p>
            <a:r>
              <a:rPr lang="en-US" dirty="0"/>
              <a:t>What kinds of blessings result from following this advice?</a:t>
            </a:r>
          </a:p>
          <a:p>
            <a:endParaRPr lang="en-US" dirty="0"/>
          </a:p>
        </p:txBody>
      </p:sp>
    </p:spTree>
    <p:extLst>
      <p:ext uri="{BB962C8B-B14F-4D97-AF65-F5344CB8AC3E}">
        <p14:creationId xmlns:p14="http://schemas.microsoft.com/office/powerpoint/2010/main" val="292255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D02F-1AA4-453A-9411-77621AA0750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F365684-2756-461F-A232-C91C3B09CFD8}"/>
              </a:ext>
            </a:extLst>
          </p:cNvPr>
          <p:cNvSpPr>
            <a:spLocks noGrp="1"/>
          </p:cNvSpPr>
          <p:nvPr>
            <p:ph idx="1"/>
          </p:nvPr>
        </p:nvSpPr>
        <p:spPr/>
        <p:txBody>
          <a:bodyPr/>
          <a:lstStyle/>
          <a:p>
            <a:r>
              <a:rPr lang="en-US" dirty="0"/>
              <a:t>Be Content. </a:t>
            </a:r>
          </a:p>
          <a:p>
            <a:pPr lvl="1"/>
            <a:r>
              <a:rPr lang="en-US" dirty="0"/>
              <a:t>Begin your day—everyday—with a focus on Christ. </a:t>
            </a:r>
          </a:p>
          <a:p>
            <a:pPr lvl="1"/>
            <a:r>
              <a:rPr lang="en-US" dirty="0"/>
              <a:t>Ask Him to transform your thoughts from self to living a godly life for Him. </a:t>
            </a:r>
          </a:p>
          <a:p>
            <a:pPr lvl="1"/>
            <a:r>
              <a:rPr lang="en-US" dirty="0"/>
              <a:t>Commit to finding your contentment in the things God provides and choose to live for Him.</a:t>
            </a:r>
          </a:p>
          <a:p>
            <a:endParaRPr lang="en-US" dirty="0"/>
          </a:p>
        </p:txBody>
      </p:sp>
    </p:spTree>
    <p:extLst>
      <p:ext uri="{BB962C8B-B14F-4D97-AF65-F5344CB8AC3E}">
        <p14:creationId xmlns:p14="http://schemas.microsoft.com/office/powerpoint/2010/main" val="94724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D02F-1AA4-453A-9411-77621AA0750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F365684-2756-461F-A232-C91C3B09CFD8}"/>
              </a:ext>
            </a:extLst>
          </p:cNvPr>
          <p:cNvSpPr>
            <a:spLocks noGrp="1"/>
          </p:cNvSpPr>
          <p:nvPr>
            <p:ph idx="1"/>
          </p:nvPr>
        </p:nvSpPr>
        <p:spPr/>
        <p:txBody>
          <a:bodyPr/>
          <a:lstStyle/>
          <a:p>
            <a:r>
              <a:rPr lang="en-US" dirty="0"/>
              <a:t>Be Accountable. </a:t>
            </a:r>
          </a:p>
          <a:p>
            <a:pPr lvl="1"/>
            <a:r>
              <a:rPr lang="en-US" dirty="0"/>
              <a:t>If you struggle with craving and buying things to give you a sense of security and contentment, choose someone you trust to be your coach and mentor, holding you accountable for how you spend. </a:t>
            </a:r>
          </a:p>
          <a:p>
            <a:pPr lvl="1"/>
            <a:r>
              <a:rPr lang="en-US" dirty="0"/>
              <a:t>Seek a person who will encourage you to find your contentment in God alone.</a:t>
            </a:r>
          </a:p>
          <a:p>
            <a:endParaRPr lang="en-US" dirty="0"/>
          </a:p>
        </p:txBody>
      </p:sp>
    </p:spTree>
    <p:extLst>
      <p:ext uri="{BB962C8B-B14F-4D97-AF65-F5344CB8AC3E}">
        <p14:creationId xmlns:p14="http://schemas.microsoft.com/office/powerpoint/2010/main" val="298564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D02F-1AA4-453A-9411-77621AA0750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F365684-2756-461F-A232-C91C3B09CFD8}"/>
              </a:ext>
            </a:extLst>
          </p:cNvPr>
          <p:cNvSpPr>
            <a:spLocks noGrp="1"/>
          </p:cNvSpPr>
          <p:nvPr>
            <p:ph idx="1"/>
          </p:nvPr>
        </p:nvSpPr>
        <p:spPr/>
        <p:txBody>
          <a:bodyPr/>
          <a:lstStyle/>
          <a:p>
            <a:r>
              <a:rPr lang="en-US" dirty="0"/>
              <a:t>Be Generous. </a:t>
            </a:r>
          </a:p>
          <a:p>
            <a:pPr lvl="1"/>
            <a:r>
              <a:rPr lang="en-US" dirty="0"/>
              <a:t>If you’re not in the habit of giving, start. </a:t>
            </a:r>
          </a:p>
          <a:p>
            <a:pPr lvl="1"/>
            <a:r>
              <a:rPr lang="en-US" dirty="0"/>
              <a:t>Give faithfully through your church. </a:t>
            </a:r>
          </a:p>
          <a:p>
            <a:pPr lvl="1"/>
            <a:r>
              <a:rPr lang="en-US" dirty="0"/>
              <a:t>When you  see a need, forego a purchase for yourself, and step in to help with the need.</a:t>
            </a:r>
          </a:p>
          <a:p>
            <a:endParaRPr lang="en-US" dirty="0"/>
          </a:p>
        </p:txBody>
      </p:sp>
    </p:spTree>
    <p:extLst>
      <p:ext uri="{BB962C8B-B14F-4D97-AF65-F5344CB8AC3E}">
        <p14:creationId xmlns:p14="http://schemas.microsoft.com/office/powerpoint/2010/main" val="8763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CB392FA-1E97-4014-B05B-9DF395463182}"/>
              </a:ext>
            </a:extLst>
          </p:cNvPr>
          <p:cNvSpPr/>
          <p:nvPr/>
        </p:nvSpPr>
        <p:spPr>
          <a:xfrm>
            <a:off x="9192986" y="5225143"/>
            <a:ext cx="2367643" cy="73478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C4D1B-E3B9-41A7-A391-2B131CFED000}"/>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944FB5CC-CD3A-4ABA-985C-8713DB09E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32" y="2805830"/>
            <a:ext cx="4983474" cy="3862192"/>
          </a:xfrm>
          <a:prstGeom prst="rect">
            <a:avLst/>
          </a:prstGeom>
          <a:ln>
            <a:noFill/>
          </a:ln>
          <a:effectLst>
            <a:outerShdw blurRad="292100" dist="139700" dir="2700000" algn="tl" rotWithShape="0">
              <a:srgbClr val="333333">
                <a:alpha val="65000"/>
              </a:srgbClr>
            </a:outerShdw>
          </a:effectLst>
        </p:spPr>
      </p:pic>
      <p:pic>
        <p:nvPicPr>
          <p:cNvPr id="4098" name="Picture 2" descr="Image result for news reporter clipart">
            <a:extLst>
              <a:ext uri="{FF2B5EF4-FFF2-40B4-BE49-F238E27FC236}">
                <a16:creationId xmlns:a16="http://schemas.microsoft.com/office/drawing/2014/main" id="{BD13FF35-4895-4967-B5FD-1F8EA2CDA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4302" y="3118980"/>
            <a:ext cx="2315495" cy="2561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1C44EA33-C95B-4E70-848F-682BE2D103C0}"/>
              </a:ext>
            </a:extLst>
          </p:cNvPr>
          <p:cNvSpPr/>
          <p:nvPr/>
        </p:nvSpPr>
        <p:spPr>
          <a:xfrm>
            <a:off x="2931090" y="1402915"/>
            <a:ext cx="6551113" cy="2367419"/>
          </a:xfrm>
          <a:prstGeom prst="wedgeRoundRectCallout">
            <a:avLst>
              <a:gd name="adj1" fmla="val 55534"/>
              <a:gd name="adj2" fmla="val 32813"/>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As you can see, this gentleman is content.  We cannot judge whether it is godly contentment.  But I can report he has completed the crossword puzzle.  Once this current state of contentment is finished, he will go to the Family Activities page </a:t>
            </a:r>
            <a:r>
              <a:rPr lang="en-US" sz="2000" dirty="0">
                <a:latin typeface="Comic Sans MS" panose="030F0702030302020204" pitchFamily="66" charset="0"/>
                <a:hlinkClick r:id="rId4"/>
              </a:rPr>
              <a:t>https://tinyurl.com/y4jw2lnx</a:t>
            </a:r>
            <a:r>
              <a:rPr lang="en-US" sz="2000" dirty="0">
                <a:latin typeface="Comic Sans MS" panose="030F0702030302020204" pitchFamily="66" charset="0"/>
              </a:rPr>
              <a:t>  </a:t>
            </a:r>
          </a:p>
          <a:p>
            <a:pPr algn="ctr"/>
            <a:r>
              <a:rPr lang="en-US" sz="2000" dirty="0">
                <a:latin typeface="Comic Sans MS" panose="030F0702030302020204" pitchFamily="66" charset="0"/>
              </a:rPr>
              <a:t>for further contentment opportunities.</a:t>
            </a:r>
          </a:p>
        </p:txBody>
      </p:sp>
    </p:spTree>
    <p:extLst>
      <p:ext uri="{BB962C8B-B14F-4D97-AF65-F5344CB8AC3E}">
        <p14:creationId xmlns:p14="http://schemas.microsoft.com/office/powerpoint/2010/main" val="189355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CEDDD-66D3-4C95-9881-25FC5CE4AA4C}"/>
              </a:ext>
            </a:extLst>
          </p:cNvPr>
          <p:cNvSpPr>
            <a:spLocks noGrp="1"/>
          </p:cNvSpPr>
          <p:nvPr>
            <p:ph type="title"/>
          </p:nvPr>
        </p:nvSpPr>
        <p:spPr/>
        <p:txBody>
          <a:bodyPr/>
          <a:lstStyle/>
          <a:p>
            <a:r>
              <a:rPr lang="en-US" dirty="0"/>
              <a:t>Introduction</a:t>
            </a:r>
          </a:p>
        </p:txBody>
      </p:sp>
      <p:pic>
        <p:nvPicPr>
          <p:cNvPr id="5" name="Picture 4">
            <a:hlinkClick r:id="rId2"/>
            <a:extLst>
              <a:ext uri="{FF2B5EF4-FFF2-40B4-BE49-F238E27FC236}">
                <a16:creationId xmlns:a16="http://schemas.microsoft.com/office/drawing/2014/main" id="{76FA29EF-FAD0-4636-8463-4D91E94B63D5}"/>
              </a:ext>
            </a:extLst>
          </p:cNvPr>
          <p:cNvPicPr>
            <a:picLocks noChangeAspect="1"/>
          </p:cNvPicPr>
          <p:nvPr/>
        </p:nvPicPr>
        <p:blipFill>
          <a:blip r:embed="rId3"/>
          <a:stretch>
            <a:fillRect/>
          </a:stretch>
        </p:blipFill>
        <p:spPr>
          <a:xfrm>
            <a:off x="2288943" y="1436913"/>
            <a:ext cx="8043165" cy="419198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73073E9-1B34-4917-87C0-64BBEF2E1322}"/>
              </a:ext>
            </a:extLst>
          </p:cNvPr>
          <p:cNvSpPr txBox="1"/>
          <p:nvPr/>
        </p:nvSpPr>
        <p:spPr>
          <a:xfrm>
            <a:off x="4025735" y="5925787"/>
            <a:ext cx="3954483"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1535515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Godly Contentment</a:t>
            </a:r>
          </a:p>
        </p:txBody>
      </p:sp>
      <p:sp>
        <p:nvSpPr>
          <p:cNvPr id="3" name="Subtitle 2"/>
          <p:cNvSpPr>
            <a:spLocks noGrp="1"/>
          </p:cNvSpPr>
          <p:nvPr>
            <p:ph type="subTitle" idx="1"/>
          </p:nvPr>
        </p:nvSpPr>
        <p:spPr>
          <a:xfrm>
            <a:off x="1524000" y="3823854"/>
            <a:ext cx="9144000" cy="1433945"/>
          </a:xfrm>
        </p:spPr>
        <p:txBody>
          <a:bodyPr/>
          <a:lstStyle/>
          <a:p>
            <a:r>
              <a:rPr lang="en-US" dirty="0"/>
              <a:t>September 22</a:t>
            </a:r>
          </a:p>
        </p:txBody>
      </p:sp>
    </p:spTree>
    <p:extLst>
      <p:ext uri="{BB962C8B-B14F-4D97-AF65-F5344CB8AC3E}">
        <p14:creationId xmlns:p14="http://schemas.microsoft.com/office/powerpoint/2010/main" val="405769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AC49-CFB8-408A-9046-0A6BD81F075F}"/>
              </a:ext>
            </a:extLst>
          </p:cNvPr>
          <p:cNvSpPr>
            <a:spLocks noGrp="1"/>
          </p:cNvSpPr>
          <p:nvPr>
            <p:ph type="title"/>
          </p:nvPr>
        </p:nvSpPr>
        <p:spPr/>
        <p:txBody>
          <a:bodyPr/>
          <a:lstStyle/>
          <a:p>
            <a:r>
              <a:rPr lang="en-US" dirty="0"/>
              <a:t>Share …</a:t>
            </a:r>
          </a:p>
        </p:txBody>
      </p:sp>
      <p:sp>
        <p:nvSpPr>
          <p:cNvPr id="3" name="Content Placeholder 2">
            <a:extLst>
              <a:ext uri="{FF2B5EF4-FFF2-40B4-BE49-F238E27FC236}">
                <a16:creationId xmlns:a16="http://schemas.microsoft.com/office/drawing/2014/main" id="{8218042C-66FC-4751-93DA-A56EDA709C91}"/>
              </a:ext>
            </a:extLst>
          </p:cNvPr>
          <p:cNvSpPr>
            <a:spLocks noGrp="1"/>
          </p:cNvSpPr>
          <p:nvPr>
            <p:ph idx="1"/>
          </p:nvPr>
        </p:nvSpPr>
        <p:spPr/>
        <p:txBody>
          <a:bodyPr/>
          <a:lstStyle/>
          <a:p>
            <a:r>
              <a:rPr lang="en-US" dirty="0"/>
              <a:t>What is your favorite item to collect?</a:t>
            </a:r>
          </a:p>
          <a:p>
            <a:r>
              <a:rPr lang="en-US" dirty="0">
                <a:solidFill>
                  <a:srgbClr val="C00000"/>
                </a:solidFill>
              </a:rPr>
              <a:t>Collections are fun ways to dedicate time and money towards.</a:t>
            </a:r>
          </a:p>
          <a:p>
            <a:pPr lvl="1"/>
            <a:r>
              <a:rPr lang="en-US" dirty="0">
                <a:solidFill>
                  <a:srgbClr val="C00000"/>
                </a:solidFill>
              </a:rPr>
              <a:t>We achieve a certain contentment from hunting for and displaying our collections.</a:t>
            </a:r>
          </a:p>
          <a:p>
            <a:pPr lvl="1"/>
            <a:r>
              <a:rPr lang="en-US" dirty="0">
                <a:solidFill>
                  <a:srgbClr val="C00000"/>
                </a:solidFill>
              </a:rPr>
              <a:t>Ultimately our contentment can come only from the Lord.</a:t>
            </a:r>
          </a:p>
          <a:p>
            <a:pPr lvl="1"/>
            <a:r>
              <a:rPr lang="en-US" dirty="0">
                <a:solidFill>
                  <a:srgbClr val="C00000"/>
                </a:solidFill>
              </a:rPr>
              <a:t>Today we look at Paul’s statement that “Godliness with contentment is great gain.”</a:t>
            </a:r>
          </a:p>
          <a:p>
            <a:endParaRPr lang="en-US" dirty="0"/>
          </a:p>
          <a:p>
            <a:endParaRPr lang="en-US" dirty="0"/>
          </a:p>
        </p:txBody>
      </p:sp>
      <p:grpSp>
        <p:nvGrpSpPr>
          <p:cNvPr id="7" name="Group 6">
            <a:extLst>
              <a:ext uri="{FF2B5EF4-FFF2-40B4-BE49-F238E27FC236}">
                <a16:creationId xmlns:a16="http://schemas.microsoft.com/office/drawing/2014/main" id="{263A3263-D417-4FD9-B97F-3BFCE445CE0D}"/>
              </a:ext>
            </a:extLst>
          </p:cNvPr>
          <p:cNvGrpSpPr/>
          <p:nvPr/>
        </p:nvGrpSpPr>
        <p:grpSpPr>
          <a:xfrm>
            <a:off x="1651535" y="2676278"/>
            <a:ext cx="8770027" cy="3240137"/>
            <a:chOff x="1651535" y="2676278"/>
            <a:chExt cx="8770027" cy="3240137"/>
          </a:xfrm>
        </p:grpSpPr>
        <p:pic>
          <p:nvPicPr>
            <p:cNvPr id="4" name="Picture 3">
              <a:extLst>
                <a:ext uri="{FF2B5EF4-FFF2-40B4-BE49-F238E27FC236}">
                  <a16:creationId xmlns:a16="http://schemas.microsoft.com/office/drawing/2014/main" id="{8804CB9A-52CD-4BBD-8605-208DBD3B66C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992650" y="3411653"/>
              <a:ext cx="3066667" cy="2504762"/>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91F479E4-8CB5-480B-8110-4720ACBA5D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742" b="92135" l="10000" r="90000">
                          <a14:foregroundMark x1="61200" y1="92135" x2="61200" y2="92135"/>
                          <a14:foregroundMark x1="42000" y1="6742" x2="42000" y2="6742"/>
                        </a14:backgroundRemoval>
                      </a14:imgEffect>
                    </a14:imgLayer>
                  </a14:imgProps>
                </a:ext>
                <a:ext uri="{28A0092B-C50C-407E-A947-70E740481C1C}">
                  <a14:useLocalDpi xmlns:a14="http://schemas.microsoft.com/office/drawing/2010/main" val="0"/>
                </a:ext>
              </a:extLst>
            </a:blip>
            <a:srcRect/>
            <a:stretch>
              <a:fillRect/>
            </a:stretch>
          </p:blipFill>
          <p:spPr bwMode="auto">
            <a:xfrm>
              <a:off x="1651535" y="2676278"/>
              <a:ext cx="23812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9D636B-A687-40F8-A1F8-5006D24D21E5}"/>
                </a:ext>
              </a:extLst>
            </p:cNvPr>
            <p:cNvPicPr>
              <a:picLocks noChangeAspect="1"/>
            </p:cNvPicPr>
            <p:nvPr/>
          </p:nvPicPr>
          <p:blipFill>
            <a:blip r:embed="rId6"/>
            <a:stretch>
              <a:fillRect/>
            </a:stretch>
          </p:blipFill>
          <p:spPr>
            <a:xfrm rot="343951">
              <a:off x="8040610" y="2928293"/>
              <a:ext cx="2380952" cy="157142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2657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AAB7-F883-4CED-93B9-2CBB4FA6D1AC}"/>
              </a:ext>
            </a:extLst>
          </p:cNvPr>
          <p:cNvSpPr>
            <a:spLocks noGrp="1"/>
          </p:cNvSpPr>
          <p:nvPr>
            <p:ph type="title"/>
          </p:nvPr>
        </p:nvSpPr>
        <p:spPr/>
        <p:txBody>
          <a:bodyPr/>
          <a:lstStyle/>
          <a:p>
            <a:pPr algn="l"/>
            <a:r>
              <a:rPr lang="en-US" dirty="0"/>
              <a:t>Listen for comments on material things. </a:t>
            </a:r>
          </a:p>
        </p:txBody>
      </p:sp>
      <p:sp>
        <p:nvSpPr>
          <p:cNvPr id="3" name="Content Placeholder 2">
            <a:extLst>
              <a:ext uri="{FF2B5EF4-FFF2-40B4-BE49-F238E27FC236}">
                <a16:creationId xmlns:a16="http://schemas.microsoft.com/office/drawing/2014/main" id="{2256695E-3E25-4CEF-9A3A-37094993F756}"/>
              </a:ext>
            </a:extLst>
          </p:cNvPr>
          <p:cNvSpPr>
            <a:spLocks noGrp="1"/>
          </p:cNvSpPr>
          <p:nvPr>
            <p:ph idx="1"/>
          </p:nvPr>
        </p:nvSpPr>
        <p:spPr>
          <a:xfrm>
            <a:off x="1866378" y="1675313"/>
            <a:ext cx="8573022" cy="4351338"/>
          </a:xfrm>
        </p:spPr>
        <p:txBody>
          <a:bodyPr/>
          <a:lstStyle/>
          <a:p>
            <a:pPr marL="0" indent="0" algn="ctr">
              <a:buNone/>
            </a:pPr>
            <a:r>
              <a:rPr lang="en-US" dirty="0"/>
              <a:t>1 Timothy 6:6-8 (NIV) But godliness with contentment is great gain. 7  For we brought nothing into the world, and we can take nothing out of it.  8  But if we have food and clothing, we will be content with that.</a:t>
            </a:r>
          </a:p>
          <a:p>
            <a:pPr marL="0" indent="0" algn="ctr">
              <a:buNone/>
            </a:pPr>
            <a:endParaRPr lang="en-US" dirty="0"/>
          </a:p>
        </p:txBody>
      </p:sp>
      <p:pic>
        <p:nvPicPr>
          <p:cNvPr id="4" name="Picture 3">
            <a:extLst>
              <a:ext uri="{FF2B5EF4-FFF2-40B4-BE49-F238E27FC236}">
                <a16:creationId xmlns:a16="http://schemas.microsoft.com/office/drawing/2014/main" id="{03A3B2B7-055E-436E-867B-9DE8F3F67A96}"/>
              </a:ext>
            </a:extLst>
          </p:cNvPr>
          <p:cNvPicPr>
            <a:picLocks noChangeAspect="1"/>
          </p:cNvPicPr>
          <p:nvPr/>
        </p:nvPicPr>
        <p:blipFill>
          <a:blip r:embed="rId2"/>
          <a:stretch>
            <a:fillRect/>
          </a:stretch>
        </p:blipFill>
        <p:spPr>
          <a:xfrm>
            <a:off x="5199419" y="5388756"/>
            <a:ext cx="2219048"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41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A0CB-9CA6-441B-B604-013625D8D861}"/>
              </a:ext>
            </a:extLst>
          </p:cNvPr>
          <p:cNvSpPr>
            <a:spLocks noGrp="1"/>
          </p:cNvSpPr>
          <p:nvPr>
            <p:ph type="title"/>
          </p:nvPr>
        </p:nvSpPr>
        <p:spPr/>
        <p:txBody>
          <a:bodyPr/>
          <a:lstStyle/>
          <a:p>
            <a:r>
              <a:rPr lang="en-US" dirty="0"/>
              <a:t>Don’t Depend on Possessions</a:t>
            </a:r>
          </a:p>
        </p:txBody>
      </p:sp>
      <p:sp>
        <p:nvSpPr>
          <p:cNvPr id="3" name="Content Placeholder 2">
            <a:extLst>
              <a:ext uri="{FF2B5EF4-FFF2-40B4-BE49-F238E27FC236}">
                <a16:creationId xmlns:a16="http://schemas.microsoft.com/office/drawing/2014/main" id="{58AF0807-D638-4575-BAEC-A5062A0153E5}"/>
              </a:ext>
            </a:extLst>
          </p:cNvPr>
          <p:cNvSpPr>
            <a:spLocks noGrp="1"/>
          </p:cNvSpPr>
          <p:nvPr>
            <p:ph idx="1"/>
          </p:nvPr>
        </p:nvSpPr>
        <p:spPr/>
        <p:txBody>
          <a:bodyPr/>
          <a:lstStyle/>
          <a:p>
            <a:r>
              <a:rPr lang="en-US" dirty="0"/>
              <a:t>According to Paul, with what should we be content?  </a:t>
            </a:r>
          </a:p>
          <a:p>
            <a:r>
              <a:rPr lang="en-US" dirty="0"/>
              <a:t>Why is depending on material goods and all our “stuff” a misguided and short-sighted view of life? </a:t>
            </a:r>
          </a:p>
          <a:p>
            <a:r>
              <a:rPr lang="en-US" dirty="0"/>
              <a:t>What does the first part of the passage also say about contentment?</a:t>
            </a:r>
          </a:p>
          <a:p>
            <a:endParaRPr lang="en-US" dirty="0"/>
          </a:p>
        </p:txBody>
      </p:sp>
    </p:spTree>
    <p:extLst>
      <p:ext uri="{BB962C8B-B14F-4D97-AF65-F5344CB8AC3E}">
        <p14:creationId xmlns:p14="http://schemas.microsoft.com/office/powerpoint/2010/main" val="7411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B4D2-5A29-4EA9-A1BC-61479C7DADEB}"/>
              </a:ext>
            </a:extLst>
          </p:cNvPr>
          <p:cNvSpPr>
            <a:spLocks noGrp="1"/>
          </p:cNvSpPr>
          <p:nvPr>
            <p:ph type="title"/>
          </p:nvPr>
        </p:nvSpPr>
        <p:spPr/>
        <p:txBody>
          <a:bodyPr/>
          <a:lstStyle/>
          <a:p>
            <a:r>
              <a:rPr lang="en-US" dirty="0"/>
              <a:t>Don’t Depend on Possessions</a:t>
            </a:r>
          </a:p>
        </p:txBody>
      </p:sp>
      <p:sp>
        <p:nvSpPr>
          <p:cNvPr id="3" name="Content Placeholder 2">
            <a:extLst>
              <a:ext uri="{FF2B5EF4-FFF2-40B4-BE49-F238E27FC236}">
                <a16:creationId xmlns:a16="http://schemas.microsoft.com/office/drawing/2014/main" id="{C0796136-11BC-4B9A-B1EF-DAF3CB2EB23B}"/>
              </a:ext>
            </a:extLst>
          </p:cNvPr>
          <p:cNvSpPr>
            <a:spLocks noGrp="1"/>
          </p:cNvSpPr>
          <p:nvPr>
            <p:ph idx="1"/>
          </p:nvPr>
        </p:nvSpPr>
        <p:spPr/>
        <p:txBody>
          <a:bodyPr/>
          <a:lstStyle/>
          <a:p>
            <a:r>
              <a:rPr lang="en-US" dirty="0">
                <a:solidFill>
                  <a:srgbClr val="C00000"/>
                </a:solidFill>
              </a:rPr>
              <a:t>Consider this definition of  “contentment?”</a:t>
            </a:r>
          </a:p>
          <a:p>
            <a:pPr lvl="1"/>
            <a:r>
              <a:rPr lang="en-US" i="1" dirty="0">
                <a:solidFill>
                  <a:srgbClr val="C00000"/>
                </a:solidFill>
              </a:rPr>
              <a:t>Contentment is the experience of satisfaction and being at ease in one's situation.</a:t>
            </a:r>
          </a:p>
          <a:p>
            <a:r>
              <a:rPr lang="en-US" dirty="0"/>
              <a:t>Why do people today find it hard to be content?</a:t>
            </a:r>
          </a:p>
          <a:p>
            <a:r>
              <a:rPr lang="en-US" dirty="0"/>
              <a:t>Wanting to do well in any endeavor is a good thing.  However, what kind of motives or attitudes would take us away from contentment as we have defined it?</a:t>
            </a:r>
          </a:p>
          <a:p>
            <a:endParaRPr lang="en-US" dirty="0"/>
          </a:p>
          <a:p>
            <a:endParaRPr lang="en-US" dirty="0"/>
          </a:p>
        </p:txBody>
      </p:sp>
    </p:spTree>
    <p:extLst>
      <p:ext uri="{BB962C8B-B14F-4D97-AF65-F5344CB8AC3E}">
        <p14:creationId xmlns:p14="http://schemas.microsoft.com/office/powerpoint/2010/main" val="169519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BD0E-481E-49E3-A37C-0FA33FC71A7F}"/>
              </a:ext>
            </a:extLst>
          </p:cNvPr>
          <p:cNvSpPr>
            <a:spLocks noGrp="1"/>
          </p:cNvSpPr>
          <p:nvPr>
            <p:ph type="title"/>
          </p:nvPr>
        </p:nvSpPr>
        <p:spPr/>
        <p:txBody>
          <a:bodyPr/>
          <a:lstStyle/>
          <a:p>
            <a:r>
              <a:rPr lang="en-US" dirty="0"/>
              <a:t>Don’t Depend on Possessions</a:t>
            </a:r>
          </a:p>
        </p:txBody>
      </p:sp>
      <p:sp>
        <p:nvSpPr>
          <p:cNvPr id="3" name="Content Placeholder 2">
            <a:extLst>
              <a:ext uri="{FF2B5EF4-FFF2-40B4-BE49-F238E27FC236}">
                <a16:creationId xmlns:a16="http://schemas.microsoft.com/office/drawing/2014/main" id="{EE730C27-9BD0-4E2A-AE7A-F1585CB17441}"/>
              </a:ext>
            </a:extLst>
          </p:cNvPr>
          <p:cNvSpPr>
            <a:spLocks noGrp="1"/>
          </p:cNvSpPr>
          <p:nvPr>
            <p:ph idx="1"/>
          </p:nvPr>
        </p:nvSpPr>
        <p:spPr/>
        <p:txBody>
          <a:bodyPr/>
          <a:lstStyle/>
          <a:p>
            <a:r>
              <a:rPr lang="en-US" dirty="0"/>
              <a:t>How do our lives become more satisfying when we honor God and focus our desires on Him?</a:t>
            </a:r>
          </a:p>
          <a:p>
            <a:r>
              <a:rPr lang="en-US" dirty="0">
                <a:solidFill>
                  <a:srgbClr val="C00000"/>
                </a:solidFill>
              </a:rPr>
              <a:t>The following statement is attributed to the French philosopher, Blaise Pascal:  “</a:t>
            </a:r>
            <a:r>
              <a:rPr lang="en-US" i="1" dirty="0">
                <a:solidFill>
                  <a:srgbClr val="C00000"/>
                </a:solidFill>
              </a:rPr>
              <a:t>There is a God shaped vacuum in the heart of every man which cannot be filled by any created thing, but only by God, the Creator, made known through Jesus</a:t>
            </a:r>
            <a:r>
              <a:rPr lang="en-US" dirty="0">
                <a:solidFill>
                  <a:srgbClr val="C00000"/>
                </a:solidFill>
              </a:rPr>
              <a:t>”</a:t>
            </a:r>
          </a:p>
          <a:p>
            <a:endParaRPr lang="en-US" dirty="0"/>
          </a:p>
        </p:txBody>
      </p:sp>
      <p:grpSp>
        <p:nvGrpSpPr>
          <p:cNvPr id="4" name="Group 2">
            <a:extLst>
              <a:ext uri="{FF2B5EF4-FFF2-40B4-BE49-F238E27FC236}">
                <a16:creationId xmlns:a16="http://schemas.microsoft.com/office/drawing/2014/main" id="{5E49D720-E4F5-476A-A3AC-132F2525DC72}"/>
              </a:ext>
            </a:extLst>
          </p:cNvPr>
          <p:cNvGrpSpPr>
            <a:grpSpLocks/>
          </p:cNvGrpSpPr>
          <p:nvPr/>
        </p:nvGrpSpPr>
        <p:grpSpPr bwMode="auto">
          <a:xfrm rot="21432325">
            <a:off x="4707323" y="388514"/>
            <a:ext cx="3012481" cy="2541619"/>
            <a:chOff x="9020" y="4609"/>
            <a:chExt cx="2696" cy="2696"/>
          </a:xfrm>
        </p:grpSpPr>
        <p:pic>
          <p:nvPicPr>
            <p:cNvPr id="2051" name="Picture 3" descr="MC900434858[1]">
              <a:extLst>
                <a:ext uri="{FF2B5EF4-FFF2-40B4-BE49-F238E27FC236}">
                  <a16:creationId xmlns:a16="http://schemas.microsoft.com/office/drawing/2014/main" id="{1F6A1892-1D22-4285-AED6-39FF92791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 y="4609"/>
              <a:ext cx="2696" cy="2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MC900156073[1]">
              <a:extLst>
                <a:ext uri="{FF2B5EF4-FFF2-40B4-BE49-F238E27FC236}">
                  <a16:creationId xmlns:a16="http://schemas.microsoft.com/office/drawing/2014/main" id="{5FA5CBC2-FECD-4396-8362-4F801D4AD7A7}"/>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45958"/>
            <a:stretch>
              <a:fillRect/>
            </a:stretch>
          </p:blipFill>
          <p:spPr bwMode="auto">
            <a:xfrm>
              <a:off x="9744" y="5674"/>
              <a:ext cx="797" cy="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475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1C42-D89F-4886-8712-121F7BAEBF16}"/>
              </a:ext>
            </a:extLst>
          </p:cNvPr>
          <p:cNvSpPr>
            <a:spLocks noGrp="1"/>
          </p:cNvSpPr>
          <p:nvPr>
            <p:ph type="title"/>
          </p:nvPr>
        </p:nvSpPr>
        <p:spPr/>
        <p:txBody>
          <a:bodyPr/>
          <a:lstStyle/>
          <a:p>
            <a:pPr algn="l"/>
            <a:r>
              <a:rPr lang="en-US" dirty="0"/>
              <a:t>Listen for a famous saying.</a:t>
            </a:r>
          </a:p>
        </p:txBody>
      </p:sp>
      <p:sp>
        <p:nvSpPr>
          <p:cNvPr id="3" name="Content Placeholder 2">
            <a:extLst>
              <a:ext uri="{FF2B5EF4-FFF2-40B4-BE49-F238E27FC236}">
                <a16:creationId xmlns:a16="http://schemas.microsoft.com/office/drawing/2014/main" id="{DBE616E2-CED3-4648-A17E-A95104B29BF0}"/>
              </a:ext>
            </a:extLst>
          </p:cNvPr>
          <p:cNvSpPr>
            <a:spLocks noGrp="1"/>
          </p:cNvSpPr>
          <p:nvPr>
            <p:ph idx="1"/>
          </p:nvPr>
        </p:nvSpPr>
        <p:spPr>
          <a:xfrm>
            <a:off x="1640909" y="1813099"/>
            <a:ext cx="8648178" cy="4351338"/>
          </a:xfrm>
        </p:spPr>
        <p:txBody>
          <a:bodyPr/>
          <a:lstStyle/>
          <a:p>
            <a:pPr marL="0" indent="0" algn="ctr">
              <a:buNone/>
            </a:pPr>
            <a:r>
              <a:rPr lang="en-US" dirty="0"/>
              <a:t>1 Timothy 6:9-11 (NIV)  People who want to get rich fall into temptation and a trap and into many foolish and harmful desires that plunge men into ruin and destruction. 10  For the love of money is a root of all kinds of evil. Some people, </a:t>
            </a:r>
          </a:p>
        </p:txBody>
      </p:sp>
    </p:spTree>
    <p:extLst>
      <p:ext uri="{BB962C8B-B14F-4D97-AF65-F5344CB8AC3E}">
        <p14:creationId xmlns:p14="http://schemas.microsoft.com/office/powerpoint/2010/main" val="34549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1C42-D89F-4886-8712-121F7BAEBF16}"/>
              </a:ext>
            </a:extLst>
          </p:cNvPr>
          <p:cNvSpPr>
            <a:spLocks noGrp="1"/>
          </p:cNvSpPr>
          <p:nvPr>
            <p:ph type="title"/>
          </p:nvPr>
        </p:nvSpPr>
        <p:spPr/>
        <p:txBody>
          <a:bodyPr/>
          <a:lstStyle/>
          <a:p>
            <a:pPr algn="l"/>
            <a:r>
              <a:rPr lang="en-US" dirty="0"/>
              <a:t>Listen for a famous saying.</a:t>
            </a:r>
          </a:p>
        </p:txBody>
      </p:sp>
      <p:sp>
        <p:nvSpPr>
          <p:cNvPr id="3" name="Content Placeholder 2">
            <a:extLst>
              <a:ext uri="{FF2B5EF4-FFF2-40B4-BE49-F238E27FC236}">
                <a16:creationId xmlns:a16="http://schemas.microsoft.com/office/drawing/2014/main" id="{DBE616E2-CED3-4648-A17E-A95104B29BF0}"/>
              </a:ext>
            </a:extLst>
          </p:cNvPr>
          <p:cNvSpPr>
            <a:spLocks noGrp="1"/>
          </p:cNvSpPr>
          <p:nvPr>
            <p:ph idx="1"/>
          </p:nvPr>
        </p:nvSpPr>
        <p:spPr>
          <a:xfrm>
            <a:off x="1640909" y="1813099"/>
            <a:ext cx="8648178" cy="4351338"/>
          </a:xfrm>
        </p:spPr>
        <p:txBody>
          <a:bodyPr/>
          <a:lstStyle/>
          <a:p>
            <a:pPr marL="0" indent="0" algn="ctr">
              <a:buNone/>
            </a:pPr>
            <a:r>
              <a:rPr lang="en-US" dirty="0"/>
              <a:t>eager for money, have wandered from the faith and pierced themselves with many griefs. 11  But you, man of God, flee from all this, and pursue righteousness, godliness, faith, love, endurance and gentleness.</a:t>
            </a:r>
          </a:p>
          <a:p>
            <a:pPr marL="0" indent="0" algn="ctr">
              <a:buNone/>
            </a:pPr>
            <a:endParaRPr lang="en-US" dirty="0"/>
          </a:p>
        </p:txBody>
      </p:sp>
      <p:pic>
        <p:nvPicPr>
          <p:cNvPr id="4" name="Picture 3">
            <a:extLst>
              <a:ext uri="{FF2B5EF4-FFF2-40B4-BE49-F238E27FC236}">
                <a16:creationId xmlns:a16="http://schemas.microsoft.com/office/drawing/2014/main" id="{8E16B2AD-8E40-4B0E-9E2F-151B6CBAA1B5}"/>
              </a:ext>
            </a:extLst>
          </p:cNvPr>
          <p:cNvPicPr>
            <a:picLocks noChangeAspect="1"/>
          </p:cNvPicPr>
          <p:nvPr/>
        </p:nvPicPr>
        <p:blipFill>
          <a:blip r:embed="rId2"/>
          <a:stretch>
            <a:fillRect/>
          </a:stretch>
        </p:blipFill>
        <p:spPr>
          <a:xfrm>
            <a:off x="5074158" y="5376230"/>
            <a:ext cx="2219048"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6288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61</TotalTime>
  <Words>933</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Godly Contentment</vt:lpstr>
      <vt:lpstr>Introduction</vt:lpstr>
      <vt:lpstr>Share …</vt:lpstr>
      <vt:lpstr>Listen for comments on material things. </vt:lpstr>
      <vt:lpstr>Don’t Depend on Possessions</vt:lpstr>
      <vt:lpstr>Don’t Depend on Possessions</vt:lpstr>
      <vt:lpstr>Don’t Depend on Possessions</vt:lpstr>
      <vt:lpstr>Listen for a famous saying.</vt:lpstr>
      <vt:lpstr>Listen for a famous saying.</vt:lpstr>
      <vt:lpstr>Don’t Crave More “Stuff”</vt:lpstr>
      <vt:lpstr>Don’t Crave More “Stuff”</vt:lpstr>
      <vt:lpstr>Listen for instructions to the rich.</vt:lpstr>
      <vt:lpstr>Listen for instructions to the rich.</vt:lpstr>
      <vt:lpstr>Store Up Riches in Heaven</vt:lpstr>
      <vt:lpstr>Store Up Riches in Heaven</vt:lpstr>
      <vt:lpstr>Application</vt:lpstr>
      <vt:lpstr>Application</vt:lpstr>
      <vt:lpstr>Application</vt:lpstr>
      <vt:lpstr>Family Activities</vt:lpstr>
      <vt:lpstr>Godly Contentment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Contentment</dc:title>
  <dc:creator>Steve Armstrong</dc:creator>
  <cp:lastModifiedBy>Steve Armstrong</cp:lastModifiedBy>
  <cp:revision>7</cp:revision>
  <dcterms:created xsi:type="dcterms:W3CDTF">2019-08-28T13:20:19Z</dcterms:created>
  <dcterms:modified xsi:type="dcterms:W3CDTF">2019-08-28T14:21:34Z</dcterms:modified>
</cp:coreProperties>
</file>