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2" r:id="rId3"/>
  </p:sldMasterIdLst>
  <p:sldIdLst>
    <p:sldId id="257" r:id="rId4"/>
    <p:sldId id="256" r:id="rId5"/>
    <p:sldId id="258" r:id="rId6"/>
    <p:sldId id="259" r:id="rId7"/>
    <p:sldId id="579" r:id="rId8"/>
    <p:sldId id="260" r:id="rId9"/>
    <p:sldId id="580" r:id="rId10"/>
    <p:sldId id="581" r:id="rId11"/>
    <p:sldId id="582" r:id="rId12"/>
    <p:sldId id="583" r:id="rId13"/>
    <p:sldId id="584" r:id="rId14"/>
    <p:sldId id="793" r:id="rId15"/>
    <p:sldId id="585" r:id="rId16"/>
    <p:sldId id="794" r:id="rId17"/>
    <p:sldId id="795" r:id="rId18"/>
    <p:sldId id="796" r:id="rId19"/>
    <p:sldId id="798" r:id="rId20"/>
    <p:sldId id="799" r:id="rId21"/>
    <p:sldId id="800" r:id="rId22"/>
    <p:sldId id="797" r:id="rId23"/>
    <p:sldId id="801" r:id="rId24"/>
    <p:sldId id="802" r:id="rId25"/>
    <p:sldId id="803" r:id="rId26"/>
    <p:sldId id="804" r:id="rId27"/>
    <p:sldId id="805" r:id="rId28"/>
    <p:sldId id="806" r:id="rId29"/>
    <p:sldId id="807" r:id="rId30"/>
    <p:sldId id="808" r:id="rId31"/>
    <p:sldId id="809"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78" d="100"/>
          <a:sy n="78"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 Id="rId8"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7D3EC0C-D973-4240-BF21-13D918BC7DA9}"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1270359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D3EC0C-D973-4240-BF21-13D918BC7DA9}"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153832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D3EC0C-D973-4240-BF21-13D918BC7DA9}"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2320791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D3EC0C-D973-4240-BF21-13D918BC7DA9}"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323122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D3EC0C-D973-4240-BF21-13D918BC7DA9}" type="datetimeFigureOut">
              <a:rPr lang="en-US" smtClean="0"/>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1531000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D3EC0C-D973-4240-BF21-13D918BC7DA9}" type="datetimeFigureOut">
              <a:rPr lang="en-US" smtClean="0"/>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1081506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D3EC0C-D973-4240-BF21-13D918BC7DA9}" type="datetimeFigureOut">
              <a:rPr lang="en-US" smtClean="0"/>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2972911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D3EC0C-D973-4240-BF21-13D918BC7DA9}"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4194828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D3EC0C-D973-4240-BF21-13D918BC7DA9}"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3021861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D3EC0C-D973-4240-BF21-13D918BC7DA9}"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1203257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D3EC0C-D973-4240-BF21-13D918BC7DA9}"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3512064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7D3EC0C-D973-4240-BF21-13D918BC7DA9}"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1646160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Levels infograph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3F7A39C-B68D-BE22-3E83-82E2D48D427E}"/>
              </a:ext>
              <a:ext uri="{C183D7F6-B498-43B3-948B-1728B52AA6E4}">
                <adec:decorative xmlns:adec="http://schemas.microsoft.com/office/drawing/2017/decorative" val="1"/>
              </a:ext>
            </a:extLst>
          </p:cNvPr>
          <p:cNvSpPr/>
          <p:nvPr userDrawn="1"/>
        </p:nvSpPr>
        <p:spPr>
          <a:xfrm>
            <a:off x="1"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20" name="Straight Connector 19">
            <a:extLst>
              <a:ext uri="{FF2B5EF4-FFF2-40B4-BE49-F238E27FC236}">
                <a16:creationId xmlns:a16="http://schemas.microsoft.com/office/drawing/2014/main" id="{99B978BA-25FE-48B1-BDB9-0DFD66A0801F}"/>
              </a:ext>
              <a:ext uri="{C183D7F6-B498-43B3-948B-1728B52AA6E4}">
                <adec:decorative xmlns:adec="http://schemas.microsoft.com/office/drawing/2017/decorative" val="1"/>
              </a:ext>
            </a:extLst>
          </p:cNvPr>
          <p:cNvCxnSpPr>
            <a:cxnSpLocks/>
          </p:cNvCxnSpPr>
          <p:nvPr userDrawn="1"/>
        </p:nvCxnSpPr>
        <p:spPr>
          <a:xfrm>
            <a:off x="836830" y="5562600"/>
            <a:ext cx="10365899"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Title 4">
            <a:extLst>
              <a:ext uri="{FF2B5EF4-FFF2-40B4-BE49-F238E27FC236}">
                <a16:creationId xmlns:a16="http://schemas.microsoft.com/office/drawing/2014/main" id="{B5BA447C-5757-44EF-9622-EFB9DC51FA6F}"/>
              </a:ext>
            </a:extLst>
          </p:cNvPr>
          <p:cNvSpPr>
            <a:spLocks noGrp="1"/>
          </p:cNvSpPr>
          <p:nvPr>
            <p:ph type="title" hasCustomPrompt="1"/>
          </p:nvPr>
        </p:nvSpPr>
        <p:spPr>
          <a:xfrm>
            <a:off x="836368" y="1063862"/>
            <a:ext cx="10365899" cy="3812938"/>
          </a:xfrm>
          <a:prstGeom prst="rect">
            <a:avLst/>
          </a:prstGeom>
        </p:spPr>
        <p:txBody>
          <a:bodyPr>
            <a:normAutofit fontScale="90000"/>
          </a:bodyPr>
          <a:lstStyle>
            <a:lvl1pPr algn="ctr">
              <a:defRPr spc="0" baseline="0">
                <a:solidFill>
                  <a:schemeClr val="bg1"/>
                </a:solidFill>
              </a:defRPr>
            </a:lvl1pPr>
          </a:lstStyle>
          <a:p>
            <a:pPr>
              <a:lnSpc>
                <a:spcPct val="150000"/>
              </a:lnSpc>
            </a:pPr>
            <a:r>
              <a:rPr lang="en-US" dirty="0"/>
              <a:t>Chart</a:t>
            </a:r>
          </a:p>
        </p:txBody>
      </p:sp>
    </p:spTree>
    <p:extLst>
      <p:ext uri="{BB962C8B-B14F-4D97-AF65-F5344CB8AC3E}">
        <p14:creationId xmlns:p14="http://schemas.microsoft.com/office/powerpoint/2010/main" val="2993675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9000" b="-19000"/>
          </a:stretch>
        </a:blipFill>
        <a:effectLst/>
      </p:bgPr>
    </p:bg>
    <p:spTree>
      <p:nvGrpSpPr>
        <p:cNvPr id="1" name=""/>
        <p:cNvGrpSpPr/>
        <p:nvPr/>
      </p:nvGrpSpPr>
      <p:grpSpPr>
        <a:xfrm>
          <a:off x="0" y="0"/>
          <a:ext cx="0" cy="0"/>
          <a:chOff x="0" y="0"/>
          <a:chExt cx="0" cy="0"/>
        </a:xfrm>
      </p:grpSpPr>
      <p:sp>
        <p:nvSpPr>
          <p:cNvPr id="7" name="Folded Corner 6"/>
          <p:cNvSpPr/>
          <p:nvPr userDrawn="1"/>
        </p:nvSpPr>
        <p:spPr>
          <a:xfrm>
            <a:off x="656216" y="249382"/>
            <a:ext cx="11015831" cy="6377329"/>
          </a:xfrm>
          <a:prstGeom prst="foldedCorner">
            <a:avLst/>
          </a:prstGeom>
          <a:gradFill>
            <a:gsLst>
              <a:gs pos="0">
                <a:schemeClr val="accent1">
                  <a:lumMod val="5000"/>
                  <a:lumOff val="95000"/>
                  <a:alpha val="87000"/>
                </a:schemeClr>
              </a:gs>
              <a:gs pos="64000">
                <a:schemeClr val="accent1">
                  <a:lumMod val="45000"/>
                  <a:lumOff val="55000"/>
                  <a:alpha val="87000"/>
                </a:schemeClr>
              </a:gs>
              <a:gs pos="83000">
                <a:schemeClr val="accent1">
                  <a:lumMod val="45000"/>
                  <a:lumOff val="55000"/>
                  <a:alpha val="87000"/>
                </a:schemeClr>
              </a:gs>
              <a:gs pos="100000">
                <a:schemeClr val="accent1">
                  <a:lumMod val="30000"/>
                  <a:lumOff val="70000"/>
                  <a:alpha val="87000"/>
                </a:schemeClr>
              </a:gs>
            </a:gsLst>
            <a:lin ang="3600000" scaled="0"/>
          </a:gradFill>
          <a:ln>
            <a:noFill/>
          </a:ln>
          <a:effectLst>
            <a:outerShdw blurRad="1651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3EC0C-D973-4240-BF21-13D918BC7DA9}" type="datetimeFigureOut">
              <a:rPr lang="en-US" smtClean="0"/>
              <a:t>10/22/2026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329984-D937-41E6-9E9F-EFD2EFD29535}" type="slidenum">
              <a:rPr lang="en-US" smtClean="0"/>
              <a:t>‹#›</a:t>
            </a:fld>
            <a:endParaRPr lang="en-US"/>
          </a:p>
        </p:txBody>
      </p:sp>
    </p:spTree>
    <p:extLst>
      <p:ext uri="{BB962C8B-B14F-4D97-AF65-F5344CB8AC3E}">
        <p14:creationId xmlns:p14="http://schemas.microsoft.com/office/powerpoint/2010/main" val="2162879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t="-19000" b="-19000"/>
          </a:stretch>
        </a:blipFill>
        <a:effectLst/>
      </p:bgPr>
    </p:bg>
    <p:spTree>
      <p:nvGrpSpPr>
        <p:cNvPr id="1" name=""/>
        <p:cNvGrpSpPr/>
        <p:nvPr/>
      </p:nvGrpSpPr>
      <p:grpSpPr>
        <a:xfrm>
          <a:off x="0" y="0"/>
          <a:ext cx="0" cy="0"/>
          <a:chOff x="0" y="0"/>
          <a:chExt cx="0" cy="0"/>
        </a:xfrm>
      </p:grpSpPr>
      <p:sp>
        <p:nvSpPr>
          <p:cNvPr id="7" name="Folded Corner 6"/>
          <p:cNvSpPr/>
          <p:nvPr userDrawn="1"/>
        </p:nvSpPr>
        <p:spPr>
          <a:xfrm>
            <a:off x="656216" y="249382"/>
            <a:ext cx="11015831" cy="6377329"/>
          </a:xfrm>
          <a:prstGeom prst="foldedCorner">
            <a:avLst/>
          </a:prstGeom>
          <a:gradFill>
            <a:gsLst>
              <a:gs pos="0">
                <a:schemeClr val="accent1">
                  <a:lumMod val="5000"/>
                  <a:lumOff val="95000"/>
                  <a:alpha val="87000"/>
                </a:schemeClr>
              </a:gs>
              <a:gs pos="64000">
                <a:schemeClr val="accent1">
                  <a:lumMod val="45000"/>
                  <a:lumOff val="55000"/>
                  <a:alpha val="87000"/>
                </a:schemeClr>
              </a:gs>
              <a:gs pos="83000">
                <a:schemeClr val="accent1">
                  <a:lumMod val="45000"/>
                  <a:lumOff val="55000"/>
                  <a:alpha val="87000"/>
                </a:schemeClr>
              </a:gs>
              <a:gs pos="100000">
                <a:schemeClr val="accent1">
                  <a:lumMod val="30000"/>
                  <a:lumOff val="70000"/>
                  <a:alpha val="87000"/>
                </a:schemeClr>
              </a:gs>
            </a:gsLst>
            <a:lin ang="3600000" scaled="0"/>
          </a:gradFill>
          <a:ln>
            <a:noFill/>
          </a:ln>
          <a:effectLst>
            <a:outerShdw blurRad="1651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3EC0C-D973-4240-BF21-13D918BC7DA9}" type="datetimeFigureOut">
              <a:rPr lang="en-US" smtClean="0"/>
              <a:t>10/22/2026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329984-D937-41E6-9E9F-EFD2EFD29535}" type="slidenum">
              <a:rPr lang="en-US" smtClean="0"/>
              <a:t>‹#›</a:t>
            </a:fld>
            <a:endParaRPr lang="en-US"/>
          </a:p>
        </p:txBody>
      </p:sp>
    </p:spTree>
    <p:extLst>
      <p:ext uri="{BB962C8B-B14F-4D97-AF65-F5344CB8AC3E}">
        <p14:creationId xmlns:p14="http://schemas.microsoft.com/office/powerpoint/2010/main" val="1131947359"/>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6100814"/>
      </p:ext>
    </p:extLst>
  </p:cSld>
  <p:clrMap bg1="lt1" tx1="dk1" bg2="lt2" tx2="dk2" accent1="accent1" accent2="accent2" accent3="accent3" accent4="accent4" accent5="accent5" accent6="accent6" hlink="hlink" folHlink="folHlink"/>
  <p:sldLayoutIdLst>
    <p:sldLayoutId id="2147483663" r:id="rId1"/>
  </p:sldLayoutIdLst>
  <p:txStyles>
    <p:titleStyle>
      <a:lvl1pPr algn="ctr" defTabSz="1218987" rtl="0" eaLnBrk="1" latinLnBrk="0" hangingPunct="1">
        <a:lnSpc>
          <a:spcPct val="85000"/>
        </a:lnSpc>
        <a:spcBef>
          <a:spcPts val="0"/>
        </a:spcBef>
        <a:spcAft>
          <a:spcPts val="600"/>
        </a:spcAft>
        <a:buNone/>
        <a:defRPr sz="5400" b="1" i="0" kern="1200" spc="100" baseline="0">
          <a:solidFill>
            <a:schemeClr val="accent4">
              <a:lumMod val="75000"/>
            </a:schemeClr>
          </a:solidFill>
          <a:latin typeface="+mj-lt"/>
          <a:ea typeface="+mj-ea"/>
          <a:cs typeface="Arial"/>
        </a:defRPr>
      </a:lvl1pPr>
    </p:titleStyle>
    <p:bodyStyle>
      <a:lvl1pPr marL="457120" indent="-457120" algn="l" defTabSz="1218987" rtl="0" eaLnBrk="1" latinLnBrk="0" hangingPunct="1">
        <a:lnSpc>
          <a:spcPct val="85000"/>
        </a:lnSpc>
        <a:spcBef>
          <a:spcPts val="0"/>
        </a:spcBef>
        <a:spcAft>
          <a:spcPts val="600"/>
        </a:spcAft>
        <a:buFont typeface="Arial" pitchFamily="34" charset="0"/>
        <a:buChar char="•"/>
        <a:defRPr sz="4300" kern="1200">
          <a:solidFill>
            <a:schemeClr val="accent3">
              <a:lumMod val="75000"/>
            </a:schemeClr>
          </a:solidFill>
          <a:latin typeface="+mn-lt"/>
          <a:ea typeface="+mn-ea"/>
          <a:cs typeface="Arial"/>
        </a:defRPr>
      </a:lvl1pPr>
      <a:lvl2pPr marL="990427" indent="-380933" algn="l" defTabSz="1218987" rtl="0" eaLnBrk="1" latinLnBrk="0" hangingPunct="1">
        <a:lnSpc>
          <a:spcPct val="85000"/>
        </a:lnSpc>
        <a:spcBef>
          <a:spcPts val="0"/>
        </a:spcBef>
        <a:spcAft>
          <a:spcPts val="600"/>
        </a:spcAft>
        <a:buFont typeface="Arial" pitchFamily="34" charset="0"/>
        <a:buChar char="–"/>
        <a:defRPr sz="3700" kern="1200">
          <a:solidFill>
            <a:schemeClr val="accent3">
              <a:lumMod val="75000"/>
            </a:schemeClr>
          </a:solidFill>
          <a:latin typeface="+mn-lt"/>
          <a:ea typeface="+mn-ea"/>
          <a:cs typeface="Arial"/>
        </a:defRPr>
      </a:lvl2pPr>
      <a:lvl3pPr marL="1523733" indent="-304747" algn="l" defTabSz="1218987" rtl="0" eaLnBrk="1" latinLnBrk="0" hangingPunct="1">
        <a:lnSpc>
          <a:spcPct val="85000"/>
        </a:lnSpc>
        <a:spcBef>
          <a:spcPts val="0"/>
        </a:spcBef>
        <a:spcAft>
          <a:spcPts val="600"/>
        </a:spcAft>
        <a:buFont typeface="Arial" pitchFamily="34" charset="0"/>
        <a:buChar char="•"/>
        <a:defRPr sz="3200" kern="1200">
          <a:solidFill>
            <a:schemeClr val="accent3">
              <a:lumMod val="75000"/>
            </a:schemeClr>
          </a:solidFill>
          <a:latin typeface="+mn-lt"/>
          <a:ea typeface="+mn-ea"/>
          <a:cs typeface="Arial"/>
        </a:defRPr>
      </a:lvl3pPr>
      <a:lvl4pPr marL="2133227"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4pPr>
      <a:lvl5pPr marL="2742720"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tinyurl.com/57yhrf23" TargetMode="External"/><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5" Type="http://schemas.openxmlformats.org/officeDocument/2006/relationships/hyperlink" Target="https://tinyurl.com/57yhrf23" TargetMode="Externa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81E4E5AD-6F06-DB5F-39F3-44D5CDCDD1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7506" y="-213520"/>
            <a:ext cx="12552218" cy="7071520"/>
          </a:xfrm>
          <a:prstGeom prst="rect">
            <a:avLst/>
          </a:prstGeom>
        </p:spPr>
      </p:pic>
      <p:sp>
        <p:nvSpPr>
          <p:cNvPr id="6" name="TextBox 5">
            <a:extLst>
              <a:ext uri="{FF2B5EF4-FFF2-40B4-BE49-F238E27FC236}">
                <a16:creationId xmlns:a16="http://schemas.microsoft.com/office/drawing/2014/main" id="{2EF98279-ABBA-AA8C-E45B-BB4C6CC7D8D4}"/>
              </a:ext>
            </a:extLst>
          </p:cNvPr>
          <p:cNvSpPr txBox="1"/>
          <p:nvPr/>
        </p:nvSpPr>
        <p:spPr>
          <a:xfrm>
            <a:off x="144379" y="5534526"/>
            <a:ext cx="1188720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solidFill>
                    <a:sysClr val="windowText" lastClr="000000"/>
                  </a:solidFill>
                </a:ln>
                <a:solidFill>
                  <a:srgbClr val="FFFF00"/>
                </a:solidFill>
                <a:effectLst/>
                <a:uLnTx/>
                <a:uFillTx/>
                <a:latin typeface="ADLaM Display" panose="02010000000000000000" pitchFamily="2" charset="0"/>
                <a:ea typeface="ADLaM Display" panose="02010000000000000000" pitchFamily="2" charset="0"/>
                <a:cs typeface="ADLaM Display" panose="02010000000000000000" pitchFamily="2" charset="0"/>
              </a:rPr>
              <a:t>Last Supper Teachings – Part 3</a:t>
            </a:r>
          </a:p>
        </p:txBody>
      </p:sp>
    </p:spTree>
    <p:extLst>
      <p:ext uri="{BB962C8B-B14F-4D97-AF65-F5344CB8AC3E}">
        <p14:creationId xmlns:p14="http://schemas.microsoft.com/office/powerpoint/2010/main" val="1069625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F61BE1C-6207-0D11-3FF8-C5774363129C}"/>
              </a:ext>
            </a:extLst>
          </p:cNvPr>
          <p:cNvSpPr>
            <a:spLocks noGrp="1"/>
          </p:cNvSpPr>
          <p:nvPr>
            <p:ph type="title"/>
          </p:nvPr>
        </p:nvSpPr>
        <p:spPr/>
        <p:txBody>
          <a:bodyPr/>
          <a:lstStyle/>
          <a:p>
            <a:r>
              <a:rPr lang="en-US" dirty="0"/>
              <a:t>Video Introduction</a:t>
            </a:r>
          </a:p>
        </p:txBody>
      </p:sp>
      <p:grpSp>
        <p:nvGrpSpPr>
          <p:cNvPr id="11" name="Group 10">
            <a:extLst>
              <a:ext uri="{FF2B5EF4-FFF2-40B4-BE49-F238E27FC236}">
                <a16:creationId xmlns:a16="http://schemas.microsoft.com/office/drawing/2014/main" id="{17B5A248-6306-04EE-7452-8758E2DD74AC}"/>
              </a:ext>
            </a:extLst>
          </p:cNvPr>
          <p:cNvGrpSpPr/>
          <p:nvPr/>
        </p:nvGrpSpPr>
        <p:grpSpPr>
          <a:xfrm>
            <a:off x="2849598" y="1484416"/>
            <a:ext cx="6492803" cy="4536374"/>
            <a:chOff x="2849598" y="1484416"/>
            <a:chExt cx="6492803" cy="4536374"/>
          </a:xfrm>
        </p:grpSpPr>
        <p:pic>
          <p:nvPicPr>
            <p:cNvPr id="8" name="Picture 7">
              <a:extLst>
                <a:ext uri="{FF2B5EF4-FFF2-40B4-BE49-F238E27FC236}">
                  <a16:creationId xmlns:a16="http://schemas.microsoft.com/office/drawing/2014/main" id="{65FBD1C2-08D6-2F14-9370-4DF07406AFE2}"/>
                </a:ext>
              </a:extLst>
            </p:cNvPr>
            <p:cNvPicPr>
              <a:picLocks noChangeAspect="1"/>
            </p:cNvPicPr>
            <p:nvPr/>
          </p:nvPicPr>
          <p:blipFill>
            <a:blip r:embed="rId2"/>
            <a:srcRect/>
            <a:stretch>
              <a:fillRect/>
            </a:stretch>
          </p:blipFill>
          <p:spPr>
            <a:xfrm>
              <a:off x="3238857" y="1795666"/>
              <a:ext cx="5714286" cy="3266666"/>
            </a:xfrm>
            <a:prstGeom prst="rect">
              <a:avLst/>
            </a:prstGeom>
          </p:spPr>
        </p:pic>
        <p:pic>
          <p:nvPicPr>
            <p:cNvPr id="10" name="Picture 9">
              <a:hlinkClick r:id="rId3"/>
              <a:extLst>
                <a:ext uri="{FF2B5EF4-FFF2-40B4-BE49-F238E27FC236}">
                  <a16:creationId xmlns:a16="http://schemas.microsoft.com/office/drawing/2014/main" id="{696DD7CE-01EA-71E1-BD18-E10D307C9E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9598" y="1484416"/>
              <a:ext cx="6492803" cy="4536374"/>
            </a:xfrm>
            <a:prstGeom prst="rect">
              <a:avLst/>
            </a:prstGeom>
          </p:spPr>
        </p:pic>
      </p:grpSp>
      <p:sp>
        <p:nvSpPr>
          <p:cNvPr id="12" name="TextBox 11">
            <a:extLst>
              <a:ext uri="{FF2B5EF4-FFF2-40B4-BE49-F238E27FC236}">
                <a16:creationId xmlns:a16="http://schemas.microsoft.com/office/drawing/2014/main" id="{FD6F63D5-DC8A-21FA-2CE5-AE25848B3996}"/>
              </a:ext>
            </a:extLst>
          </p:cNvPr>
          <p:cNvSpPr txBox="1"/>
          <p:nvPr/>
        </p:nvSpPr>
        <p:spPr>
          <a:xfrm>
            <a:off x="4061361" y="6020790"/>
            <a:ext cx="4085112" cy="461665"/>
          </a:xfrm>
          <a:prstGeom prst="rect">
            <a:avLst/>
          </a:prstGeom>
          <a:noFill/>
        </p:spPr>
        <p:txBody>
          <a:bodyPr wrap="square" rtlCol="0">
            <a:spAutoFit/>
          </a:bodyPr>
          <a:lstStyle/>
          <a:p>
            <a:pPr algn="ctr"/>
            <a:r>
              <a:rPr lang="en-US" sz="2400" dirty="0">
                <a:hlinkClick r:id="rId3"/>
              </a:rPr>
              <a:t>View Video</a:t>
            </a:r>
            <a:endParaRPr lang="en-US" sz="2400" dirty="0"/>
          </a:p>
        </p:txBody>
      </p:sp>
    </p:spTree>
    <p:extLst>
      <p:ext uri="{BB962C8B-B14F-4D97-AF65-F5344CB8AC3E}">
        <p14:creationId xmlns:p14="http://schemas.microsoft.com/office/powerpoint/2010/main" val="2752842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C1142D-1390-951C-4D2E-ABAB57D38521}"/>
              </a:ext>
            </a:extLst>
          </p:cNvPr>
          <p:cNvSpPr>
            <a:spLocks noGrp="1"/>
          </p:cNvSpPr>
          <p:nvPr>
            <p:ph type="title"/>
          </p:nvPr>
        </p:nvSpPr>
        <p:spPr/>
        <p:txBody>
          <a:bodyPr/>
          <a:lstStyle/>
          <a:p>
            <a:r>
              <a:rPr lang="en-US" dirty="0"/>
              <a:t>If only …</a:t>
            </a:r>
          </a:p>
        </p:txBody>
      </p:sp>
      <p:sp>
        <p:nvSpPr>
          <p:cNvPr id="4" name="Content Placeholder 3">
            <a:extLst>
              <a:ext uri="{FF2B5EF4-FFF2-40B4-BE49-F238E27FC236}">
                <a16:creationId xmlns:a16="http://schemas.microsoft.com/office/drawing/2014/main" id="{D882DF40-18BC-F8D6-8450-2BB0AC02F522}"/>
              </a:ext>
            </a:extLst>
          </p:cNvPr>
          <p:cNvSpPr>
            <a:spLocks noGrp="1"/>
          </p:cNvSpPr>
          <p:nvPr>
            <p:ph idx="1"/>
          </p:nvPr>
        </p:nvSpPr>
        <p:spPr/>
        <p:txBody>
          <a:bodyPr/>
          <a:lstStyle/>
          <a:p>
            <a:r>
              <a:rPr lang="en-US" dirty="0"/>
              <a:t>If a fruit tree could talk, how might it complain when the gardener pruned its branches?</a:t>
            </a:r>
          </a:p>
          <a:p>
            <a:r>
              <a:rPr lang="en-US" dirty="0"/>
              <a:t>Why might the gardener prune it anyway?</a:t>
            </a:r>
          </a:p>
        </p:txBody>
      </p:sp>
      <p:grpSp>
        <p:nvGrpSpPr>
          <p:cNvPr id="8" name="Group 7">
            <a:extLst>
              <a:ext uri="{FF2B5EF4-FFF2-40B4-BE49-F238E27FC236}">
                <a16:creationId xmlns:a16="http://schemas.microsoft.com/office/drawing/2014/main" id="{2D85BEEA-EF46-DE02-F01A-7CC6035E58BE}"/>
              </a:ext>
            </a:extLst>
          </p:cNvPr>
          <p:cNvGrpSpPr/>
          <p:nvPr/>
        </p:nvGrpSpPr>
        <p:grpSpPr>
          <a:xfrm>
            <a:off x="3978234" y="3797259"/>
            <a:ext cx="2838203" cy="2514641"/>
            <a:chOff x="4975761" y="3978234"/>
            <a:chExt cx="2838203" cy="2514641"/>
          </a:xfrm>
        </p:grpSpPr>
        <p:pic>
          <p:nvPicPr>
            <p:cNvPr id="7" name="Picture 6">
              <a:extLst>
                <a:ext uri="{FF2B5EF4-FFF2-40B4-BE49-F238E27FC236}">
                  <a16:creationId xmlns:a16="http://schemas.microsoft.com/office/drawing/2014/main" id="{44B75F0C-5678-33E1-9F5F-17318926BAEB}"/>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foregroundMark x1="46680" y1="51465" x2="52539" y2="50879"/>
                          <a14:foregroundMark x1="41113" y1="43945" x2="39746" y2="45215"/>
                          <a14:foregroundMark x1="61523" y1="44531" x2="59277" y2="43262"/>
                        </a14:backgroundRemoval>
                      </a14:imgEffect>
                    </a14:imgLayer>
                  </a14:imgProps>
                </a:ext>
                <a:ext uri="{28A0092B-C50C-407E-A947-70E740481C1C}">
                  <a14:useLocalDpi xmlns:a14="http://schemas.microsoft.com/office/drawing/2010/main" val="0"/>
                </a:ext>
              </a:extLst>
            </a:blip>
            <a:srcRect l="7076" t="11631" r="5830" b="11204"/>
            <a:stretch>
              <a:fillRect/>
            </a:stretch>
          </p:blipFill>
          <p:spPr>
            <a:xfrm>
              <a:off x="4975761" y="3978234"/>
              <a:ext cx="2838203" cy="2514641"/>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51F0D044-BBBD-B5CA-9C84-238526A3A39F}"/>
                </a:ext>
              </a:extLst>
            </p:cNvPr>
            <p:cNvPicPr>
              <a:picLocks noChangeAspect="1"/>
            </p:cNvPicPr>
            <p:nvPr/>
          </p:nvPicPr>
          <p:blipFill>
            <a:blip r:embed="rId4" cstate="print">
              <a:extLst>
                <a:ext uri="{28A0092B-C50C-407E-A947-70E740481C1C}">
                  <a14:useLocalDpi xmlns:a14="http://schemas.microsoft.com/office/drawing/2010/main" val="0"/>
                </a:ext>
              </a:extLst>
            </a:blip>
            <a:srcRect t="9676" b="9676"/>
            <a:stretch/>
          </p:blipFill>
          <p:spPr>
            <a:xfrm rot="21184486">
              <a:off x="5999222" y="5437043"/>
              <a:ext cx="817033" cy="417492"/>
            </a:xfrm>
            <a:prstGeom prst="rect">
              <a:avLst/>
            </a:prstGeom>
            <a:ln>
              <a:noFill/>
            </a:ln>
            <a:effectLst>
              <a:outerShdw blurRad="292100" dist="139700" dir="2700000" algn="tl" rotWithShape="0">
                <a:srgbClr val="333333">
                  <a:alpha val="65000"/>
                </a:srgbClr>
              </a:outerShdw>
            </a:effectLst>
          </p:spPr>
        </p:pic>
      </p:grpSp>
      <p:pic>
        <p:nvPicPr>
          <p:cNvPr id="9" name="Picture 8" descr="Speech bubble">
            <a:extLst>
              <a:ext uri="{FF2B5EF4-FFF2-40B4-BE49-F238E27FC236}">
                <a16:creationId xmlns:a16="http://schemas.microsoft.com/office/drawing/2014/main" id="{D37C9AEC-E026-E75D-4E17-C992993251E2}"/>
              </a:ext>
            </a:extLst>
          </p:cNvPr>
          <p:cNvPicPr>
            <a:picLocks noChangeAspect="1"/>
          </p:cNvPicPr>
          <p:nvPr/>
        </p:nvPicPr>
        <p:blipFill>
          <a:blip r:embed="rId5"/>
          <a:stretch>
            <a:fillRect/>
          </a:stretch>
        </p:blipFill>
        <p:spPr>
          <a:xfrm flipH="1">
            <a:off x="6702136" y="3662322"/>
            <a:ext cx="2576349" cy="1378749"/>
          </a:xfrm>
          <a:prstGeom prst="rect">
            <a:avLst/>
          </a:prstGeom>
        </p:spPr>
      </p:pic>
      <p:pic>
        <p:nvPicPr>
          <p:cNvPr id="10" name="Picture 9" descr="Pruning shears">
            <a:extLst>
              <a:ext uri="{FF2B5EF4-FFF2-40B4-BE49-F238E27FC236}">
                <a16:creationId xmlns:a16="http://schemas.microsoft.com/office/drawing/2014/main" id="{9277C669-634D-1CAE-6995-0D477816DA77}"/>
              </a:ext>
            </a:extLst>
          </p:cNvPr>
          <p:cNvPicPr>
            <a:picLocks noChangeAspect="1"/>
          </p:cNvPicPr>
          <p:nvPr/>
        </p:nvPicPr>
        <p:blipFill>
          <a:blip r:embed="rId6"/>
          <a:stretch>
            <a:fillRect/>
          </a:stretch>
        </p:blipFill>
        <p:spPr>
          <a:xfrm rot="11919751" flipH="1">
            <a:off x="2413744" y="4310197"/>
            <a:ext cx="940045" cy="9282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8937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66ED3-C12F-574C-2DFC-8F454D26DDD6}"/>
              </a:ext>
            </a:extLst>
          </p:cNvPr>
          <p:cNvSpPr>
            <a:spLocks noGrp="1"/>
          </p:cNvSpPr>
          <p:nvPr>
            <p:ph type="title"/>
          </p:nvPr>
        </p:nvSpPr>
        <p:spPr/>
        <p:txBody>
          <a:bodyPr/>
          <a:lstStyle/>
          <a:p>
            <a:r>
              <a:rPr lang="en-US" dirty="0"/>
              <a:t>God is the Gardener</a:t>
            </a:r>
          </a:p>
        </p:txBody>
      </p:sp>
      <p:sp>
        <p:nvSpPr>
          <p:cNvPr id="3" name="Content Placeholder 2">
            <a:extLst>
              <a:ext uri="{FF2B5EF4-FFF2-40B4-BE49-F238E27FC236}">
                <a16:creationId xmlns:a16="http://schemas.microsoft.com/office/drawing/2014/main" id="{9ACA0B15-3ED4-C942-184B-A1A4196761D8}"/>
              </a:ext>
            </a:extLst>
          </p:cNvPr>
          <p:cNvSpPr>
            <a:spLocks noGrp="1"/>
          </p:cNvSpPr>
          <p:nvPr>
            <p:ph idx="1"/>
          </p:nvPr>
        </p:nvSpPr>
        <p:spPr/>
        <p:txBody>
          <a:bodyPr/>
          <a:lstStyle/>
          <a:p>
            <a:r>
              <a:rPr lang="en-US" dirty="0">
                <a:solidFill>
                  <a:srgbClr val="C00000"/>
                </a:solidFill>
              </a:rPr>
              <a:t>Sometimes God acts as a Gardener in our lives.</a:t>
            </a:r>
          </a:p>
          <a:p>
            <a:pPr lvl="1"/>
            <a:r>
              <a:rPr lang="en-US" sz="3600" dirty="0">
                <a:solidFill>
                  <a:srgbClr val="C00000"/>
                </a:solidFill>
              </a:rPr>
              <a:t>He will feed us Truth as spiritual nutrients</a:t>
            </a:r>
          </a:p>
          <a:p>
            <a:pPr lvl="1"/>
            <a:r>
              <a:rPr lang="en-US" sz="3600" dirty="0">
                <a:solidFill>
                  <a:srgbClr val="C00000"/>
                </a:solidFill>
              </a:rPr>
              <a:t>He will prune and remove elements of our lives that are either harmful or unneeded</a:t>
            </a:r>
          </a:p>
          <a:p>
            <a:pPr lvl="1"/>
            <a:r>
              <a:rPr lang="en-US" sz="3600" dirty="0">
                <a:solidFill>
                  <a:srgbClr val="C00000"/>
                </a:solidFill>
              </a:rPr>
              <a:t>He works to promote our spiritual growth and maturity</a:t>
            </a:r>
          </a:p>
          <a:p>
            <a:endParaRPr lang="en-US" dirty="0"/>
          </a:p>
        </p:txBody>
      </p:sp>
    </p:spTree>
    <p:extLst>
      <p:ext uri="{BB962C8B-B14F-4D97-AF65-F5344CB8AC3E}">
        <p14:creationId xmlns:p14="http://schemas.microsoft.com/office/powerpoint/2010/main" val="3041664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EA4C66-6679-4315-B40C-8776805B8815}"/>
              </a:ext>
            </a:extLst>
          </p:cNvPr>
          <p:cNvSpPr>
            <a:spLocks noGrp="1"/>
          </p:cNvSpPr>
          <p:nvPr>
            <p:ph type="title"/>
          </p:nvPr>
        </p:nvSpPr>
        <p:spPr>
          <a:xfrm>
            <a:off x="1934561" y="417653"/>
            <a:ext cx="7545106" cy="4419600"/>
          </a:xfrm>
        </p:spPr>
        <p:txBody>
          <a:bodyPr anchor="b">
            <a:noAutofit/>
          </a:bodyPr>
          <a:lstStyle/>
          <a:p>
            <a:pPr>
              <a:lnSpc>
                <a:spcPct val="150000"/>
              </a:lnSpc>
              <a:spcAft>
                <a:spcPts val="0"/>
              </a:spcAft>
            </a:pPr>
            <a:r>
              <a:rPr lang="en-US" sz="5500" dirty="0"/>
              <a:t>1. Spiritual </a:t>
            </a:r>
            <a:r>
              <a:rPr lang="en-US" sz="5500" dirty="0">
                <a:solidFill>
                  <a:srgbClr val="FFFF00"/>
                </a:solidFill>
              </a:rPr>
              <a:t>Fruit</a:t>
            </a:r>
            <a:r>
              <a:rPr lang="en-US" sz="5500" dirty="0"/>
              <a:t> Grows from </a:t>
            </a:r>
            <a:r>
              <a:rPr lang="en-US" sz="5500" dirty="0">
                <a:solidFill>
                  <a:srgbClr val="FFFF00"/>
                </a:solidFill>
              </a:rPr>
              <a:t>Abiding</a:t>
            </a:r>
            <a:r>
              <a:rPr lang="en-US" sz="5500" dirty="0"/>
              <a:t> in Christ.</a:t>
            </a:r>
            <a:endParaRPr lang="en-US" sz="4500" dirty="0"/>
          </a:p>
        </p:txBody>
      </p:sp>
    </p:spTree>
    <p:extLst>
      <p:ext uri="{BB962C8B-B14F-4D97-AF65-F5344CB8AC3E}">
        <p14:creationId xmlns:p14="http://schemas.microsoft.com/office/powerpoint/2010/main" val="1132803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D2B02-5852-B788-F5AC-70084EB277B4}"/>
              </a:ext>
            </a:extLst>
          </p:cNvPr>
          <p:cNvSpPr>
            <a:spLocks noGrp="1"/>
          </p:cNvSpPr>
          <p:nvPr>
            <p:ph type="title"/>
          </p:nvPr>
        </p:nvSpPr>
        <p:spPr/>
        <p:txBody>
          <a:bodyPr/>
          <a:lstStyle/>
          <a:p>
            <a:pPr algn="l"/>
            <a:r>
              <a:rPr lang="en-US" dirty="0"/>
              <a:t>Listen for gardening strategy.</a:t>
            </a:r>
          </a:p>
        </p:txBody>
      </p:sp>
      <p:sp>
        <p:nvSpPr>
          <p:cNvPr id="3" name="Content Placeholder 2">
            <a:extLst>
              <a:ext uri="{FF2B5EF4-FFF2-40B4-BE49-F238E27FC236}">
                <a16:creationId xmlns:a16="http://schemas.microsoft.com/office/drawing/2014/main" id="{DFD0D10E-E93C-8F04-476E-1D2D8DF9115E}"/>
              </a:ext>
            </a:extLst>
          </p:cNvPr>
          <p:cNvSpPr>
            <a:spLocks noGrp="1"/>
          </p:cNvSpPr>
          <p:nvPr>
            <p:ph idx="1"/>
          </p:nvPr>
        </p:nvSpPr>
        <p:spPr>
          <a:xfrm>
            <a:off x="1388962" y="1825625"/>
            <a:ext cx="9964838" cy="4351338"/>
          </a:xfrm>
        </p:spPr>
        <p:txBody>
          <a:bodyPr/>
          <a:lstStyle/>
          <a:p>
            <a:pPr marL="0" indent="0" algn="ctr">
              <a:buNone/>
            </a:pPr>
            <a:r>
              <a:rPr lang="en-US" dirty="0"/>
              <a:t>John 15:1-8 (NIV)  "I am the true vine, and my Father is the gardener. 2  He cuts off every branch in me that bears no fruit, while every branch that does bear fruit he prunes so that it will be even more fruitful. 3  You are already clean because of the word I have spoken to you. 4  Remain in me, and I will </a:t>
            </a:r>
          </a:p>
        </p:txBody>
      </p:sp>
    </p:spTree>
    <p:extLst>
      <p:ext uri="{BB962C8B-B14F-4D97-AF65-F5344CB8AC3E}">
        <p14:creationId xmlns:p14="http://schemas.microsoft.com/office/powerpoint/2010/main" val="3283300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52658-2E6E-9BD5-2A2C-07BF51AFB0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638907-B965-9D94-9248-DBDBBF077CBE}"/>
              </a:ext>
            </a:extLst>
          </p:cNvPr>
          <p:cNvSpPr>
            <a:spLocks noGrp="1"/>
          </p:cNvSpPr>
          <p:nvPr>
            <p:ph type="title"/>
          </p:nvPr>
        </p:nvSpPr>
        <p:spPr/>
        <p:txBody>
          <a:bodyPr/>
          <a:lstStyle/>
          <a:p>
            <a:pPr algn="l"/>
            <a:r>
              <a:rPr lang="en-US" dirty="0"/>
              <a:t>Listen for gardening strategy.</a:t>
            </a:r>
          </a:p>
        </p:txBody>
      </p:sp>
      <p:sp>
        <p:nvSpPr>
          <p:cNvPr id="3" name="Content Placeholder 2">
            <a:extLst>
              <a:ext uri="{FF2B5EF4-FFF2-40B4-BE49-F238E27FC236}">
                <a16:creationId xmlns:a16="http://schemas.microsoft.com/office/drawing/2014/main" id="{E989B2C4-C026-669D-69AD-B347B07BF14D}"/>
              </a:ext>
            </a:extLst>
          </p:cNvPr>
          <p:cNvSpPr>
            <a:spLocks noGrp="1"/>
          </p:cNvSpPr>
          <p:nvPr>
            <p:ph idx="1"/>
          </p:nvPr>
        </p:nvSpPr>
        <p:spPr>
          <a:xfrm>
            <a:off x="1238491" y="1814051"/>
            <a:ext cx="9964838" cy="4351338"/>
          </a:xfrm>
        </p:spPr>
        <p:txBody>
          <a:bodyPr/>
          <a:lstStyle/>
          <a:p>
            <a:pPr marL="0" indent="0" algn="ctr">
              <a:buNone/>
            </a:pPr>
            <a:r>
              <a:rPr lang="en-US" dirty="0"/>
              <a:t>remain in you. No branch can bear fruit by itself; it must remain in the vine. Neither can you bear fruit unless you remain in me. 5  "I am the vine; you are the branches. If a man remains in me and I in him, he will bear much fruit; apart from me you can do nothing. 6  If anyone does not remain in me, he is </a:t>
            </a:r>
          </a:p>
        </p:txBody>
      </p:sp>
    </p:spTree>
    <p:extLst>
      <p:ext uri="{BB962C8B-B14F-4D97-AF65-F5344CB8AC3E}">
        <p14:creationId xmlns:p14="http://schemas.microsoft.com/office/powerpoint/2010/main" val="458895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89791-DFB7-41BC-4C4E-BDB61C7CF0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5628DC-432E-E228-1578-B4C3AD29D16F}"/>
              </a:ext>
            </a:extLst>
          </p:cNvPr>
          <p:cNvSpPr>
            <a:spLocks noGrp="1"/>
          </p:cNvSpPr>
          <p:nvPr>
            <p:ph type="title"/>
          </p:nvPr>
        </p:nvSpPr>
        <p:spPr/>
        <p:txBody>
          <a:bodyPr/>
          <a:lstStyle/>
          <a:p>
            <a:pPr algn="l"/>
            <a:r>
              <a:rPr lang="en-US" dirty="0"/>
              <a:t>Listen for gardening strategy.</a:t>
            </a:r>
          </a:p>
        </p:txBody>
      </p:sp>
      <p:sp>
        <p:nvSpPr>
          <p:cNvPr id="3" name="Content Placeholder 2">
            <a:extLst>
              <a:ext uri="{FF2B5EF4-FFF2-40B4-BE49-F238E27FC236}">
                <a16:creationId xmlns:a16="http://schemas.microsoft.com/office/drawing/2014/main" id="{4A3D1202-7477-5CDC-FBFA-05A0EDE7E7A8}"/>
              </a:ext>
            </a:extLst>
          </p:cNvPr>
          <p:cNvSpPr>
            <a:spLocks noGrp="1"/>
          </p:cNvSpPr>
          <p:nvPr>
            <p:ph idx="1"/>
          </p:nvPr>
        </p:nvSpPr>
        <p:spPr>
          <a:xfrm>
            <a:off x="1203767" y="1825625"/>
            <a:ext cx="9964838" cy="4351338"/>
          </a:xfrm>
        </p:spPr>
        <p:txBody>
          <a:bodyPr/>
          <a:lstStyle/>
          <a:p>
            <a:pPr marL="0" indent="0" algn="ctr">
              <a:buNone/>
            </a:pPr>
            <a:r>
              <a:rPr lang="en-US" dirty="0"/>
              <a:t>like a branch that is thrown away and withers; such branches are picked up, thrown into the fire and burned. 7  If you remain in me and my words remain in you, ask whatever you wish, and it will be given you. 8  This is to my Father's glory, that you bear much fruit, showing yourselves to be my disciples.</a:t>
            </a:r>
          </a:p>
        </p:txBody>
      </p:sp>
      <p:pic>
        <p:nvPicPr>
          <p:cNvPr id="5" name="Picture 4">
            <a:extLst>
              <a:ext uri="{FF2B5EF4-FFF2-40B4-BE49-F238E27FC236}">
                <a16:creationId xmlns:a16="http://schemas.microsoft.com/office/drawing/2014/main" id="{BF2DF03E-6E55-CD3E-96EB-B51A788617F7}"/>
              </a:ext>
            </a:extLst>
          </p:cNvPr>
          <p:cNvPicPr>
            <a:picLocks noChangeAspect="1"/>
          </p:cNvPicPr>
          <p:nvPr/>
        </p:nvPicPr>
        <p:blipFill>
          <a:blip r:embed="rId2"/>
          <a:stretch>
            <a:fillRect/>
          </a:stretch>
        </p:blipFill>
        <p:spPr>
          <a:xfrm rot="10800000">
            <a:off x="4653023" y="5725690"/>
            <a:ext cx="2383712" cy="31428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634849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59295-549A-46B8-5202-54732205D1C1}"/>
              </a:ext>
            </a:extLst>
          </p:cNvPr>
          <p:cNvSpPr>
            <a:spLocks noGrp="1"/>
          </p:cNvSpPr>
          <p:nvPr>
            <p:ph type="title"/>
          </p:nvPr>
        </p:nvSpPr>
        <p:spPr/>
        <p:txBody>
          <a:bodyPr/>
          <a:lstStyle/>
          <a:p>
            <a:r>
              <a:rPr lang="en-US" dirty="0"/>
              <a:t>Spiritual Fruit</a:t>
            </a:r>
          </a:p>
        </p:txBody>
      </p:sp>
      <p:sp>
        <p:nvSpPr>
          <p:cNvPr id="3" name="Content Placeholder 2">
            <a:extLst>
              <a:ext uri="{FF2B5EF4-FFF2-40B4-BE49-F238E27FC236}">
                <a16:creationId xmlns:a16="http://schemas.microsoft.com/office/drawing/2014/main" id="{446ABD72-01E8-9F5C-93DC-55442A8D0A59}"/>
              </a:ext>
            </a:extLst>
          </p:cNvPr>
          <p:cNvSpPr>
            <a:spLocks noGrp="1"/>
          </p:cNvSpPr>
          <p:nvPr>
            <p:ph idx="1"/>
          </p:nvPr>
        </p:nvSpPr>
        <p:spPr/>
        <p:txBody>
          <a:bodyPr/>
          <a:lstStyle/>
          <a:p>
            <a:r>
              <a:rPr lang="en-US" dirty="0"/>
              <a:t>Verse 2 speaks of the Father pruning fruitful branches so that they will bear more fruit. What are some ways God might work in a believer's life to help that person learn to demonstrate examples of the Fruit of the Spirit?</a:t>
            </a:r>
          </a:p>
          <a:p>
            <a:endParaRPr lang="en-US" dirty="0"/>
          </a:p>
        </p:txBody>
      </p:sp>
      <p:sp>
        <p:nvSpPr>
          <p:cNvPr id="4" name="TextBox 3">
            <a:extLst>
              <a:ext uri="{FF2B5EF4-FFF2-40B4-BE49-F238E27FC236}">
                <a16:creationId xmlns:a16="http://schemas.microsoft.com/office/drawing/2014/main" id="{D00B40BE-FD2E-6499-658F-BEBBBE2490E8}"/>
              </a:ext>
            </a:extLst>
          </p:cNvPr>
          <p:cNvSpPr txBox="1"/>
          <p:nvPr/>
        </p:nvSpPr>
        <p:spPr>
          <a:xfrm>
            <a:off x="1986987" y="4607303"/>
            <a:ext cx="8218026" cy="1569660"/>
          </a:xfrm>
          <a:prstGeom prst="rect">
            <a:avLst/>
          </a:prstGeom>
          <a:solidFill>
            <a:schemeClr val="accent5">
              <a:lumMod val="50000"/>
            </a:schemeClr>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3200" dirty="0"/>
              <a:t>He cuts off every branch in me that bears no fruit, while every branch that does bear fruit he prunes so that it will be even more fruitful</a:t>
            </a:r>
          </a:p>
        </p:txBody>
      </p:sp>
    </p:spTree>
    <p:extLst>
      <p:ext uri="{BB962C8B-B14F-4D97-AF65-F5344CB8AC3E}">
        <p14:creationId xmlns:p14="http://schemas.microsoft.com/office/powerpoint/2010/main" val="2636310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D9843-6F7F-463B-039F-21AF36E2230D}"/>
              </a:ext>
            </a:extLst>
          </p:cNvPr>
          <p:cNvSpPr>
            <a:spLocks noGrp="1"/>
          </p:cNvSpPr>
          <p:nvPr>
            <p:ph type="title"/>
          </p:nvPr>
        </p:nvSpPr>
        <p:spPr/>
        <p:txBody>
          <a:bodyPr/>
          <a:lstStyle/>
          <a:p>
            <a:r>
              <a:rPr lang="en-US" dirty="0"/>
              <a:t>Spiritual Fruit</a:t>
            </a:r>
          </a:p>
        </p:txBody>
      </p:sp>
      <p:sp>
        <p:nvSpPr>
          <p:cNvPr id="3" name="Content Placeholder 2">
            <a:extLst>
              <a:ext uri="{FF2B5EF4-FFF2-40B4-BE49-F238E27FC236}">
                <a16:creationId xmlns:a16="http://schemas.microsoft.com/office/drawing/2014/main" id="{40C57EAF-2579-56E5-D124-7A8DC94775FC}"/>
              </a:ext>
            </a:extLst>
          </p:cNvPr>
          <p:cNvSpPr>
            <a:spLocks noGrp="1"/>
          </p:cNvSpPr>
          <p:nvPr>
            <p:ph idx="1"/>
          </p:nvPr>
        </p:nvSpPr>
        <p:spPr/>
        <p:txBody>
          <a:bodyPr/>
          <a:lstStyle/>
          <a:p>
            <a:r>
              <a:rPr lang="en-US" dirty="0"/>
              <a:t>Jesus repeats the idea of abiding in Him several times in these verses. What do you think it means to abide in Christ?</a:t>
            </a:r>
          </a:p>
          <a:p>
            <a:r>
              <a:rPr lang="en-US" dirty="0"/>
              <a:t>Why is it important to recognize that spiritual fruit is the result of abiding in Christ rather than merely the product of trying harder to be a good person?</a:t>
            </a:r>
          </a:p>
          <a:p>
            <a:endParaRPr lang="en-US" dirty="0"/>
          </a:p>
        </p:txBody>
      </p:sp>
    </p:spTree>
    <p:extLst>
      <p:ext uri="{BB962C8B-B14F-4D97-AF65-F5344CB8AC3E}">
        <p14:creationId xmlns:p14="http://schemas.microsoft.com/office/powerpoint/2010/main" val="3377420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969696"/>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16970-D7F5-84EB-78A9-EDBA4B1D8B75}"/>
              </a:ext>
            </a:extLst>
          </p:cNvPr>
          <p:cNvSpPr>
            <a:spLocks noGrp="1"/>
          </p:cNvSpPr>
          <p:nvPr>
            <p:ph type="title"/>
          </p:nvPr>
        </p:nvSpPr>
        <p:spPr/>
        <p:txBody>
          <a:bodyPr/>
          <a:lstStyle/>
          <a:p>
            <a:r>
              <a:rPr lang="en-US" dirty="0"/>
              <a:t>Spiritual Fruit</a:t>
            </a:r>
          </a:p>
        </p:txBody>
      </p:sp>
      <p:sp>
        <p:nvSpPr>
          <p:cNvPr id="3" name="Content Placeholder 2">
            <a:extLst>
              <a:ext uri="{FF2B5EF4-FFF2-40B4-BE49-F238E27FC236}">
                <a16:creationId xmlns:a16="http://schemas.microsoft.com/office/drawing/2014/main" id="{89C732BD-E919-EFB0-CEC7-F606D646A2BF}"/>
              </a:ext>
            </a:extLst>
          </p:cNvPr>
          <p:cNvSpPr>
            <a:spLocks noGrp="1"/>
          </p:cNvSpPr>
          <p:nvPr>
            <p:ph idx="1"/>
          </p:nvPr>
        </p:nvSpPr>
        <p:spPr/>
        <p:txBody>
          <a:bodyPr/>
          <a:lstStyle/>
          <a:p>
            <a:r>
              <a:rPr lang="en-US" dirty="0"/>
              <a:t>What might be the difference in attitudes between serving God out of a sense of obligation and serving Him out of a growing relationship with Christ?</a:t>
            </a:r>
          </a:p>
          <a:p>
            <a:r>
              <a:rPr lang="en-US" dirty="0"/>
              <a:t>How might a fruitful Christian life influence the way other people think about God?</a:t>
            </a:r>
          </a:p>
          <a:p>
            <a:endParaRPr lang="en-US" dirty="0"/>
          </a:p>
          <a:p>
            <a:endParaRPr lang="en-US" dirty="0"/>
          </a:p>
        </p:txBody>
      </p:sp>
      <p:graphicFrame>
        <p:nvGraphicFramePr>
          <p:cNvPr id="4" name="Table 3">
            <a:extLst>
              <a:ext uri="{FF2B5EF4-FFF2-40B4-BE49-F238E27FC236}">
                <a16:creationId xmlns:a16="http://schemas.microsoft.com/office/drawing/2014/main" id="{4E62E36B-B0DA-5BF4-C3DA-974EDBFE1EAF}"/>
              </a:ext>
            </a:extLst>
          </p:cNvPr>
          <p:cNvGraphicFramePr>
            <a:graphicFrameLocks noGrp="1"/>
          </p:cNvGraphicFramePr>
          <p:nvPr>
            <p:extLst>
              <p:ext uri="{D42A27DB-BD31-4B8C-83A1-F6EECF244321}">
                <p14:modId xmlns:p14="http://schemas.microsoft.com/office/powerpoint/2010/main" val="1044022773"/>
              </p:ext>
            </p:extLst>
          </p:nvPr>
        </p:nvGraphicFramePr>
        <p:xfrm>
          <a:off x="1187048" y="4001294"/>
          <a:ext cx="10166752" cy="2316480"/>
        </p:xfrm>
        <a:graphic>
          <a:graphicData uri="http://schemas.openxmlformats.org/drawingml/2006/table">
            <a:tbl>
              <a:tblPr firstRow="1" bandRow="1">
                <a:tableStyleId>{5C22544A-7EE6-4342-B048-85BDC9FD1C3A}</a:tableStyleId>
              </a:tblPr>
              <a:tblGrid>
                <a:gridCol w="5083376">
                  <a:extLst>
                    <a:ext uri="{9D8B030D-6E8A-4147-A177-3AD203B41FA5}">
                      <a16:colId xmlns:a16="http://schemas.microsoft.com/office/drawing/2014/main" val="552977545"/>
                    </a:ext>
                  </a:extLst>
                </a:gridCol>
                <a:gridCol w="5083376">
                  <a:extLst>
                    <a:ext uri="{9D8B030D-6E8A-4147-A177-3AD203B41FA5}">
                      <a16:colId xmlns:a16="http://schemas.microsoft.com/office/drawing/2014/main" val="3038644210"/>
                    </a:ext>
                  </a:extLst>
                </a:gridCol>
              </a:tblGrid>
              <a:tr h="370840">
                <a:tc>
                  <a:txBody>
                    <a:bodyPr/>
                    <a:lstStyle/>
                    <a:p>
                      <a:pPr algn="ctr"/>
                      <a:r>
                        <a:rPr lang="en-US" sz="2800" dirty="0"/>
                        <a:t>Obligation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t>Growing Relationship </a:t>
                      </a:r>
                      <a:br>
                        <a:rPr lang="en-US" sz="2800" dirty="0"/>
                      </a:br>
                      <a:r>
                        <a:rPr lang="en-US" sz="2800" dirty="0"/>
                        <a:t>with Christ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270426"/>
                  </a:ext>
                </a:extLst>
              </a:tr>
              <a:tr h="370840">
                <a:tc>
                  <a:txBody>
                    <a:bodyPr/>
                    <a:lstStyle/>
                    <a:p>
                      <a:endParaRPr lang="en-US" sz="2800" dirty="0"/>
                    </a:p>
                    <a:p>
                      <a:endParaRPr lang="en-US" sz="2800" dirty="0"/>
                    </a:p>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1983779"/>
                  </a:ext>
                </a:extLst>
              </a:tr>
            </a:tbl>
          </a:graphicData>
        </a:graphic>
      </p:graphicFrame>
    </p:spTree>
    <p:extLst>
      <p:ext uri="{BB962C8B-B14F-4D97-AF65-F5344CB8AC3E}">
        <p14:creationId xmlns:p14="http://schemas.microsoft.com/office/powerpoint/2010/main" val="1928117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969696"/>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661D3-0399-661C-FDAA-B648456C6B70}"/>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87BF9FAE-047B-A842-E7E0-9255E49679F6}"/>
              </a:ext>
            </a:extLst>
          </p:cNvPr>
          <p:cNvSpPr>
            <a:spLocks noGrp="1"/>
          </p:cNvSpPr>
          <p:nvPr>
            <p:ph type="title"/>
          </p:nvPr>
        </p:nvSpPr>
        <p:spPr>
          <a:xfrm>
            <a:off x="590309" y="669403"/>
            <a:ext cx="10824600" cy="3810000"/>
          </a:xfrm>
        </p:spPr>
        <p:txBody>
          <a:bodyPr anchor="b">
            <a:noAutofit/>
          </a:bodyPr>
          <a:lstStyle/>
          <a:p>
            <a:pPr>
              <a:lnSpc>
                <a:spcPct val="150000"/>
              </a:lnSpc>
              <a:spcAft>
                <a:spcPts val="0"/>
              </a:spcAft>
            </a:pPr>
            <a:r>
              <a:rPr lang="en-US" sz="5500" dirty="0"/>
              <a:t>2. Abiding in Christ Produces </a:t>
            </a:r>
            <a:r>
              <a:rPr lang="en-US" sz="5500" dirty="0">
                <a:solidFill>
                  <a:srgbClr val="FFFF00"/>
                </a:solidFill>
              </a:rPr>
              <a:t>Sacrificial</a:t>
            </a:r>
            <a:r>
              <a:rPr lang="en-US" sz="5500" dirty="0"/>
              <a:t> </a:t>
            </a:r>
            <a:r>
              <a:rPr lang="en-US" sz="5500" dirty="0">
                <a:solidFill>
                  <a:srgbClr val="FFFF00"/>
                </a:solidFill>
              </a:rPr>
              <a:t>Love</a:t>
            </a:r>
            <a:r>
              <a:rPr lang="en-US" sz="5500" dirty="0"/>
              <a:t> for Others.</a:t>
            </a:r>
          </a:p>
        </p:txBody>
      </p:sp>
    </p:spTree>
    <p:extLst>
      <p:ext uri="{BB962C8B-B14F-4D97-AF65-F5344CB8AC3E}">
        <p14:creationId xmlns:p14="http://schemas.microsoft.com/office/powerpoint/2010/main" val="524395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D9C30-E925-EF7A-50D9-07171C75C00D}"/>
              </a:ext>
            </a:extLst>
          </p:cNvPr>
          <p:cNvSpPr>
            <a:spLocks noGrp="1"/>
          </p:cNvSpPr>
          <p:nvPr>
            <p:ph type="title"/>
          </p:nvPr>
        </p:nvSpPr>
        <p:spPr/>
        <p:txBody>
          <a:bodyPr/>
          <a:lstStyle/>
          <a:p>
            <a:pPr algn="l"/>
            <a:r>
              <a:rPr lang="en-US" dirty="0"/>
              <a:t>Listen for a final command.</a:t>
            </a:r>
          </a:p>
        </p:txBody>
      </p:sp>
      <p:sp>
        <p:nvSpPr>
          <p:cNvPr id="3" name="Content Placeholder 2">
            <a:extLst>
              <a:ext uri="{FF2B5EF4-FFF2-40B4-BE49-F238E27FC236}">
                <a16:creationId xmlns:a16="http://schemas.microsoft.com/office/drawing/2014/main" id="{079782E7-3732-3CC5-070D-9EF52CCFC3E2}"/>
              </a:ext>
            </a:extLst>
          </p:cNvPr>
          <p:cNvSpPr>
            <a:spLocks noGrp="1"/>
          </p:cNvSpPr>
          <p:nvPr>
            <p:ph idx="1"/>
          </p:nvPr>
        </p:nvSpPr>
        <p:spPr>
          <a:xfrm>
            <a:off x="1102006" y="1814050"/>
            <a:ext cx="9987987" cy="4351338"/>
          </a:xfrm>
        </p:spPr>
        <p:txBody>
          <a:bodyPr/>
          <a:lstStyle/>
          <a:p>
            <a:pPr marL="0" indent="0" algn="ctr">
              <a:buNone/>
            </a:pPr>
            <a:r>
              <a:rPr lang="en-US" dirty="0"/>
              <a:t>John 15:9-17 (NIV)  "As the Father has loved me, so have I loved you. Now remain in my love. 10  If you obey my commands, you will remain in my love, just as I have obeyed my Father's commands and remain in his love. 11  I have told you this so that my joy may be in you and that your joy may be complete. 12  My </a:t>
            </a:r>
          </a:p>
        </p:txBody>
      </p:sp>
    </p:spTree>
    <p:extLst>
      <p:ext uri="{BB962C8B-B14F-4D97-AF65-F5344CB8AC3E}">
        <p14:creationId xmlns:p14="http://schemas.microsoft.com/office/powerpoint/2010/main" val="4145065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136FD-C60E-E927-4476-112906B63D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5881C7-FD48-9AB7-A51F-EA4303791EF5}"/>
              </a:ext>
            </a:extLst>
          </p:cNvPr>
          <p:cNvSpPr>
            <a:spLocks noGrp="1"/>
          </p:cNvSpPr>
          <p:nvPr>
            <p:ph type="title"/>
          </p:nvPr>
        </p:nvSpPr>
        <p:spPr/>
        <p:txBody>
          <a:bodyPr/>
          <a:lstStyle/>
          <a:p>
            <a:pPr algn="l"/>
            <a:r>
              <a:rPr lang="en-US" dirty="0"/>
              <a:t>Listen for a final command.</a:t>
            </a:r>
          </a:p>
        </p:txBody>
      </p:sp>
      <p:sp>
        <p:nvSpPr>
          <p:cNvPr id="3" name="Content Placeholder 2">
            <a:extLst>
              <a:ext uri="{FF2B5EF4-FFF2-40B4-BE49-F238E27FC236}">
                <a16:creationId xmlns:a16="http://schemas.microsoft.com/office/drawing/2014/main" id="{492AD2A5-883A-C52C-9096-B981739D7A89}"/>
              </a:ext>
            </a:extLst>
          </p:cNvPr>
          <p:cNvSpPr>
            <a:spLocks noGrp="1"/>
          </p:cNvSpPr>
          <p:nvPr>
            <p:ph idx="1"/>
          </p:nvPr>
        </p:nvSpPr>
        <p:spPr>
          <a:xfrm>
            <a:off x="1102006" y="1814050"/>
            <a:ext cx="9987987" cy="4351338"/>
          </a:xfrm>
        </p:spPr>
        <p:txBody>
          <a:bodyPr/>
          <a:lstStyle/>
          <a:p>
            <a:pPr marL="0" indent="0" algn="ctr">
              <a:buNone/>
            </a:pPr>
            <a:r>
              <a:rPr lang="en-US" dirty="0"/>
              <a:t>command is this: Love each other as I have loved you. 13  Greater love has no one than this, that he lay down his life for his friends. 14  You are my friends if you do what I command. 15  I no longer call you servants, because a servant does not know his master's business. Instead, I have called you friends, for</a:t>
            </a:r>
          </a:p>
        </p:txBody>
      </p:sp>
    </p:spTree>
    <p:extLst>
      <p:ext uri="{BB962C8B-B14F-4D97-AF65-F5344CB8AC3E}">
        <p14:creationId xmlns:p14="http://schemas.microsoft.com/office/powerpoint/2010/main" val="1603210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490F0-C64C-6016-E374-EBB705DD76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60ABDE-1AFB-BFBC-55B5-DFA053587301}"/>
              </a:ext>
            </a:extLst>
          </p:cNvPr>
          <p:cNvSpPr>
            <a:spLocks noGrp="1"/>
          </p:cNvSpPr>
          <p:nvPr>
            <p:ph type="title"/>
          </p:nvPr>
        </p:nvSpPr>
        <p:spPr/>
        <p:txBody>
          <a:bodyPr/>
          <a:lstStyle/>
          <a:p>
            <a:pPr algn="l"/>
            <a:r>
              <a:rPr lang="en-US" dirty="0"/>
              <a:t>Listen for a final command.</a:t>
            </a:r>
          </a:p>
        </p:txBody>
      </p:sp>
      <p:sp>
        <p:nvSpPr>
          <p:cNvPr id="3" name="Content Placeholder 2">
            <a:extLst>
              <a:ext uri="{FF2B5EF4-FFF2-40B4-BE49-F238E27FC236}">
                <a16:creationId xmlns:a16="http://schemas.microsoft.com/office/drawing/2014/main" id="{63E5B1A7-AB89-C5D6-FA24-A94652FD2085}"/>
              </a:ext>
            </a:extLst>
          </p:cNvPr>
          <p:cNvSpPr>
            <a:spLocks noGrp="1"/>
          </p:cNvSpPr>
          <p:nvPr>
            <p:ph idx="1"/>
          </p:nvPr>
        </p:nvSpPr>
        <p:spPr>
          <a:xfrm>
            <a:off x="1102006" y="1814050"/>
            <a:ext cx="9987987" cy="4351338"/>
          </a:xfrm>
        </p:spPr>
        <p:txBody>
          <a:bodyPr/>
          <a:lstStyle/>
          <a:p>
            <a:pPr marL="0" indent="0" algn="ctr">
              <a:buNone/>
            </a:pPr>
            <a:r>
              <a:rPr lang="en-US" dirty="0"/>
              <a:t>everything that I learned from my Father I have made known to you. 16  You did not choose me, but I chose you and appointed you to go and bear fruit--fruit that will last. Then the Father will give you whatever you ask in my name. 17  This is my command: Love each other.</a:t>
            </a:r>
          </a:p>
        </p:txBody>
      </p:sp>
      <p:pic>
        <p:nvPicPr>
          <p:cNvPr id="5" name="Picture 4">
            <a:extLst>
              <a:ext uri="{FF2B5EF4-FFF2-40B4-BE49-F238E27FC236}">
                <a16:creationId xmlns:a16="http://schemas.microsoft.com/office/drawing/2014/main" id="{B57A35C2-A2B0-CDB4-131E-C6E138853A5C}"/>
              </a:ext>
            </a:extLst>
          </p:cNvPr>
          <p:cNvPicPr>
            <a:picLocks noChangeAspect="1"/>
          </p:cNvPicPr>
          <p:nvPr/>
        </p:nvPicPr>
        <p:blipFill>
          <a:blip r:embed="rId2"/>
          <a:stretch>
            <a:fillRect/>
          </a:stretch>
        </p:blipFill>
        <p:spPr>
          <a:xfrm rot="10800000">
            <a:off x="4664598" y="5332151"/>
            <a:ext cx="2383712" cy="31428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098405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A8E62-1715-63BF-2A26-EFB56E8F5CF1}"/>
              </a:ext>
            </a:extLst>
          </p:cNvPr>
          <p:cNvSpPr>
            <a:spLocks noGrp="1"/>
          </p:cNvSpPr>
          <p:nvPr>
            <p:ph type="title"/>
          </p:nvPr>
        </p:nvSpPr>
        <p:spPr/>
        <p:txBody>
          <a:bodyPr/>
          <a:lstStyle/>
          <a:p>
            <a:r>
              <a:rPr lang="en-US" dirty="0"/>
              <a:t>Sacrificial Love</a:t>
            </a:r>
          </a:p>
        </p:txBody>
      </p:sp>
      <p:sp>
        <p:nvSpPr>
          <p:cNvPr id="3" name="Content Placeholder 2">
            <a:extLst>
              <a:ext uri="{FF2B5EF4-FFF2-40B4-BE49-F238E27FC236}">
                <a16:creationId xmlns:a16="http://schemas.microsoft.com/office/drawing/2014/main" id="{91C7DBA0-D1A3-414A-902E-D8CB826A1452}"/>
              </a:ext>
            </a:extLst>
          </p:cNvPr>
          <p:cNvSpPr>
            <a:spLocks noGrp="1"/>
          </p:cNvSpPr>
          <p:nvPr>
            <p:ph idx="1"/>
          </p:nvPr>
        </p:nvSpPr>
        <p:spPr/>
        <p:txBody>
          <a:bodyPr/>
          <a:lstStyle/>
          <a:p>
            <a:r>
              <a:rPr lang="en-US" dirty="0"/>
              <a:t>In verse 10, Jesus connects abiding in His love with keeping His commands. How are love and obedience related?</a:t>
            </a:r>
          </a:p>
          <a:p>
            <a:r>
              <a:rPr lang="en-US" dirty="0"/>
              <a:t>Why might someone think that following Jesus will make life less enjoyable, and what might that person be missing about the joy Jesus offers?</a:t>
            </a:r>
          </a:p>
          <a:p>
            <a:endParaRPr lang="en-US" dirty="0"/>
          </a:p>
        </p:txBody>
      </p:sp>
      <p:sp>
        <p:nvSpPr>
          <p:cNvPr id="4" name="TextBox 3">
            <a:extLst>
              <a:ext uri="{FF2B5EF4-FFF2-40B4-BE49-F238E27FC236}">
                <a16:creationId xmlns:a16="http://schemas.microsoft.com/office/drawing/2014/main" id="{5F092852-206F-5842-7BFE-1178EDB3886D}"/>
              </a:ext>
            </a:extLst>
          </p:cNvPr>
          <p:cNvSpPr txBox="1"/>
          <p:nvPr/>
        </p:nvSpPr>
        <p:spPr>
          <a:xfrm>
            <a:off x="2071868" y="3738623"/>
            <a:ext cx="8048264" cy="1569660"/>
          </a:xfrm>
          <a:prstGeom prst="rect">
            <a:avLst/>
          </a:prstGeom>
          <a:solidFill>
            <a:schemeClr val="accent5">
              <a:lumMod val="50000"/>
            </a:schemeClr>
          </a:solidFill>
        </p:spPr>
        <p:style>
          <a:lnRef idx="0">
            <a:schemeClr val="accent5"/>
          </a:lnRef>
          <a:fillRef idx="3">
            <a:schemeClr val="accent5"/>
          </a:fillRef>
          <a:effectRef idx="3">
            <a:schemeClr val="accent5"/>
          </a:effectRef>
          <a:fontRef idx="minor">
            <a:schemeClr val="lt1"/>
          </a:fontRef>
        </p:style>
        <p:txBody>
          <a:bodyPr wrap="square" rtlCol="0">
            <a:spAutoFit/>
          </a:bodyPr>
          <a:lstStyle>
            <a:defPPr>
              <a:defRPr lang="en-US"/>
            </a:defPPr>
            <a:lvl1pPr algn="ctr">
              <a:defRPr sz="32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t>If you obey my commands, you will remain in my love, just as I have obeyed my Father's commands and remain in his love. </a:t>
            </a:r>
          </a:p>
        </p:txBody>
      </p:sp>
    </p:spTree>
    <p:extLst>
      <p:ext uri="{BB962C8B-B14F-4D97-AF65-F5344CB8AC3E}">
        <p14:creationId xmlns:p14="http://schemas.microsoft.com/office/powerpoint/2010/main" val="68642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969696"/>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1C83B-2D63-D644-21BD-8ABB0EC23E10}"/>
              </a:ext>
            </a:extLst>
          </p:cNvPr>
          <p:cNvSpPr>
            <a:spLocks noGrp="1"/>
          </p:cNvSpPr>
          <p:nvPr>
            <p:ph type="title"/>
          </p:nvPr>
        </p:nvSpPr>
        <p:spPr/>
        <p:txBody>
          <a:bodyPr/>
          <a:lstStyle/>
          <a:p>
            <a:r>
              <a:rPr lang="en-US" dirty="0"/>
              <a:t>Sacrificial Love</a:t>
            </a:r>
          </a:p>
        </p:txBody>
      </p:sp>
      <p:sp>
        <p:nvSpPr>
          <p:cNvPr id="3" name="Content Placeholder 2">
            <a:extLst>
              <a:ext uri="{FF2B5EF4-FFF2-40B4-BE49-F238E27FC236}">
                <a16:creationId xmlns:a16="http://schemas.microsoft.com/office/drawing/2014/main" id="{19A09E7B-B419-6519-BFAC-5CB3BE8DDE79}"/>
              </a:ext>
            </a:extLst>
          </p:cNvPr>
          <p:cNvSpPr>
            <a:spLocks noGrp="1"/>
          </p:cNvSpPr>
          <p:nvPr>
            <p:ph idx="1"/>
          </p:nvPr>
        </p:nvSpPr>
        <p:spPr/>
        <p:txBody>
          <a:bodyPr/>
          <a:lstStyle/>
          <a:p>
            <a:r>
              <a:rPr lang="en-US" dirty="0"/>
              <a:t>In verse 14, Jesus connects being His friend with doing what He commands. What does this teach us about the relationship between love, friendship, and obedience?</a:t>
            </a:r>
          </a:p>
          <a:p>
            <a:endParaRPr lang="en-US" dirty="0"/>
          </a:p>
        </p:txBody>
      </p:sp>
      <p:sp>
        <p:nvSpPr>
          <p:cNvPr id="4" name="TextBox 3">
            <a:extLst>
              <a:ext uri="{FF2B5EF4-FFF2-40B4-BE49-F238E27FC236}">
                <a16:creationId xmlns:a16="http://schemas.microsoft.com/office/drawing/2014/main" id="{5810BC8E-043F-B862-BADC-B3E1A6B14138}"/>
              </a:ext>
            </a:extLst>
          </p:cNvPr>
          <p:cNvSpPr txBox="1"/>
          <p:nvPr/>
        </p:nvSpPr>
        <p:spPr>
          <a:xfrm>
            <a:off x="1585732" y="4213185"/>
            <a:ext cx="8762035" cy="584775"/>
          </a:xfrm>
          <a:prstGeom prst="rect">
            <a:avLst/>
          </a:prstGeom>
          <a:solidFill>
            <a:schemeClr val="accent5">
              <a:lumMod val="50000"/>
            </a:schemeClr>
          </a:solidFill>
        </p:spPr>
        <p:style>
          <a:lnRef idx="0">
            <a:schemeClr val="accent5"/>
          </a:lnRef>
          <a:fillRef idx="3">
            <a:schemeClr val="accent5"/>
          </a:fillRef>
          <a:effectRef idx="3">
            <a:schemeClr val="accent5"/>
          </a:effectRef>
          <a:fontRef idx="minor">
            <a:schemeClr val="lt1"/>
          </a:fontRef>
        </p:style>
        <p:txBody>
          <a:bodyPr wrap="square" rtlCol="0">
            <a:spAutoFit/>
          </a:bodyPr>
          <a:lstStyle>
            <a:defPPr>
              <a:defRPr lang="en-US"/>
            </a:defPPr>
            <a:lvl1pPr algn="ctr">
              <a:defRPr sz="32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t>You are my friends if you do what I command. </a:t>
            </a:r>
          </a:p>
        </p:txBody>
      </p:sp>
    </p:spTree>
    <p:extLst>
      <p:ext uri="{BB962C8B-B14F-4D97-AF65-F5344CB8AC3E}">
        <p14:creationId xmlns:p14="http://schemas.microsoft.com/office/powerpoint/2010/main" val="3019812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0F321-C494-EDBC-8627-71D89BD3AA4E}"/>
              </a:ext>
            </a:extLst>
          </p:cNvPr>
          <p:cNvSpPr>
            <a:spLocks noGrp="1"/>
          </p:cNvSpPr>
          <p:nvPr>
            <p:ph type="title"/>
          </p:nvPr>
        </p:nvSpPr>
        <p:spPr/>
        <p:txBody>
          <a:bodyPr/>
          <a:lstStyle/>
          <a:p>
            <a:r>
              <a:rPr lang="en-US" dirty="0"/>
              <a:t>Sacrificial Love</a:t>
            </a:r>
          </a:p>
        </p:txBody>
      </p:sp>
      <p:sp>
        <p:nvSpPr>
          <p:cNvPr id="3" name="Content Placeholder 2">
            <a:extLst>
              <a:ext uri="{FF2B5EF4-FFF2-40B4-BE49-F238E27FC236}">
                <a16:creationId xmlns:a16="http://schemas.microsoft.com/office/drawing/2014/main" id="{18299130-4FE4-AD33-BBC8-439BD3734ED3}"/>
              </a:ext>
            </a:extLst>
          </p:cNvPr>
          <p:cNvSpPr>
            <a:spLocks noGrp="1"/>
          </p:cNvSpPr>
          <p:nvPr>
            <p:ph idx="1"/>
          </p:nvPr>
        </p:nvSpPr>
        <p:spPr/>
        <p:txBody>
          <a:bodyPr/>
          <a:lstStyle/>
          <a:p>
            <a:r>
              <a:rPr lang="en-US" dirty="0"/>
              <a:t>In verse 16, Jesus reminds His disciples that He chose them and appointed them to bear fruit. How does this connect with the earlier teaching about abiding in Christ?</a:t>
            </a:r>
          </a:p>
          <a:p>
            <a:endParaRPr lang="en-US" dirty="0"/>
          </a:p>
        </p:txBody>
      </p:sp>
      <p:sp>
        <p:nvSpPr>
          <p:cNvPr id="4" name="TextBox 3">
            <a:extLst>
              <a:ext uri="{FF2B5EF4-FFF2-40B4-BE49-F238E27FC236}">
                <a16:creationId xmlns:a16="http://schemas.microsoft.com/office/drawing/2014/main" id="{9B473E99-95B7-1F36-6EAA-2C1B3D869ABD}"/>
              </a:ext>
            </a:extLst>
          </p:cNvPr>
          <p:cNvSpPr txBox="1"/>
          <p:nvPr/>
        </p:nvSpPr>
        <p:spPr>
          <a:xfrm>
            <a:off x="1388962" y="4224759"/>
            <a:ext cx="9676435" cy="646331"/>
          </a:xfrm>
          <a:prstGeom prst="rect">
            <a:avLst/>
          </a:prstGeom>
          <a:solidFill>
            <a:schemeClr val="accent5">
              <a:lumMod val="50000"/>
            </a:schemeClr>
          </a:solidFill>
        </p:spPr>
        <p:style>
          <a:lnRef idx="0">
            <a:schemeClr val="accent5"/>
          </a:lnRef>
          <a:fillRef idx="3">
            <a:schemeClr val="accent5"/>
          </a:fillRef>
          <a:effectRef idx="3">
            <a:schemeClr val="accent5"/>
          </a:effectRef>
          <a:fontRef idx="minor">
            <a:schemeClr val="lt1"/>
          </a:fontRef>
        </p:style>
        <p:txBody>
          <a:bodyPr wrap="square" rtlCol="0">
            <a:spAutoFit/>
          </a:bodyPr>
          <a:lstStyle>
            <a:defPPr>
              <a:defRPr lang="en-US"/>
            </a:defPPr>
            <a:lvl1pPr algn="ctr">
              <a:defRPr sz="32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t>You did not choose me, but I chose you and appointed you to go and bear fruit--fruit that will last. Then the Father will give you whatever you ask in my name. </a:t>
            </a:r>
          </a:p>
        </p:txBody>
      </p:sp>
    </p:spTree>
    <p:extLst>
      <p:ext uri="{BB962C8B-B14F-4D97-AF65-F5344CB8AC3E}">
        <p14:creationId xmlns:p14="http://schemas.microsoft.com/office/powerpoint/2010/main" val="24042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036B0-5D1E-5793-7F5D-7BB0EEDCF5C9}"/>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6D20ACF4-DBC6-0A5D-FFBB-114BE814346A}"/>
              </a:ext>
            </a:extLst>
          </p:cNvPr>
          <p:cNvSpPr>
            <a:spLocks noGrp="1"/>
          </p:cNvSpPr>
          <p:nvPr>
            <p:ph type="title"/>
          </p:nvPr>
        </p:nvSpPr>
        <p:spPr>
          <a:xfrm>
            <a:off x="729204" y="697375"/>
            <a:ext cx="10477360" cy="3573683"/>
          </a:xfrm>
        </p:spPr>
        <p:txBody>
          <a:bodyPr anchor="b">
            <a:noAutofit/>
          </a:bodyPr>
          <a:lstStyle/>
          <a:p>
            <a:pPr>
              <a:lnSpc>
                <a:spcPct val="150000"/>
              </a:lnSpc>
              <a:spcAft>
                <a:spcPts val="0"/>
              </a:spcAft>
            </a:pPr>
            <a:r>
              <a:rPr lang="en-US" sz="5000" dirty="0"/>
              <a:t>3. Faithfulness to Christ Invites </a:t>
            </a:r>
            <a:r>
              <a:rPr lang="en-US" sz="5000" dirty="0">
                <a:solidFill>
                  <a:srgbClr val="FFFF00"/>
                </a:solidFill>
              </a:rPr>
              <a:t>Opposition</a:t>
            </a:r>
            <a:r>
              <a:rPr lang="en-US" sz="5000" dirty="0"/>
              <a:t> from the </a:t>
            </a:r>
            <a:r>
              <a:rPr lang="en-US" sz="5000" dirty="0">
                <a:solidFill>
                  <a:srgbClr val="FFFF00"/>
                </a:solidFill>
              </a:rPr>
              <a:t>World</a:t>
            </a:r>
            <a:r>
              <a:rPr lang="en-US" sz="5000" dirty="0"/>
              <a:t>.</a:t>
            </a:r>
          </a:p>
        </p:txBody>
      </p:sp>
    </p:spTree>
    <p:extLst>
      <p:ext uri="{BB962C8B-B14F-4D97-AF65-F5344CB8AC3E}">
        <p14:creationId xmlns:p14="http://schemas.microsoft.com/office/powerpoint/2010/main" val="3631798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9988C-B4EE-E2B9-CEBA-6F9825BD531A}"/>
              </a:ext>
            </a:extLst>
          </p:cNvPr>
          <p:cNvSpPr>
            <a:spLocks noGrp="1"/>
          </p:cNvSpPr>
          <p:nvPr>
            <p:ph type="title"/>
          </p:nvPr>
        </p:nvSpPr>
        <p:spPr/>
        <p:txBody>
          <a:bodyPr/>
          <a:lstStyle/>
          <a:p>
            <a:pPr algn="l"/>
            <a:r>
              <a:rPr lang="en-US" dirty="0"/>
              <a:t>Listen for hate crimes.</a:t>
            </a:r>
          </a:p>
        </p:txBody>
      </p:sp>
      <p:sp>
        <p:nvSpPr>
          <p:cNvPr id="3" name="Content Placeholder 2">
            <a:extLst>
              <a:ext uri="{FF2B5EF4-FFF2-40B4-BE49-F238E27FC236}">
                <a16:creationId xmlns:a16="http://schemas.microsoft.com/office/drawing/2014/main" id="{B11DD107-1ED5-2326-8635-892093DB4C0D}"/>
              </a:ext>
            </a:extLst>
          </p:cNvPr>
          <p:cNvSpPr>
            <a:spLocks noGrp="1"/>
          </p:cNvSpPr>
          <p:nvPr>
            <p:ph idx="1"/>
          </p:nvPr>
        </p:nvSpPr>
        <p:spPr>
          <a:xfrm>
            <a:off x="1130943" y="1825625"/>
            <a:ext cx="9930114" cy="4351338"/>
          </a:xfrm>
        </p:spPr>
        <p:txBody>
          <a:bodyPr/>
          <a:lstStyle/>
          <a:p>
            <a:pPr marL="0" indent="0" algn="ctr">
              <a:buNone/>
            </a:pPr>
            <a:r>
              <a:rPr lang="en-US" dirty="0"/>
              <a:t>John 15:18-25 (NIV)  "If the world hates you, keep in mind that it hated me first. 19  If you belonged to the world, it would love you as its own. As it is, you do not belong to the world, but I have chosen you out of the world. That is why the world hates you. 20  Remember the words I spoke to you: 'No servant is greater than </a:t>
            </a:r>
          </a:p>
        </p:txBody>
      </p:sp>
    </p:spTree>
    <p:extLst>
      <p:ext uri="{BB962C8B-B14F-4D97-AF65-F5344CB8AC3E}">
        <p14:creationId xmlns:p14="http://schemas.microsoft.com/office/powerpoint/2010/main" val="572154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4FA7E-3D61-6701-70F4-A574F10A27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412927-706F-D1DB-249A-846FD2FF45AC}"/>
              </a:ext>
            </a:extLst>
          </p:cNvPr>
          <p:cNvSpPr>
            <a:spLocks noGrp="1"/>
          </p:cNvSpPr>
          <p:nvPr>
            <p:ph type="title"/>
          </p:nvPr>
        </p:nvSpPr>
        <p:spPr/>
        <p:txBody>
          <a:bodyPr/>
          <a:lstStyle/>
          <a:p>
            <a:pPr algn="l"/>
            <a:r>
              <a:rPr lang="en-US" dirty="0"/>
              <a:t>Listen for hate crimes.</a:t>
            </a:r>
          </a:p>
        </p:txBody>
      </p:sp>
      <p:sp>
        <p:nvSpPr>
          <p:cNvPr id="3" name="Content Placeholder 2">
            <a:extLst>
              <a:ext uri="{FF2B5EF4-FFF2-40B4-BE49-F238E27FC236}">
                <a16:creationId xmlns:a16="http://schemas.microsoft.com/office/drawing/2014/main" id="{BBCEF27C-E3FF-44A9-7A5A-EE864C1B6CE0}"/>
              </a:ext>
            </a:extLst>
          </p:cNvPr>
          <p:cNvSpPr>
            <a:spLocks noGrp="1"/>
          </p:cNvSpPr>
          <p:nvPr>
            <p:ph idx="1"/>
          </p:nvPr>
        </p:nvSpPr>
        <p:spPr>
          <a:xfrm>
            <a:off x="1389203" y="1790901"/>
            <a:ext cx="9413594" cy="4351338"/>
          </a:xfrm>
        </p:spPr>
        <p:txBody>
          <a:bodyPr/>
          <a:lstStyle/>
          <a:p>
            <a:pPr marL="0" indent="0" algn="ctr">
              <a:buNone/>
            </a:pPr>
            <a:r>
              <a:rPr lang="en-US" dirty="0"/>
              <a:t>his master.' If they persecuted me, they will persecute you also. If they obeyed my teaching, they will obey yours also. 21  They will treat you this way because of my name, for they do not know the One who sent me. 22  If I had not come and spoken to them, they would not be guilty of sin. Now, however, they have no excuse for</a:t>
            </a:r>
          </a:p>
        </p:txBody>
      </p:sp>
    </p:spTree>
    <p:extLst>
      <p:ext uri="{BB962C8B-B14F-4D97-AF65-F5344CB8AC3E}">
        <p14:creationId xmlns:p14="http://schemas.microsoft.com/office/powerpoint/2010/main" val="2076992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8C5BD-4D7E-BBE3-801A-F6DA96A06E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678500-7CF5-DB8C-A0F1-7CEDF0F92564}"/>
              </a:ext>
            </a:extLst>
          </p:cNvPr>
          <p:cNvSpPr>
            <a:spLocks noGrp="1"/>
          </p:cNvSpPr>
          <p:nvPr>
            <p:ph type="title"/>
          </p:nvPr>
        </p:nvSpPr>
        <p:spPr/>
        <p:txBody>
          <a:bodyPr/>
          <a:lstStyle/>
          <a:p>
            <a:pPr algn="l"/>
            <a:r>
              <a:rPr lang="en-US" dirty="0"/>
              <a:t>Listen for hate crimes.</a:t>
            </a:r>
          </a:p>
        </p:txBody>
      </p:sp>
      <p:sp>
        <p:nvSpPr>
          <p:cNvPr id="3" name="Content Placeholder 2">
            <a:extLst>
              <a:ext uri="{FF2B5EF4-FFF2-40B4-BE49-F238E27FC236}">
                <a16:creationId xmlns:a16="http://schemas.microsoft.com/office/drawing/2014/main" id="{A68E48F1-461A-5F24-03E4-7F50B731707F}"/>
              </a:ext>
            </a:extLst>
          </p:cNvPr>
          <p:cNvSpPr>
            <a:spLocks noGrp="1"/>
          </p:cNvSpPr>
          <p:nvPr>
            <p:ph idx="1"/>
          </p:nvPr>
        </p:nvSpPr>
        <p:spPr>
          <a:xfrm>
            <a:off x="1159518" y="1837199"/>
            <a:ext cx="9872964" cy="4351338"/>
          </a:xfrm>
        </p:spPr>
        <p:txBody>
          <a:bodyPr/>
          <a:lstStyle/>
          <a:p>
            <a:pPr marL="0" indent="0" algn="ctr">
              <a:buNone/>
            </a:pPr>
            <a:r>
              <a:rPr lang="en-US" dirty="0"/>
              <a:t>their sin. 23  He who hates me hates my Father as well. 24  If I had not done among them what no one else did, they would not be guilty of sin. But now they have seen these miracles, and yet they have hated both me and my Father. 25  But this is to fulfill what is written in their Law: 'They hated me without reason.'</a:t>
            </a:r>
          </a:p>
        </p:txBody>
      </p:sp>
      <p:pic>
        <p:nvPicPr>
          <p:cNvPr id="5" name="Picture 4">
            <a:extLst>
              <a:ext uri="{FF2B5EF4-FFF2-40B4-BE49-F238E27FC236}">
                <a16:creationId xmlns:a16="http://schemas.microsoft.com/office/drawing/2014/main" id="{AA70A228-4F4B-46F4-8BF0-56E0B8A4FD99}"/>
              </a:ext>
            </a:extLst>
          </p:cNvPr>
          <p:cNvPicPr>
            <a:picLocks noChangeAspect="1"/>
          </p:cNvPicPr>
          <p:nvPr/>
        </p:nvPicPr>
        <p:blipFill>
          <a:blip r:embed="rId2"/>
          <a:stretch>
            <a:fillRect/>
          </a:stretch>
        </p:blipFill>
        <p:spPr>
          <a:xfrm rot="10800000">
            <a:off x="4757195" y="5609943"/>
            <a:ext cx="2383712" cy="31428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925435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16A4A-CA55-D0D4-BEA6-088E129AEBD6}"/>
              </a:ext>
            </a:extLst>
          </p:cNvPr>
          <p:cNvSpPr>
            <a:spLocks noGrp="1"/>
          </p:cNvSpPr>
          <p:nvPr>
            <p:ph type="title"/>
          </p:nvPr>
        </p:nvSpPr>
        <p:spPr/>
        <p:txBody>
          <a:bodyPr/>
          <a:lstStyle/>
          <a:p>
            <a:r>
              <a:rPr lang="en-US" dirty="0"/>
              <a:t>Opposition from the World</a:t>
            </a:r>
          </a:p>
        </p:txBody>
      </p:sp>
      <p:sp>
        <p:nvSpPr>
          <p:cNvPr id="3" name="Content Placeholder 2">
            <a:extLst>
              <a:ext uri="{FF2B5EF4-FFF2-40B4-BE49-F238E27FC236}">
                <a16:creationId xmlns:a16="http://schemas.microsoft.com/office/drawing/2014/main" id="{1BDE50E5-2200-D1D7-7A1B-18AC3E10C107}"/>
              </a:ext>
            </a:extLst>
          </p:cNvPr>
          <p:cNvSpPr>
            <a:spLocks noGrp="1"/>
          </p:cNvSpPr>
          <p:nvPr>
            <p:ph idx="1"/>
          </p:nvPr>
        </p:nvSpPr>
        <p:spPr/>
        <p:txBody>
          <a:bodyPr/>
          <a:lstStyle/>
          <a:p>
            <a:r>
              <a:rPr lang="en-US" dirty="0"/>
              <a:t>What are some examples of Christian beliefs or values that may be unpopular in today's culture? </a:t>
            </a:r>
          </a:p>
          <a:p>
            <a:r>
              <a:rPr lang="en-US" dirty="0"/>
              <a:t>Why might people react negatively to such ideas?</a:t>
            </a:r>
          </a:p>
          <a:p>
            <a:r>
              <a:rPr lang="en-US" dirty="0"/>
              <a:t>How might remembering that some people oppose Christ because they do not truly know Him affect the way we treat those who disagree with us?</a:t>
            </a:r>
          </a:p>
          <a:p>
            <a:endParaRPr lang="en-US" dirty="0"/>
          </a:p>
          <a:p>
            <a:endParaRPr lang="en-US" dirty="0"/>
          </a:p>
        </p:txBody>
      </p:sp>
    </p:spTree>
    <p:extLst>
      <p:ext uri="{BB962C8B-B14F-4D97-AF65-F5344CB8AC3E}">
        <p14:creationId xmlns:p14="http://schemas.microsoft.com/office/powerpoint/2010/main" val="3272783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969696"/>
                                      </p:to>
                                    </p:animClr>
                                  </p:sub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969696"/>
                                      </p:to>
                                    </p:animClr>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F097F-BB9E-7101-664E-86959E246A0C}"/>
              </a:ext>
            </a:extLst>
          </p:cNvPr>
          <p:cNvSpPr>
            <a:spLocks noGrp="1"/>
          </p:cNvSpPr>
          <p:nvPr>
            <p:ph type="title"/>
          </p:nvPr>
        </p:nvSpPr>
        <p:spPr/>
        <p:txBody>
          <a:bodyPr/>
          <a:lstStyle/>
          <a:p>
            <a:r>
              <a:rPr lang="en-US" dirty="0"/>
              <a:t>Opposition from the World</a:t>
            </a:r>
          </a:p>
        </p:txBody>
      </p:sp>
      <p:sp>
        <p:nvSpPr>
          <p:cNvPr id="3" name="Content Placeholder 2">
            <a:extLst>
              <a:ext uri="{FF2B5EF4-FFF2-40B4-BE49-F238E27FC236}">
                <a16:creationId xmlns:a16="http://schemas.microsoft.com/office/drawing/2014/main" id="{85338CAF-2C94-1A6F-C48B-CC7B9363572D}"/>
              </a:ext>
            </a:extLst>
          </p:cNvPr>
          <p:cNvSpPr>
            <a:spLocks noGrp="1"/>
          </p:cNvSpPr>
          <p:nvPr>
            <p:ph idx="1"/>
          </p:nvPr>
        </p:nvSpPr>
        <p:spPr/>
        <p:txBody>
          <a:bodyPr/>
          <a:lstStyle/>
          <a:p>
            <a:r>
              <a:rPr lang="en-US" dirty="0"/>
              <a:t>What is the difference between standing firmly for our faith and responding defensively or angrily when someone challenges it?</a:t>
            </a:r>
          </a:p>
          <a:p>
            <a:endParaRPr lang="en-US" dirty="0"/>
          </a:p>
        </p:txBody>
      </p:sp>
      <p:pic>
        <p:nvPicPr>
          <p:cNvPr id="5" name="Picture 4" descr="Man">
            <a:extLst>
              <a:ext uri="{FF2B5EF4-FFF2-40B4-BE49-F238E27FC236}">
                <a16:creationId xmlns:a16="http://schemas.microsoft.com/office/drawing/2014/main" id="{7472D3D6-EFA3-394F-77FF-0948D2577E89}"/>
              </a:ext>
            </a:extLst>
          </p:cNvPr>
          <p:cNvPicPr>
            <a:picLocks noChangeAspect="1"/>
          </p:cNvPicPr>
          <p:nvPr/>
        </p:nvPicPr>
        <p:blipFill>
          <a:blip r:embed="rId2"/>
          <a:stretch>
            <a:fillRect/>
          </a:stretch>
        </p:blipFill>
        <p:spPr>
          <a:xfrm>
            <a:off x="3454924" y="3912243"/>
            <a:ext cx="1273864" cy="2613055"/>
          </a:xfrm>
          <a:prstGeom prst="rect">
            <a:avLst/>
          </a:prstGeom>
        </p:spPr>
      </p:pic>
      <p:pic>
        <p:nvPicPr>
          <p:cNvPr id="6" name="Picture 5" descr="Angry Woman Expressing Fury">
            <a:extLst>
              <a:ext uri="{FF2B5EF4-FFF2-40B4-BE49-F238E27FC236}">
                <a16:creationId xmlns:a16="http://schemas.microsoft.com/office/drawing/2014/main" id="{EFA370AB-9B82-28AF-8CB0-56799F0EEA69}"/>
              </a:ext>
            </a:extLst>
          </p:cNvPr>
          <p:cNvPicPr>
            <a:picLocks noChangeAspect="1"/>
          </p:cNvPicPr>
          <p:nvPr/>
        </p:nvPicPr>
        <p:blipFill>
          <a:blip r:embed="rId3"/>
          <a:stretch>
            <a:fillRect/>
          </a:stretch>
        </p:blipFill>
        <p:spPr>
          <a:xfrm flipH="1">
            <a:off x="6823522" y="3912243"/>
            <a:ext cx="1663351" cy="2129090"/>
          </a:xfrm>
          <a:prstGeom prst="rect">
            <a:avLst/>
          </a:prstGeom>
        </p:spPr>
      </p:pic>
      <p:pic>
        <p:nvPicPr>
          <p:cNvPr id="7" name="Picture 6">
            <a:extLst>
              <a:ext uri="{FF2B5EF4-FFF2-40B4-BE49-F238E27FC236}">
                <a16:creationId xmlns:a16="http://schemas.microsoft.com/office/drawing/2014/main" id="{4F51F861-2EEE-E839-8F4E-9B17ED33416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rot="223512">
            <a:off x="8308131" y="2780676"/>
            <a:ext cx="2019975" cy="1857134"/>
          </a:xfrm>
          <a:prstGeom prst="rect">
            <a:avLst/>
          </a:prstGeom>
        </p:spPr>
      </p:pic>
      <p:sp>
        <p:nvSpPr>
          <p:cNvPr id="8" name="TextBox 7">
            <a:extLst>
              <a:ext uri="{FF2B5EF4-FFF2-40B4-BE49-F238E27FC236}">
                <a16:creationId xmlns:a16="http://schemas.microsoft.com/office/drawing/2014/main" id="{BA52723E-01FE-21B6-45BC-7CF1019D1106}"/>
              </a:ext>
            </a:extLst>
          </p:cNvPr>
          <p:cNvSpPr txBox="1"/>
          <p:nvPr/>
        </p:nvSpPr>
        <p:spPr>
          <a:xfrm>
            <a:off x="8692587" y="3429000"/>
            <a:ext cx="1412111" cy="923330"/>
          </a:xfrm>
          <a:prstGeom prst="rect">
            <a:avLst/>
          </a:prstGeom>
          <a:noFill/>
        </p:spPr>
        <p:txBody>
          <a:bodyPr wrap="square" rtlCol="0">
            <a:spAutoFit/>
          </a:bodyPr>
          <a:lstStyle/>
          <a:p>
            <a:pPr algn="ctr"/>
            <a:r>
              <a:rPr lang="en-US" dirty="0"/>
              <a:t>So, you want to go to Hell?</a:t>
            </a:r>
          </a:p>
        </p:txBody>
      </p:sp>
      <p:pic>
        <p:nvPicPr>
          <p:cNvPr id="9" name="Picture 8" descr="Speech bubble">
            <a:extLst>
              <a:ext uri="{FF2B5EF4-FFF2-40B4-BE49-F238E27FC236}">
                <a16:creationId xmlns:a16="http://schemas.microsoft.com/office/drawing/2014/main" id="{2B0DCBB9-0693-B905-1909-C7DF8A061957}"/>
              </a:ext>
            </a:extLst>
          </p:cNvPr>
          <p:cNvPicPr>
            <a:picLocks noChangeAspect="1"/>
          </p:cNvPicPr>
          <p:nvPr/>
        </p:nvPicPr>
        <p:blipFill>
          <a:blip r:embed="rId5"/>
          <a:stretch>
            <a:fillRect/>
          </a:stretch>
        </p:blipFill>
        <p:spPr>
          <a:xfrm rot="17404833">
            <a:off x="1770575" y="3365067"/>
            <a:ext cx="1719638" cy="2022085"/>
          </a:xfrm>
          <a:prstGeom prst="rect">
            <a:avLst/>
          </a:prstGeom>
        </p:spPr>
      </p:pic>
      <p:sp>
        <p:nvSpPr>
          <p:cNvPr id="11" name="TextBox 10">
            <a:extLst>
              <a:ext uri="{FF2B5EF4-FFF2-40B4-BE49-F238E27FC236}">
                <a16:creationId xmlns:a16="http://schemas.microsoft.com/office/drawing/2014/main" id="{F5AB7446-B947-8BF5-AA11-9850869CB668}"/>
              </a:ext>
            </a:extLst>
          </p:cNvPr>
          <p:cNvSpPr txBox="1"/>
          <p:nvPr/>
        </p:nvSpPr>
        <p:spPr>
          <a:xfrm>
            <a:off x="1895268" y="3776459"/>
            <a:ext cx="1412111" cy="1200329"/>
          </a:xfrm>
          <a:prstGeom prst="rect">
            <a:avLst/>
          </a:prstGeom>
          <a:noFill/>
        </p:spPr>
        <p:txBody>
          <a:bodyPr wrap="square" rtlCol="0">
            <a:spAutoFit/>
          </a:bodyPr>
          <a:lstStyle/>
          <a:p>
            <a:pPr algn="ctr"/>
            <a:r>
              <a:rPr lang="en-US" dirty="0"/>
              <a:t>Well, I’m going to believe the Bible.</a:t>
            </a:r>
          </a:p>
        </p:txBody>
      </p:sp>
    </p:spTree>
    <p:extLst>
      <p:ext uri="{BB962C8B-B14F-4D97-AF65-F5344CB8AC3E}">
        <p14:creationId xmlns:p14="http://schemas.microsoft.com/office/powerpoint/2010/main" val="33666635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6EB3-0A1C-5D8E-B2C7-0023C184790C}"/>
              </a:ext>
            </a:extLst>
          </p:cNvPr>
          <p:cNvSpPr>
            <a:spLocks noGrp="1"/>
          </p:cNvSpPr>
          <p:nvPr>
            <p:ph type="title"/>
          </p:nvPr>
        </p:nvSpPr>
        <p:spPr/>
        <p:txBody>
          <a:bodyPr/>
          <a:lstStyle/>
          <a:p>
            <a:r>
              <a:rPr lang="en-US" dirty="0"/>
              <a:t>Application</a:t>
            </a:r>
          </a:p>
        </p:txBody>
      </p:sp>
      <p:sp>
        <p:nvSpPr>
          <p:cNvPr id="3" name="Content Placeholder 2">
            <a:extLst>
              <a:ext uri="{FF2B5EF4-FFF2-40B4-BE49-F238E27FC236}">
                <a16:creationId xmlns:a16="http://schemas.microsoft.com/office/drawing/2014/main" id="{B952121A-463D-7376-2536-9B5D0DCCA534}"/>
              </a:ext>
            </a:extLst>
          </p:cNvPr>
          <p:cNvSpPr>
            <a:spLocks noGrp="1"/>
          </p:cNvSpPr>
          <p:nvPr>
            <p:ph idx="1"/>
          </p:nvPr>
        </p:nvSpPr>
        <p:spPr/>
        <p:txBody>
          <a:bodyPr/>
          <a:lstStyle/>
          <a:p>
            <a:r>
              <a:rPr lang="en-US" dirty="0"/>
              <a:t>What is God pruning in your life?</a:t>
            </a:r>
          </a:p>
          <a:p>
            <a:pPr lvl="1"/>
            <a:r>
              <a:rPr lang="en-US" sz="3600" dirty="0"/>
              <a:t>Ask God what areas of your life need to be removed or changed</a:t>
            </a:r>
          </a:p>
          <a:p>
            <a:pPr lvl="1"/>
            <a:r>
              <a:rPr lang="en-US" sz="3600" dirty="0"/>
              <a:t>Confess and repent of those attitudes or actions</a:t>
            </a:r>
          </a:p>
          <a:p>
            <a:pPr lvl="1"/>
            <a:r>
              <a:rPr lang="en-US" sz="3600" dirty="0"/>
              <a:t>Trust God to make changes needed that will glorify Him in your life</a:t>
            </a:r>
          </a:p>
          <a:p>
            <a:endParaRPr lang="en-US" dirty="0"/>
          </a:p>
        </p:txBody>
      </p:sp>
    </p:spTree>
    <p:extLst>
      <p:ext uri="{BB962C8B-B14F-4D97-AF65-F5344CB8AC3E}">
        <p14:creationId xmlns:p14="http://schemas.microsoft.com/office/powerpoint/2010/main" val="3147907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03C78-8998-93EB-79FD-D46497739D94}"/>
              </a:ext>
            </a:extLst>
          </p:cNvPr>
          <p:cNvSpPr>
            <a:spLocks noGrp="1"/>
          </p:cNvSpPr>
          <p:nvPr>
            <p:ph type="title"/>
          </p:nvPr>
        </p:nvSpPr>
        <p:spPr/>
        <p:txBody>
          <a:bodyPr/>
          <a:lstStyle/>
          <a:p>
            <a:r>
              <a:rPr lang="en-US" dirty="0"/>
              <a:t>Application</a:t>
            </a:r>
          </a:p>
        </p:txBody>
      </p:sp>
      <p:sp>
        <p:nvSpPr>
          <p:cNvPr id="3" name="Content Placeholder 2">
            <a:extLst>
              <a:ext uri="{FF2B5EF4-FFF2-40B4-BE49-F238E27FC236}">
                <a16:creationId xmlns:a16="http://schemas.microsoft.com/office/drawing/2014/main" id="{B25276C3-2205-DB2C-060C-5491989E1B7C}"/>
              </a:ext>
            </a:extLst>
          </p:cNvPr>
          <p:cNvSpPr>
            <a:spLocks noGrp="1"/>
          </p:cNvSpPr>
          <p:nvPr>
            <p:ph idx="1"/>
          </p:nvPr>
        </p:nvSpPr>
        <p:spPr/>
        <p:txBody>
          <a:bodyPr/>
          <a:lstStyle/>
          <a:p>
            <a:r>
              <a:rPr lang="en-US" dirty="0"/>
              <a:t>What fruit does God want to produce in your life?</a:t>
            </a:r>
          </a:p>
          <a:p>
            <a:pPr lvl="1"/>
            <a:r>
              <a:rPr lang="en-US" sz="3600" dirty="0"/>
              <a:t>Surrender yourself to God’s Holy Spirit</a:t>
            </a:r>
          </a:p>
          <a:p>
            <a:pPr lvl="1"/>
            <a:r>
              <a:rPr lang="en-US" sz="3600" dirty="0"/>
              <a:t>Allow Him to produce in you the Fruit of the Spirit – love, joy, peace, patience, kindness, goodness, gentleness, faithfulness, self-control </a:t>
            </a:r>
          </a:p>
          <a:p>
            <a:pPr lvl="1"/>
            <a:r>
              <a:rPr lang="en-US" sz="3600" dirty="0"/>
              <a:t>Ask God to use those Fruit to change for good the way you relate to others</a:t>
            </a:r>
          </a:p>
          <a:p>
            <a:endParaRPr lang="en-US" dirty="0"/>
          </a:p>
        </p:txBody>
      </p:sp>
    </p:spTree>
    <p:extLst>
      <p:ext uri="{BB962C8B-B14F-4D97-AF65-F5344CB8AC3E}">
        <p14:creationId xmlns:p14="http://schemas.microsoft.com/office/powerpoint/2010/main" val="13806908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69F19-461A-D4DD-8EEA-ED1F21F527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B16321-645A-5D97-D9F8-302B56718DE1}"/>
              </a:ext>
            </a:extLst>
          </p:cNvPr>
          <p:cNvSpPr>
            <a:spLocks noGrp="1"/>
          </p:cNvSpPr>
          <p:nvPr>
            <p:ph type="title"/>
          </p:nvPr>
        </p:nvSpPr>
        <p:spPr/>
        <p:txBody>
          <a:bodyPr/>
          <a:lstStyle/>
          <a:p>
            <a:r>
              <a:rPr lang="en-US"/>
              <a:t>Application</a:t>
            </a:r>
          </a:p>
        </p:txBody>
      </p:sp>
      <p:sp>
        <p:nvSpPr>
          <p:cNvPr id="3" name="Content Placeholder 2">
            <a:extLst>
              <a:ext uri="{FF2B5EF4-FFF2-40B4-BE49-F238E27FC236}">
                <a16:creationId xmlns:a16="http://schemas.microsoft.com/office/drawing/2014/main" id="{DF8FBEAC-C7A9-62BF-1927-CE982BA88FC3}"/>
              </a:ext>
            </a:extLst>
          </p:cNvPr>
          <p:cNvSpPr>
            <a:spLocks noGrp="1"/>
          </p:cNvSpPr>
          <p:nvPr>
            <p:ph idx="1"/>
          </p:nvPr>
        </p:nvSpPr>
        <p:spPr/>
        <p:txBody>
          <a:bodyPr/>
          <a:lstStyle/>
          <a:p>
            <a:r>
              <a:rPr lang="en-US" dirty="0"/>
              <a:t>Share. </a:t>
            </a:r>
          </a:p>
          <a:p>
            <a:pPr lvl="1"/>
            <a:r>
              <a:rPr lang="en-US" sz="3600" dirty="0"/>
              <a:t>Find ways this week you can bring joy to others— in your workplace, family, school, or neighborhood.  Even if they have disagreed with you.</a:t>
            </a:r>
          </a:p>
          <a:p>
            <a:pPr lvl="1"/>
            <a:r>
              <a:rPr lang="en-US" sz="3600" dirty="0"/>
              <a:t>Bringing joy to others is a way to show Christ’s love, and it can pave the wave for a verbal witness.</a:t>
            </a:r>
          </a:p>
          <a:p>
            <a:endParaRPr lang="en-US" dirty="0"/>
          </a:p>
        </p:txBody>
      </p:sp>
    </p:spTree>
    <p:extLst>
      <p:ext uri="{BB962C8B-B14F-4D97-AF65-F5344CB8AC3E}">
        <p14:creationId xmlns:p14="http://schemas.microsoft.com/office/powerpoint/2010/main" val="16214550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9CCD8-9A0C-030A-C5B1-3D24898B8BBE}"/>
              </a:ext>
            </a:extLst>
          </p:cNvPr>
          <p:cNvSpPr>
            <a:spLocks noGrp="1"/>
          </p:cNvSpPr>
          <p:nvPr>
            <p:ph type="title"/>
          </p:nvPr>
        </p:nvSpPr>
        <p:spPr/>
        <p:txBody>
          <a:bodyPr/>
          <a:lstStyle/>
          <a:p>
            <a:r>
              <a:rPr lang="en-US" dirty="0"/>
              <a:t>Family Activities</a:t>
            </a:r>
          </a:p>
        </p:txBody>
      </p:sp>
      <p:pic>
        <p:nvPicPr>
          <p:cNvPr id="4" name="Picture 3">
            <a:extLst>
              <a:ext uri="{FF2B5EF4-FFF2-40B4-BE49-F238E27FC236}">
                <a16:creationId xmlns:a16="http://schemas.microsoft.com/office/drawing/2014/main" id="{05E00715-B018-E594-8FF7-19EAA2749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124" y="2213840"/>
            <a:ext cx="2939785" cy="4427316"/>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806D94C-92F3-E7FB-C32D-9B000EDB1F48}"/>
              </a:ext>
            </a:extLst>
          </p:cNvPr>
          <p:cNvPicPr>
            <a:picLocks noChangeAspect="1"/>
          </p:cNvPicPr>
          <p:nvPr/>
        </p:nvPicPr>
        <p:blipFill>
          <a:blip r:embed="rId3">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7121440" y="1690688"/>
            <a:ext cx="3828211" cy="4119261"/>
          </a:xfrm>
          <a:prstGeom prst="rect">
            <a:avLst/>
          </a:prstGeom>
          <a:ln>
            <a:noFill/>
          </a:ln>
          <a:effectLst>
            <a:outerShdw blurRad="292100" dist="139700" dir="2700000" algn="tl" rotWithShape="0">
              <a:srgbClr val="333333">
                <a:alpha val="65000"/>
              </a:srgbClr>
            </a:outerShdw>
          </a:effectLst>
          <a:scene3d>
            <a:camera prst="perspectiveHeroicExtremeLeftFacing"/>
            <a:lightRig rig="threePt" dir="t"/>
          </a:scene3d>
        </p:spPr>
      </p:pic>
      <p:pic>
        <p:nvPicPr>
          <p:cNvPr id="7" name="Picture 6" descr="Cute doodle speech bubble">
            <a:extLst>
              <a:ext uri="{FF2B5EF4-FFF2-40B4-BE49-F238E27FC236}">
                <a16:creationId xmlns:a16="http://schemas.microsoft.com/office/drawing/2014/main" id="{225AC367-E3B3-C851-1C0A-063943534B8B}"/>
              </a:ext>
            </a:extLst>
          </p:cNvPr>
          <p:cNvPicPr>
            <a:picLocks noChangeAspect="1"/>
          </p:cNvPicPr>
          <p:nvPr/>
        </p:nvPicPr>
        <p:blipFill>
          <a:blip r:embed="rId4"/>
          <a:stretch>
            <a:fillRect/>
          </a:stretch>
        </p:blipFill>
        <p:spPr>
          <a:xfrm rot="536296" flipH="1">
            <a:off x="3329952" y="1538460"/>
            <a:ext cx="4214630" cy="2906311"/>
          </a:xfrm>
          <a:prstGeom prst="rect">
            <a:avLst/>
          </a:prstGeom>
        </p:spPr>
      </p:pic>
      <p:sp>
        <p:nvSpPr>
          <p:cNvPr id="8" name="TextBox 7">
            <a:extLst>
              <a:ext uri="{FF2B5EF4-FFF2-40B4-BE49-F238E27FC236}">
                <a16:creationId xmlns:a16="http://schemas.microsoft.com/office/drawing/2014/main" id="{6B325C97-BBB6-99BE-5A60-A5BDE795CA95}"/>
              </a:ext>
            </a:extLst>
          </p:cNvPr>
          <p:cNvSpPr txBox="1"/>
          <p:nvPr/>
        </p:nvSpPr>
        <p:spPr>
          <a:xfrm>
            <a:off x="4231180" y="1896817"/>
            <a:ext cx="2604304" cy="2031325"/>
          </a:xfrm>
          <a:prstGeom prst="rect">
            <a:avLst/>
          </a:prstGeom>
          <a:noFill/>
        </p:spPr>
        <p:txBody>
          <a:bodyPr wrap="square" rtlCol="0">
            <a:spAutoFit/>
          </a:bodyPr>
          <a:lstStyle/>
          <a:p>
            <a:pPr algn="ctr"/>
            <a:r>
              <a:rPr lang="en-US" dirty="0">
                <a:latin typeface="Comic Sans MS" panose="030F0702030302020204" pitchFamily="66" charset="0"/>
              </a:rPr>
              <a:t>No need to spin the wheel again.  You’ve got all the letters.  The words are in your Bible lesson. Use the URL below to find help (and the crossword)</a:t>
            </a:r>
          </a:p>
        </p:txBody>
      </p:sp>
      <p:sp>
        <p:nvSpPr>
          <p:cNvPr id="9" name="TextBox 8">
            <a:extLst>
              <a:ext uri="{FF2B5EF4-FFF2-40B4-BE49-F238E27FC236}">
                <a16:creationId xmlns:a16="http://schemas.microsoft.com/office/drawing/2014/main" id="{A865B33B-650E-D68D-A37E-5B8FF6A128B0}"/>
              </a:ext>
            </a:extLst>
          </p:cNvPr>
          <p:cNvSpPr txBox="1"/>
          <p:nvPr/>
        </p:nvSpPr>
        <p:spPr>
          <a:xfrm>
            <a:off x="3457501" y="5318567"/>
            <a:ext cx="4084094" cy="400110"/>
          </a:xfrm>
          <a:prstGeom prst="rect">
            <a:avLst/>
          </a:prstGeom>
          <a:noFill/>
        </p:spPr>
        <p:txBody>
          <a:bodyPr wrap="square" rtlCol="0">
            <a:spAutoFit/>
          </a:bodyPr>
          <a:lstStyle/>
          <a:p>
            <a:pPr algn="ctr"/>
            <a:r>
              <a:rPr lang="en-US" sz="2000" u="sng" dirty="0">
                <a:latin typeface="Comic Sans MS" panose="030F0702030302020204" pitchFamily="66" charset="0"/>
                <a:hlinkClick r:id="rId5"/>
              </a:rPr>
              <a:t>https://tinyurl.com/57yhrf23</a:t>
            </a:r>
            <a:r>
              <a:rPr lang="en-US" sz="2000" u="sng" dirty="0">
                <a:latin typeface="Comic Sans MS" panose="030F0702030302020204" pitchFamily="66" charset="0"/>
              </a:rPr>
              <a:t> </a:t>
            </a:r>
            <a:endParaRPr lang="en-US" sz="2000" dirty="0">
              <a:latin typeface="Comic Sans MS" panose="030F0702030302020204" pitchFamily="66" charset="0"/>
            </a:endParaRPr>
          </a:p>
        </p:txBody>
      </p:sp>
    </p:spTree>
    <p:extLst>
      <p:ext uri="{BB962C8B-B14F-4D97-AF65-F5344CB8AC3E}">
        <p14:creationId xmlns:p14="http://schemas.microsoft.com/office/powerpoint/2010/main" val="3771415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5E283-D7F0-6E98-070F-4DE6CF47EA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3783A8-36D4-8A17-A8D5-F792CCF03B11}"/>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902EF90C-AAF9-57DE-C10A-579298DA3E96}"/>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4D984BA9-7CB3-CE26-1B3D-1571BC3E3F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7506" y="-213520"/>
            <a:ext cx="12552218" cy="7071520"/>
          </a:xfrm>
          <a:prstGeom prst="rect">
            <a:avLst/>
          </a:prstGeom>
        </p:spPr>
      </p:pic>
      <p:sp>
        <p:nvSpPr>
          <p:cNvPr id="6" name="TextBox 5">
            <a:extLst>
              <a:ext uri="{FF2B5EF4-FFF2-40B4-BE49-F238E27FC236}">
                <a16:creationId xmlns:a16="http://schemas.microsoft.com/office/drawing/2014/main" id="{407A9201-A255-3ECE-3C11-3737C5684EAF}"/>
              </a:ext>
            </a:extLst>
          </p:cNvPr>
          <p:cNvSpPr txBox="1"/>
          <p:nvPr/>
        </p:nvSpPr>
        <p:spPr>
          <a:xfrm>
            <a:off x="144379" y="5534526"/>
            <a:ext cx="1188720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solidFill>
                    <a:sysClr val="windowText" lastClr="000000"/>
                  </a:solidFill>
                </a:ln>
                <a:solidFill>
                  <a:srgbClr val="FFFF00"/>
                </a:solidFill>
                <a:effectLst/>
                <a:uLnTx/>
                <a:uFillTx/>
                <a:latin typeface="ADLaM Display" panose="02010000000000000000" pitchFamily="2" charset="0"/>
                <a:ea typeface="ADLaM Display" panose="02010000000000000000" pitchFamily="2" charset="0"/>
                <a:cs typeface="ADLaM Display" panose="02010000000000000000" pitchFamily="2" charset="0"/>
              </a:rPr>
              <a:t>Last Supper Teachings – Part 3</a:t>
            </a:r>
          </a:p>
        </p:txBody>
      </p:sp>
    </p:spTree>
    <p:extLst>
      <p:ext uri="{BB962C8B-B14F-4D97-AF65-F5344CB8AC3E}">
        <p14:creationId xmlns:p14="http://schemas.microsoft.com/office/powerpoint/2010/main" val="27198065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E5AA1F7-6FBE-4C82-8877-B892F7286642}" vid="{58E30FAA-7D03-45B4-AB81-753AF28EFCA9}"/>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E5AA1F7-6FBE-4C82-8877-B892F7286642}" vid="{58E30FAA-7D03-45B4-AB81-753AF28EFCA9}"/>
    </a:ext>
  </a:extLst>
</a:theme>
</file>

<file path=ppt/theme/theme3.xml><?xml version="1.0" encoding="utf-8"?>
<a:theme xmlns:a="http://schemas.openxmlformats.org/drawingml/2006/main" name="2_Office Theme">
  <a:themeElements>
    <a:clrScheme name="Custom 13">
      <a:dk1>
        <a:srgbClr val="172E56"/>
      </a:dk1>
      <a:lt1>
        <a:sysClr val="window" lastClr="FFFFFF"/>
      </a:lt1>
      <a:dk2>
        <a:srgbClr val="172E56"/>
      </a:dk2>
      <a:lt2>
        <a:srgbClr val="E7E6E6"/>
      </a:lt2>
      <a:accent1>
        <a:srgbClr val="89D0DE"/>
      </a:accent1>
      <a:accent2>
        <a:srgbClr val="C66008"/>
      </a:accent2>
      <a:accent3>
        <a:srgbClr val="8FB935"/>
      </a:accent3>
      <a:accent4>
        <a:srgbClr val="FFFFFF"/>
      </a:accent4>
      <a:accent5>
        <a:srgbClr val="172E56"/>
      </a:accent5>
      <a:accent6>
        <a:srgbClr val="EFD215"/>
      </a:accent6>
      <a:hlink>
        <a:srgbClr val="0563C1"/>
      </a:hlink>
      <a:folHlink>
        <a:srgbClr val="7030A0"/>
      </a:folHlink>
    </a:clrScheme>
    <a:fontScheme name="Mobberly">
      <a:majorFont>
        <a:latin typeface="Montserrat bold"/>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f16401875_win32_SL_v5_A" id="{0559C27A-1F03-40DE-864E-4F889F5D0431}" vid="{81C2972A-9F7F-4DBE-BD36-F28830C0764D}"/>
    </a:ext>
  </a:extLst>
</a:theme>
</file>

<file path=docProps/app.xml><?xml version="1.0" encoding="utf-8"?>
<Properties xmlns="http://schemas.openxmlformats.org/officeDocument/2006/extended-properties" xmlns:vt="http://schemas.openxmlformats.org/officeDocument/2006/docPropsVTypes">
  <Template>ss4</Template>
  <TotalTime>72</TotalTime>
  <Words>1509</Words>
  <Application>Microsoft Office PowerPoint</Application>
  <PresentationFormat>Widescreen</PresentationFormat>
  <Paragraphs>80</Paragraphs>
  <Slides>29</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29</vt:i4>
      </vt:variant>
    </vt:vector>
  </HeadingPairs>
  <TitlesOfParts>
    <vt:vector size="36" baseType="lpstr">
      <vt:lpstr>ADLaM Display</vt:lpstr>
      <vt:lpstr>Arial</vt:lpstr>
      <vt:lpstr>Calibri</vt:lpstr>
      <vt:lpstr>Comic Sans MS</vt:lpstr>
      <vt:lpstr>Office Theme</vt:lpstr>
      <vt:lpstr>1_Office Theme</vt:lpstr>
      <vt:lpstr>2_Office Theme</vt:lpstr>
      <vt:lpstr>PowerPoint Presentation</vt:lpstr>
      <vt:lpstr>Video Introduction</vt:lpstr>
      <vt:lpstr>If only …</vt:lpstr>
      <vt:lpstr>God is the Gardener</vt:lpstr>
      <vt:lpstr>1. Spiritual Fruit Grows from Abiding in Christ.</vt:lpstr>
      <vt:lpstr>Listen for gardening strategy.</vt:lpstr>
      <vt:lpstr>Listen for gardening strategy.</vt:lpstr>
      <vt:lpstr>Listen for gardening strategy.</vt:lpstr>
      <vt:lpstr>Spiritual Fruit</vt:lpstr>
      <vt:lpstr>Spiritual Fruit</vt:lpstr>
      <vt:lpstr>Spiritual Fruit</vt:lpstr>
      <vt:lpstr>2. Abiding in Christ Produces Sacrificial Love for Others.</vt:lpstr>
      <vt:lpstr>Listen for a final command.</vt:lpstr>
      <vt:lpstr>Listen for a final command.</vt:lpstr>
      <vt:lpstr>Listen for a final command.</vt:lpstr>
      <vt:lpstr>Sacrificial Love</vt:lpstr>
      <vt:lpstr>Sacrificial Love</vt:lpstr>
      <vt:lpstr>Sacrificial Love</vt:lpstr>
      <vt:lpstr>3. Faithfulness to Christ Invites Opposition from the World.</vt:lpstr>
      <vt:lpstr>Listen for hate crimes.</vt:lpstr>
      <vt:lpstr>Listen for hate crimes.</vt:lpstr>
      <vt:lpstr>Listen for hate crimes.</vt:lpstr>
      <vt:lpstr>Opposition from the World</vt:lpstr>
      <vt:lpstr>Opposition from the World</vt:lpstr>
      <vt:lpstr>Application</vt:lpstr>
      <vt:lpstr>Application</vt:lpstr>
      <vt:lpstr>Application</vt:lpstr>
      <vt:lpstr>Family Activities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Armstrong</dc:creator>
  <cp:lastModifiedBy>Steve Armstrong</cp:lastModifiedBy>
  <cp:revision>1</cp:revision>
  <dcterms:created xsi:type="dcterms:W3CDTF">2026-10-22T14:56:54Z</dcterms:created>
  <dcterms:modified xsi:type="dcterms:W3CDTF">2026-10-22T16:08:55Z</dcterms:modified>
</cp:coreProperties>
</file>