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6" r:id="rId4"/>
    <p:sldId id="258" r:id="rId5"/>
    <p:sldId id="259" r:id="rId6"/>
    <p:sldId id="579" r:id="rId7"/>
    <p:sldId id="260" r:id="rId8"/>
    <p:sldId id="580" r:id="rId9"/>
    <p:sldId id="581" r:id="rId10"/>
    <p:sldId id="583" r:id="rId11"/>
    <p:sldId id="582" r:id="rId12"/>
    <p:sldId id="793" r:id="rId13"/>
    <p:sldId id="584" r:id="rId14"/>
    <p:sldId id="794" r:id="rId15"/>
    <p:sldId id="795" r:id="rId16"/>
    <p:sldId id="796" r:id="rId17"/>
    <p:sldId id="797" r:id="rId18"/>
    <p:sldId id="799" r:id="rId19"/>
    <p:sldId id="798" r:id="rId20"/>
    <p:sldId id="800" r:id="rId21"/>
    <p:sldId id="801" r:id="rId22"/>
    <p:sldId id="802" r:id="rId23"/>
    <p:sldId id="803" r:id="rId24"/>
    <p:sldId id="804" r:id="rId25"/>
    <p:sldId id="805" r:id="rId26"/>
    <p:sldId id="806" r:id="rId27"/>
    <p:sldId id="807" r:id="rId28"/>
    <p:sldId id="808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3" d="100"/>
          <a:sy n="83" d="100"/>
        </p:scale>
        <p:origin x="2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359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322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9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22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000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506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9113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28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1861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25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0649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Levels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3F7A39C-B68D-BE22-3E83-82E2D48D4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9B978BA-25FE-48B1-BDB9-0DFD66A08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36830" y="5562600"/>
            <a:ext cx="10365899" cy="0"/>
          </a:xfrm>
          <a:prstGeom prst="line">
            <a:avLst/>
          </a:prstGeom>
          <a:ln w="76200" cap="rnd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le 4">
            <a:extLst>
              <a:ext uri="{FF2B5EF4-FFF2-40B4-BE49-F238E27FC236}">
                <a16:creationId xmlns:a16="http://schemas.microsoft.com/office/drawing/2014/main" id="{B5BA447C-5757-44EF-9622-EFB9DC51FA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6368" y="1063862"/>
            <a:ext cx="10365899" cy="3812938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ctr">
              <a:defRPr spc="0" baseline="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en-US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3800728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lded Corner 6"/>
          <p:cNvSpPr/>
          <p:nvPr userDrawn="1"/>
        </p:nvSpPr>
        <p:spPr>
          <a:xfrm>
            <a:off x="656216" y="249382"/>
            <a:ext cx="11015831" cy="6377329"/>
          </a:xfrm>
          <a:prstGeom prst="foldedCorner">
            <a:avLst/>
          </a:prstGeom>
          <a:gradFill>
            <a:gsLst>
              <a:gs pos="0">
                <a:schemeClr val="accent1">
                  <a:lumMod val="5000"/>
                  <a:lumOff val="95000"/>
                  <a:alpha val="87000"/>
                </a:schemeClr>
              </a:gs>
              <a:gs pos="64000">
                <a:schemeClr val="accent1">
                  <a:lumMod val="45000"/>
                  <a:lumOff val="55000"/>
                  <a:alpha val="87000"/>
                </a:schemeClr>
              </a:gs>
              <a:gs pos="83000">
                <a:schemeClr val="accent1">
                  <a:lumMod val="45000"/>
                  <a:lumOff val="55000"/>
                  <a:alpha val="87000"/>
                </a:schemeClr>
              </a:gs>
              <a:gs pos="100000">
                <a:schemeClr val="accent1">
                  <a:lumMod val="30000"/>
                  <a:lumOff val="70000"/>
                  <a:alpha val="87000"/>
                </a:schemeClr>
              </a:gs>
            </a:gsLst>
            <a:lin ang="3600000" scaled="0"/>
          </a:gradFill>
          <a:ln>
            <a:noFill/>
          </a:ln>
          <a:effectLst>
            <a:outerShdw blurRad="165100" dist="165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D3EC0C-D973-4240-BF21-13D918BC7DA9}" type="datetimeFigureOut">
              <a:rPr lang="en-US" smtClean="0"/>
              <a:t>10/29/2026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329984-D937-41E6-9E9F-EFD2EFD295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879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38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None/>
        <a:defRPr sz="5400" b="1" i="0" kern="1200" spc="100" baseline="0">
          <a:solidFill>
            <a:schemeClr val="accent4">
              <a:lumMod val="75000"/>
            </a:schemeClr>
          </a:solidFill>
          <a:latin typeface="+mj-lt"/>
          <a:ea typeface="+mj-ea"/>
          <a:cs typeface="Arial"/>
        </a:defRPr>
      </a:lvl1pPr>
    </p:titleStyle>
    <p:bodyStyle>
      <a:lvl1pPr marL="457120" indent="-457120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43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1pPr>
      <a:lvl2pPr marL="990427" indent="-380933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3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2pPr>
      <a:lvl3pPr marL="1523733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•"/>
        <a:defRPr sz="32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3pPr>
      <a:lvl4pPr marL="2133227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–"/>
        <a:defRPr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4pPr>
      <a:lvl5pPr marL="2742720" indent="-304747" algn="l" defTabSz="1218987" rtl="0" eaLnBrk="1" latinLnBrk="0" hangingPunct="1">
        <a:lnSpc>
          <a:spcPct val="85000"/>
        </a:lnSpc>
        <a:spcBef>
          <a:spcPts val="0"/>
        </a:spcBef>
        <a:spcAft>
          <a:spcPts val="600"/>
        </a:spcAft>
        <a:buFont typeface="Arial" pitchFamily="34" charset="0"/>
        <a:buChar char="»"/>
        <a:defRPr sz="2700" kern="1200">
          <a:solidFill>
            <a:schemeClr val="accent3">
              <a:lumMod val="75000"/>
            </a:schemeClr>
          </a:solidFill>
          <a:latin typeface="+mn-lt"/>
          <a:ea typeface="+mn-ea"/>
          <a:cs typeface="Arial"/>
        </a:defRPr>
      </a:lvl5pPr>
      <a:lvl6pPr marL="335221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1218987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1218987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atch.liberty.edu/media/t/1_g2pqsk5h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0CADF-67E4-855D-8641-DBF19EA10C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237DFD-4FF3-538B-BE22-979E168F40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969"/>
            <a:ext cx="12279086" cy="70619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8EF028-539E-04E2-852D-41A622AC949D}"/>
              </a:ext>
            </a:extLst>
          </p:cNvPr>
          <p:cNvSpPr txBox="1"/>
          <p:nvPr/>
        </p:nvSpPr>
        <p:spPr>
          <a:xfrm>
            <a:off x="2173184" y="5533901"/>
            <a:ext cx="8122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High Priestly Prayer</a:t>
            </a:r>
          </a:p>
        </p:txBody>
      </p:sp>
    </p:spTree>
    <p:extLst>
      <p:ext uri="{BB962C8B-B14F-4D97-AF65-F5344CB8AC3E}">
        <p14:creationId xmlns:p14="http://schemas.microsoft.com/office/powerpoint/2010/main" val="703409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7EDC8B-A006-7298-C0D6-7D3337FB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Introduction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C7C7ACE-6C61-276E-7CF9-E9B05C46F2BE}"/>
              </a:ext>
            </a:extLst>
          </p:cNvPr>
          <p:cNvGrpSpPr/>
          <p:nvPr/>
        </p:nvGrpSpPr>
        <p:grpSpPr>
          <a:xfrm>
            <a:off x="2849598" y="1567542"/>
            <a:ext cx="6492803" cy="4284827"/>
            <a:chOff x="2849598" y="1567542"/>
            <a:chExt cx="6492803" cy="428482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88A0C33-740B-C93B-6E5A-CA3ECD157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38857" y="1848047"/>
              <a:ext cx="5714286" cy="3161905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ABF7C28-5732-CC68-C868-3E3CB422C9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9598" y="1567542"/>
              <a:ext cx="6492803" cy="4284827"/>
            </a:xfrm>
            <a:prstGeom prst="rect">
              <a:avLst/>
            </a:prstGeom>
          </p:spPr>
        </p:pic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576F0FDD-CA4A-5142-7117-E3958F6D9F25}"/>
              </a:ext>
            </a:extLst>
          </p:cNvPr>
          <p:cNvSpPr txBox="1"/>
          <p:nvPr/>
        </p:nvSpPr>
        <p:spPr>
          <a:xfrm>
            <a:off x="4332513" y="5825062"/>
            <a:ext cx="3526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hlinkClick r:id="rId4"/>
              </a:rPr>
              <a:t>View Video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75284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519C3-C6F7-4961-1DAC-DFA953C6A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3F9540-D524-F535-183F-BD2521681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a group of people have different personalities, opinions, and abilities and still be genuinely united? What holds them together?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B42A6-F2AB-F21B-B960-20680D99B1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487387" y="3451988"/>
            <a:ext cx="4621634" cy="2816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89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078B7-259E-3BF0-AD5D-A5617DC8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920D5-3E04-F8F8-0487-5852A3BB5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think?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8C1E2-1292-18F3-663C-6093E0152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How can a group of people have different personalities, opinions, and abilities and still be genuinely united? What holds them together?</a:t>
            </a:r>
          </a:p>
          <a:p>
            <a:r>
              <a:rPr lang="en-US" dirty="0">
                <a:solidFill>
                  <a:srgbClr val="C00000"/>
                </a:solidFill>
              </a:rPr>
              <a:t>Jesus was soon to return to heaven.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He prayed to energize the disciples to begin the church 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He prayed for a dozen or so unorganized people to eventually grow into a powerful worldwide movement.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God answered their prayer … we are part of the answer to His prayer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762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7EA4C66-6679-4315-B40C-8776805B8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2238" y="521525"/>
            <a:ext cx="10033061" cy="4074226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500" dirty="0"/>
              <a:t>1. Jesus </a:t>
            </a:r>
            <a:r>
              <a:rPr lang="en-US" sz="5500" dirty="0">
                <a:solidFill>
                  <a:srgbClr val="FFFF00"/>
                </a:solidFill>
              </a:rPr>
              <a:t>Glorified</a:t>
            </a:r>
            <a:r>
              <a:rPr lang="en-US" sz="5500" dirty="0"/>
              <a:t> the Father through </a:t>
            </a:r>
            <a:r>
              <a:rPr lang="en-US" sz="5500" dirty="0">
                <a:solidFill>
                  <a:srgbClr val="FFFF00"/>
                </a:solidFill>
              </a:rPr>
              <a:t>Obedient</a:t>
            </a:r>
            <a:r>
              <a:rPr lang="en-US" sz="5500" dirty="0"/>
              <a:t> </a:t>
            </a:r>
            <a:r>
              <a:rPr lang="en-US" sz="5500" dirty="0">
                <a:solidFill>
                  <a:srgbClr val="FFFF00"/>
                </a:solidFill>
              </a:rPr>
              <a:t>Surrender</a:t>
            </a:r>
            <a:r>
              <a:rPr lang="en-US" sz="5500" dirty="0"/>
              <a:t>.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11328039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C8ECD-F4E6-51E6-ED0A-BF53C77C8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what is eternal life.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54EF86-9429-82DF-0A6D-85B3CFCDB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069" y="1813749"/>
            <a:ext cx="906186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17:1-5 (NIV)  After Jesus said this, he looked toward heaven and prayed: "Father, the time has come. Glorify your Son, that your Son may glorify you. 2  For you granted him authority over all people that he might give eternal life to all those you have given him. 3  Now this is </a:t>
            </a:r>
          </a:p>
        </p:txBody>
      </p:sp>
    </p:spTree>
    <p:extLst>
      <p:ext uri="{BB962C8B-B14F-4D97-AF65-F5344CB8AC3E}">
        <p14:creationId xmlns:p14="http://schemas.microsoft.com/office/powerpoint/2010/main" val="3661352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AB4B27-86FE-AE1F-0470-00B1F0398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7ABC0-950D-595C-F384-6382E7453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what is eternal life.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15916D-880B-89A5-CEF9-202E6F6D7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069" y="1813749"/>
            <a:ext cx="9061862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eternal life: that they may know you, the only true God, and Jesus Christ, whom you have sent. 4  I have brought you glory on earth by completing the work you gave me to do. 5  And now, Father, glorify me in your presence with the glory I had with you before the world began.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038247-E986-02C9-6C1F-8DC6A87A7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8413" y="5652140"/>
            <a:ext cx="2066667" cy="276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231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6FC8D-AAE0-0D01-95A2-ACE011A12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Obedient Surrender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5C1F3-5097-E134-4FB9-6A238FBE9C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what was Jesus referring with the phrase “the time is come”?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6B3BD3-BF01-294D-AD65-31764D8837D2}"/>
              </a:ext>
            </a:extLst>
          </p:cNvPr>
          <p:cNvSpPr txBox="1"/>
          <p:nvPr/>
        </p:nvSpPr>
        <p:spPr>
          <a:xfrm>
            <a:off x="1998562" y="3216464"/>
            <a:ext cx="8194875" cy="156966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 After Jesus said this, he looked toward heaven and prayed: "Father, </a:t>
            </a:r>
            <a:r>
              <a:rPr lang="en-US" sz="3200" dirty="0">
                <a:solidFill>
                  <a:srgbClr val="FFFF00"/>
                </a:solidFill>
              </a:rPr>
              <a:t>the time has come</a:t>
            </a:r>
            <a:r>
              <a:rPr lang="en-US" sz="3200" dirty="0"/>
              <a:t>. Glorify your Son, that your Son may glorify you. </a:t>
            </a:r>
          </a:p>
        </p:txBody>
      </p:sp>
    </p:spTree>
    <p:extLst>
      <p:ext uri="{BB962C8B-B14F-4D97-AF65-F5344CB8AC3E}">
        <p14:creationId xmlns:p14="http://schemas.microsoft.com/office/powerpoint/2010/main" val="12225259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3320A-D51D-0E4B-624C-2199BD782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Obedient Surrender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FC8E5-6CD7-AF05-8A1F-104B4F234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is it significant that Jesus prayed before His arrest and crucifixion? </a:t>
            </a:r>
          </a:p>
          <a:p>
            <a:r>
              <a:rPr lang="en-US" dirty="0"/>
              <a:t>What else might He have done instead?</a:t>
            </a:r>
          </a:p>
          <a:p>
            <a:r>
              <a:rPr lang="en-US" dirty="0"/>
              <a:t>How did Jesus reframe the idea of eternal life in verse 3?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1BD621-C9FA-D2C0-8AC5-AD392018C2EE}"/>
              </a:ext>
            </a:extLst>
          </p:cNvPr>
          <p:cNvSpPr txBox="1"/>
          <p:nvPr/>
        </p:nvSpPr>
        <p:spPr>
          <a:xfrm>
            <a:off x="2449974" y="4742240"/>
            <a:ext cx="7292051" cy="156966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Now this is eternal life: that they may know you, the only true God, and Jesus Christ, whom you have sent.</a:t>
            </a:r>
          </a:p>
        </p:txBody>
      </p:sp>
    </p:spTree>
    <p:extLst>
      <p:ext uri="{BB962C8B-B14F-4D97-AF65-F5344CB8AC3E}">
        <p14:creationId xmlns:p14="http://schemas.microsoft.com/office/powerpoint/2010/main" val="409800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E8D87-0799-E02A-34E0-F950D32D5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Obedient Surrender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08901-6C97-851A-7B80-D4C880AC94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request does Jesus ask of the Father? </a:t>
            </a:r>
          </a:p>
          <a:p>
            <a:r>
              <a:rPr lang="en-US" dirty="0"/>
              <a:t>For what purpose did the Father send the Son to dwell among all flesh?</a:t>
            </a:r>
          </a:p>
          <a:p>
            <a:r>
              <a:rPr lang="en-US" dirty="0"/>
              <a:t>What does it mean to glorify God in our lives? How can we bring glory to God?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0F16FA-8772-F233-E63F-E27EBB154364}"/>
              </a:ext>
            </a:extLst>
          </p:cNvPr>
          <p:cNvSpPr txBox="1"/>
          <p:nvPr/>
        </p:nvSpPr>
        <p:spPr>
          <a:xfrm>
            <a:off x="1017607" y="3622920"/>
            <a:ext cx="10336193" cy="2677656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sz="2800" dirty="0"/>
              <a:t> For you granted him authority over all people that he might give eternal life to all those you have given him.  Now this is eternal life: that they may know you, the only true God, and Jesus Christ, whom you have sent.  I have brought you glory on earth by completing the work you gave me to do.   And now, Father, glorify me in your presence with the glory I had with you before the world began.</a:t>
            </a:r>
          </a:p>
        </p:txBody>
      </p:sp>
    </p:spTree>
    <p:extLst>
      <p:ext uri="{BB962C8B-B14F-4D97-AF65-F5344CB8AC3E}">
        <p14:creationId xmlns:p14="http://schemas.microsoft.com/office/powerpoint/2010/main" val="1049838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661D3-0399-661C-FDAA-B648456C6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87BF9FAE-047B-A842-E7E0-9255E496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" y="762000"/>
            <a:ext cx="12188825" cy="4419600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500" dirty="0"/>
              <a:t>2. Jesus </a:t>
            </a:r>
            <a:r>
              <a:rPr lang="en-US" sz="5500" dirty="0">
                <a:solidFill>
                  <a:srgbClr val="FFFF00"/>
                </a:solidFill>
              </a:rPr>
              <a:t>prayed</a:t>
            </a:r>
            <a:r>
              <a:rPr lang="en-US" sz="5500" dirty="0"/>
              <a:t> for His </a:t>
            </a:r>
            <a:br>
              <a:rPr lang="en-US" sz="5500" dirty="0"/>
            </a:br>
            <a:r>
              <a:rPr lang="en-US" sz="5500" dirty="0"/>
              <a:t>disciples to have </a:t>
            </a:r>
            <a:r>
              <a:rPr lang="en-US" sz="5500" dirty="0">
                <a:solidFill>
                  <a:srgbClr val="FFFF00"/>
                </a:solidFill>
              </a:rPr>
              <a:t>protection</a:t>
            </a:r>
            <a:r>
              <a:rPr lang="en-US" sz="5500" dirty="0"/>
              <a:t> </a:t>
            </a:r>
            <a:br>
              <a:rPr lang="en-US" sz="5500" dirty="0"/>
            </a:br>
            <a:r>
              <a:rPr lang="en-US" sz="5500" dirty="0"/>
              <a:t>and </a:t>
            </a:r>
            <a:r>
              <a:rPr lang="en-US" sz="5500" dirty="0">
                <a:solidFill>
                  <a:srgbClr val="FFFF00"/>
                </a:solidFill>
              </a:rPr>
              <a:t>unity</a:t>
            </a:r>
            <a:r>
              <a:rPr lang="en-US" sz="55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439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BD003-96A9-A1C3-4B3F-F6C4B533A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a word repeated 3 times.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A5DBD-69E3-AB84-2C3D-B22B207B5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5650" y="1976097"/>
            <a:ext cx="840225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17:15 - 20  My prayer is not that you take them out of the world but that you protect them from the evil one. 16  They are not of the world, even as I am not of it. 17  Sanctify them by the truth; your word is truth. 18  As you sent </a:t>
            </a:r>
          </a:p>
        </p:txBody>
      </p:sp>
    </p:spTree>
    <p:extLst>
      <p:ext uri="{BB962C8B-B14F-4D97-AF65-F5344CB8AC3E}">
        <p14:creationId xmlns:p14="http://schemas.microsoft.com/office/powerpoint/2010/main" val="4020548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6D0A0-7EAF-5FD3-3212-1F2E599FE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648C3-2DE2-3BCD-D929-28DFF686A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a word repeated 3 times.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CBB27-BC65-E13A-4FE7-B97C11B79F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5650" y="1976097"/>
            <a:ext cx="840225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me into the world, I have sent them into the world. 19  For them I sanctify myself, that they too may be truly sanctified. 20  "My prayer is not for them alone. I pray also for those who will believe in me through their message.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F3C4C8-729E-6CAB-948D-5DC25054E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263" y="5420646"/>
            <a:ext cx="2066667" cy="276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87032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B7003-436B-D96D-1552-A05F4E3D5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for Protection and 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301CC6-F434-E9CC-A83A-995AD13D7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Who</a:t>
            </a:r>
            <a:r>
              <a:rPr lang="en-US" dirty="0"/>
              <a:t> does Jesus say He is praying for?</a:t>
            </a:r>
          </a:p>
          <a:p>
            <a:r>
              <a:rPr lang="en-US" b="1" dirty="0"/>
              <a:t>What</a:t>
            </a:r>
            <a:r>
              <a:rPr lang="en-US" dirty="0"/>
              <a:t> are the prayer requests this time?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AF43D0-1BE5-66F6-0C8A-076F0C3EA74D}"/>
              </a:ext>
            </a:extLst>
          </p:cNvPr>
          <p:cNvSpPr txBox="1"/>
          <p:nvPr/>
        </p:nvSpPr>
        <p:spPr>
          <a:xfrm>
            <a:off x="1003139" y="3429000"/>
            <a:ext cx="10185722" cy="2554545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My prayer is not that you take them out of the world but that you protect them from the evil one.  … Sanctify them by the truth; your word is truth … I have sent them into the world  …  that they too may be truly sanctified  … also for those who will believe in me through their message,</a:t>
            </a:r>
          </a:p>
        </p:txBody>
      </p:sp>
    </p:spTree>
    <p:extLst>
      <p:ext uri="{BB962C8B-B14F-4D97-AF65-F5344CB8AC3E}">
        <p14:creationId xmlns:p14="http://schemas.microsoft.com/office/powerpoint/2010/main" val="2170462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62DDF-C1DF-BC82-54B2-7A2C9F3F6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for Protection and 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7A7EE-A4EC-E406-C911-8150DAD1A0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Why would Jesus pray for believers to remain in the world rather than being removed from it? </a:t>
            </a:r>
          </a:p>
          <a:p>
            <a:r>
              <a:rPr lang="en-US" dirty="0"/>
              <a:t>What does this tell us about our purpose?</a:t>
            </a:r>
          </a:p>
          <a:p>
            <a:r>
              <a:rPr lang="en-US" dirty="0"/>
              <a:t>How does the truth of God lead to our sanctification?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3920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FB77E-8FD2-A258-8FFD-BF13D7D9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Prayer for Protection and Unity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549A6A-2AD2-2031-C578-C3044C966F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does dissention and division among believers hinder belief in Jesus?</a:t>
            </a:r>
          </a:p>
          <a:p>
            <a:r>
              <a:rPr lang="en-US" dirty="0"/>
              <a:t>Jesus prayed for unity, not uniformity.  What’s the difference?   Why is the distinction important in thinking of Jesus’ prayer?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636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6036B0-5D1E-5793-7F5D-7BB0EEDCF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>
            <a:extLst>
              <a:ext uri="{FF2B5EF4-FFF2-40B4-BE49-F238E27FC236}">
                <a16:creationId xmlns:a16="http://schemas.microsoft.com/office/drawing/2014/main" id="{6D20ACF4-DBC6-0A5D-FFBB-114BE81434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" y="685800"/>
            <a:ext cx="12188825" cy="3724154"/>
          </a:xfrm>
        </p:spPr>
        <p:txBody>
          <a:bodyPr anchor="b">
            <a:no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sz="5000" dirty="0"/>
              <a:t>3. Jesus </a:t>
            </a:r>
            <a:r>
              <a:rPr lang="en-US" sz="5000" dirty="0">
                <a:solidFill>
                  <a:srgbClr val="FFFF00"/>
                </a:solidFill>
              </a:rPr>
              <a:t>Desired</a:t>
            </a:r>
            <a:r>
              <a:rPr lang="en-US" sz="5000" dirty="0"/>
              <a:t> a Unified </a:t>
            </a:r>
            <a:br>
              <a:rPr lang="en-US" sz="5000" dirty="0"/>
            </a:br>
            <a:r>
              <a:rPr lang="en-US" sz="5000" dirty="0">
                <a:solidFill>
                  <a:srgbClr val="FFFF00"/>
                </a:solidFill>
              </a:rPr>
              <a:t>Witness</a:t>
            </a:r>
            <a:r>
              <a:rPr lang="en-US" sz="5000" dirty="0"/>
              <a:t> for the </a:t>
            </a:r>
            <a:r>
              <a:rPr lang="en-US" sz="5000" dirty="0">
                <a:solidFill>
                  <a:srgbClr val="FFFF00"/>
                </a:solidFill>
              </a:rPr>
              <a:t>World</a:t>
            </a:r>
            <a:r>
              <a:rPr lang="en-US" sz="5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31798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82FFC8-C7F2-51E2-745B-910CFF25B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our role in communicating God’s love.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D8D50-3C90-1F47-AAE1-B4926DF05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9717" y="2141537"/>
            <a:ext cx="8992565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John 17:24-26 (NIV)  "Father, I want those you have given me to be with me where I am, and to see my glory, the glory you have given me because you loved me before the creation of the world.  25  "Righteous Father, though the world </a:t>
            </a:r>
          </a:p>
        </p:txBody>
      </p:sp>
    </p:spTree>
    <p:extLst>
      <p:ext uri="{BB962C8B-B14F-4D97-AF65-F5344CB8AC3E}">
        <p14:creationId xmlns:p14="http://schemas.microsoft.com/office/powerpoint/2010/main" val="337376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79074-8063-1ABC-5624-E6A6993C3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01E3E-9FD0-0AEB-0BDA-2022BD4AE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Listen for our role in communicating God’s love.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6DFB-2F47-93E7-65C9-C39ED0AA92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9717" y="2141537"/>
            <a:ext cx="8992565" cy="4351338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does not know you, I know you, and they know that you have sent me.  26  I have made you known to them, and will continue to make you known in order that the love you have for me may be in them and that I myself may be in them."</a:t>
            </a:r>
          </a:p>
          <a:p>
            <a:pPr marL="0" indent="0" algn="ctr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21430D6-D398-BE78-0AA2-50B8C37E94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5263" y="5513244"/>
            <a:ext cx="2066667" cy="276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7499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027919-9CB1-0465-4CE8-5F617789F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358576-3FFF-E853-8FDB-083FDE710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was another desire Jesus expressed to the Father? What was the reason?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54B055-B6F6-648A-581E-CD888E7CDB1F}"/>
              </a:ext>
            </a:extLst>
          </p:cNvPr>
          <p:cNvSpPr txBox="1"/>
          <p:nvPr/>
        </p:nvSpPr>
        <p:spPr>
          <a:xfrm>
            <a:off x="1680258" y="3266954"/>
            <a:ext cx="8831484" cy="206210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"Father, I want those you have given me to be with me where I am, and to see my glory, the glory you have given me because you loved me before the creation of the world</a:t>
            </a:r>
          </a:p>
        </p:txBody>
      </p:sp>
    </p:spTree>
    <p:extLst>
      <p:ext uri="{BB962C8B-B14F-4D97-AF65-F5344CB8AC3E}">
        <p14:creationId xmlns:p14="http://schemas.microsoft.com/office/powerpoint/2010/main" val="29457255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265B-B6BD-2E99-AF8D-0A1F0908E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ED8F3-1060-1F91-0CC5-E1E2D7B25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can believers receive more of the Father’s love? </a:t>
            </a:r>
          </a:p>
          <a:p>
            <a:r>
              <a:rPr lang="en-US" dirty="0"/>
              <a:t>How has prayer deepened your connection with God? </a:t>
            </a:r>
          </a:p>
          <a:p>
            <a:r>
              <a:rPr lang="en-US" dirty="0"/>
              <a:t>What are some ways we can help others know and experience the love of God?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04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969696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B544AD-8206-AE94-A8CE-C3893511D2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Unified Witness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56FE9-7FC1-45DB-D2FB-FE0B3FE8F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How might verse 24 refer not only to our existence in heaven but also to our life here and now on earth?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014822-0859-4DA4-4BAC-359C52801402}"/>
              </a:ext>
            </a:extLst>
          </p:cNvPr>
          <p:cNvSpPr txBox="1"/>
          <p:nvPr/>
        </p:nvSpPr>
        <p:spPr>
          <a:xfrm>
            <a:off x="1680258" y="3614195"/>
            <a:ext cx="8831484" cy="2062103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r>
              <a:rPr lang="en-US" dirty="0"/>
              <a:t>"Father, I want those you have given me to be with me where I am, and to see my glory, the glory you have given me because you loved me before the creation of the world</a:t>
            </a:r>
          </a:p>
        </p:txBody>
      </p:sp>
    </p:spTree>
    <p:extLst>
      <p:ext uri="{BB962C8B-B14F-4D97-AF65-F5344CB8AC3E}">
        <p14:creationId xmlns:p14="http://schemas.microsoft.com/office/powerpoint/2010/main" val="39620054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01326-07D2-086F-1AEC-692168F83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573FC-3D21-B3E8-6D46-EE9A788D6F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Note what Jesus prayer was </a:t>
            </a:r>
            <a:r>
              <a:rPr lang="en-US" i="1" dirty="0"/>
              <a:t>not</a:t>
            </a:r>
            <a:r>
              <a:rPr lang="en-US" dirty="0"/>
              <a:t> for … it was </a:t>
            </a:r>
            <a:r>
              <a:rPr lang="en-US" i="1" dirty="0"/>
              <a:t>not</a:t>
            </a:r>
            <a:r>
              <a:rPr lang="en-US" dirty="0"/>
              <a:t> for</a:t>
            </a:r>
          </a:p>
          <a:p>
            <a:pPr lvl="1"/>
            <a:r>
              <a:rPr lang="en-US" dirty="0"/>
              <a:t>Comfort, prosperity, freedom from suffering, worldly success</a:t>
            </a:r>
          </a:p>
          <a:p>
            <a:pPr lvl="1"/>
            <a:r>
              <a:rPr lang="en-US" dirty="0"/>
              <a:t>The  prayer </a:t>
            </a:r>
            <a:r>
              <a:rPr lang="en-US" i="1" dirty="0"/>
              <a:t>was for</a:t>
            </a:r>
            <a:r>
              <a:rPr lang="en-US" dirty="0"/>
              <a:t> , spiritual protection, sanctification, unity, effectiveness</a:t>
            </a:r>
          </a:p>
          <a:p>
            <a:pPr lvl="1"/>
            <a:r>
              <a:rPr lang="en-US" dirty="0"/>
              <a:t>Consider how </a:t>
            </a:r>
            <a:r>
              <a:rPr lang="en-US" i="1" dirty="0"/>
              <a:t>your</a:t>
            </a:r>
            <a:r>
              <a:rPr lang="en-US" dirty="0"/>
              <a:t> prayers reflect Jesus desires or your own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901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BC294-ED6D-1B69-C7FE-CA09E2835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E6720-F708-6759-28A3-F70DA38F4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22D75-6D0A-5CCB-A5B1-1E56F1263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r>
              <a:rPr lang="en-US" dirty="0"/>
              <a:t>Consider praying based on Scripture</a:t>
            </a:r>
          </a:p>
          <a:p>
            <a:pPr lvl="1"/>
            <a:r>
              <a:rPr lang="en-US" sz="3600" dirty="0"/>
              <a:t>Today’s passage provides prayer requests we could make for ourselves</a:t>
            </a:r>
          </a:p>
          <a:p>
            <a:pPr lvl="1"/>
            <a:r>
              <a:rPr lang="en-US" sz="3600" dirty="0"/>
              <a:t>We could pray these things for our church … for believers worldwide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4124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7202DC-20A3-6120-FFFD-818706F62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420AD-1E3A-1070-F245-B39A3D82A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8CDE2-BB4E-FB24-550E-356AEF32C3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For meditation this week, consider the following questions</a:t>
            </a:r>
          </a:p>
          <a:p>
            <a:pPr lvl="1"/>
            <a:r>
              <a:rPr lang="en-US" dirty="0"/>
              <a:t>How can we get out into the world more when we are already so busy in the church?</a:t>
            </a:r>
          </a:p>
          <a:p>
            <a:pPr lvl="1"/>
            <a:r>
              <a:rPr lang="en-US" dirty="0"/>
              <a:t>How can we be more distinctive in the world without coming across as legalistic?</a:t>
            </a:r>
          </a:p>
          <a:p>
            <a:pPr lvl="1"/>
            <a:r>
              <a:rPr lang="en-US" dirty="0"/>
              <a:t>How can we work toward unity in our church and among the churches in our community?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2942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045F3-44CE-80D9-4DEB-95711DA81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Family Activities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82F1BD-9BAE-4A88-3D3D-83E4947626E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  <a:duotone>
              <a:prstClr val="black"/>
              <a:schemeClr val="accent4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2598" y="899191"/>
            <a:ext cx="5876081" cy="559368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perspectiveContrastingRightFacing"/>
            <a:lightRig rig="threePt" dir="t"/>
          </a:scene3d>
        </p:spPr>
      </p:pic>
      <p:pic>
        <p:nvPicPr>
          <p:cNvPr id="6" name="Picture 5" descr="Crying Sad Woman">
            <a:extLst>
              <a:ext uri="{FF2B5EF4-FFF2-40B4-BE49-F238E27FC236}">
                <a16:creationId xmlns:a16="http://schemas.microsoft.com/office/drawing/2014/main" id="{ED0CC2FE-46AA-CF7B-8F4F-F0FBAEA503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4732" y="3195296"/>
            <a:ext cx="1471571" cy="2763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 descr="Woman Explains">
            <a:extLst>
              <a:ext uri="{FF2B5EF4-FFF2-40B4-BE49-F238E27FC236}">
                <a16:creationId xmlns:a16="http://schemas.microsoft.com/office/drawing/2014/main" id="{2A1D8403-8A7A-6F04-CD02-1AC9BA9CB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949395" y="3001178"/>
            <a:ext cx="3404405" cy="3491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Speech Bubble">
            <a:extLst>
              <a:ext uri="{FF2B5EF4-FFF2-40B4-BE49-F238E27FC236}">
                <a16:creationId xmlns:a16="http://schemas.microsoft.com/office/drawing/2014/main" id="{C547E242-7977-B88E-4358-E148700E3E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7157" y="1377387"/>
            <a:ext cx="3236055" cy="21715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9C15D9-6F71-55AC-4096-528A6CEED2E1}"/>
              </a:ext>
            </a:extLst>
          </p:cNvPr>
          <p:cNvSpPr txBox="1"/>
          <p:nvPr/>
        </p:nvSpPr>
        <p:spPr>
          <a:xfrm>
            <a:off x="4178462" y="1690688"/>
            <a:ext cx="231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Comic Sans MS" panose="030F0702030302020204" pitchFamily="66" charset="0"/>
              </a:rPr>
              <a:t>Oh my … some of those words are so LONG!!</a:t>
            </a:r>
          </a:p>
        </p:txBody>
      </p:sp>
      <p:pic>
        <p:nvPicPr>
          <p:cNvPr id="11" name="Picture 10" descr="Speech Bubble">
            <a:extLst>
              <a:ext uri="{FF2B5EF4-FFF2-40B4-BE49-F238E27FC236}">
                <a16:creationId xmlns:a16="http://schemas.microsoft.com/office/drawing/2014/main" id="{B2055A2F-1193-A41B-F141-6F47FDB605C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9608" y="1366553"/>
            <a:ext cx="3236055" cy="206244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7705EF1-65A5-F44C-71F3-3D7D09C6ACFA}"/>
              </a:ext>
            </a:extLst>
          </p:cNvPr>
          <p:cNvSpPr txBox="1"/>
          <p:nvPr/>
        </p:nvSpPr>
        <p:spPr>
          <a:xfrm>
            <a:off x="7641270" y="1552189"/>
            <a:ext cx="25927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b="1">
                <a:solidFill>
                  <a:schemeClr val="bg1"/>
                </a:solidFill>
                <a:latin typeface="Comic Sans MS" panose="030F0702030302020204" pitchFamily="66" charset="0"/>
              </a:defRPr>
            </a:lvl1pPr>
          </a:lstStyle>
          <a:p>
            <a:r>
              <a:rPr lang="en-US" dirty="0"/>
              <a:t>Not to worry … all the clues and words come from John Chapter 17</a:t>
            </a:r>
          </a:p>
        </p:txBody>
      </p:sp>
    </p:spTree>
    <p:extLst>
      <p:ext uri="{BB962C8B-B14F-4D97-AF65-F5344CB8AC3E}">
        <p14:creationId xmlns:p14="http://schemas.microsoft.com/office/powerpoint/2010/main" val="40938655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4D8FDE-4BC7-DA74-1616-BA0718C2C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13A7BD-AA4D-CC2B-EEED-F3DDDF76D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A6D552B-145F-70FD-765E-02954F065C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1969"/>
            <a:ext cx="12279086" cy="70619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B13B81-76D4-B8A2-F7C6-7A4F9AF95C1D}"/>
              </a:ext>
            </a:extLst>
          </p:cNvPr>
          <p:cNvSpPr txBox="1"/>
          <p:nvPr/>
        </p:nvSpPr>
        <p:spPr>
          <a:xfrm>
            <a:off x="2173184" y="5533901"/>
            <a:ext cx="81227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00"/>
                </a:solidFill>
                <a:latin typeface="ADLaM Display" panose="02010000000000000000" pitchFamily="2" charset="0"/>
                <a:ea typeface="ADLaM Display" panose="02010000000000000000" pitchFamily="2" charset="0"/>
                <a:cs typeface="ADLaM Display" panose="02010000000000000000" pitchFamily="2" charset="0"/>
              </a:rPr>
              <a:t>The High Priestly Prayer</a:t>
            </a:r>
          </a:p>
        </p:txBody>
      </p:sp>
    </p:spTree>
    <p:extLst>
      <p:ext uri="{BB962C8B-B14F-4D97-AF65-F5344CB8AC3E}">
        <p14:creationId xmlns:p14="http://schemas.microsoft.com/office/powerpoint/2010/main" val="17768544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8E5AA1F7-6FBE-4C82-8877-B892F7286642}" vid="{58E30FAA-7D03-45B4-AB81-753AF28EFCA9}"/>
    </a:ext>
  </a:extLst>
</a:theme>
</file>

<file path=ppt/theme/theme2.xml><?xml version="1.0" encoding="utf-8"?>
<a:theme xmlns:a="http://schemas.openxmlformats.org/drawingml/2006/main" name="1_Office Theme">
  <a:themeElements>
    <a:clrScheme name="Custom 13">
      <a:dk1>
        <a:srgbClr val="172E56"/>
      </a:dk1>
      <a:lt1>
        <a:sysClr val="window" lastClr="FFFFFF"/>
      </a:lt1>
      <a:dk2>
        <a:srgbClr val="172E56"/>
      </a:dk2>
      <a:lt2>
        <a:srgbClr val="E7E6E6"/>
      </a:lt2>
      <a:accent1>
        <a:srgbClr val="89D0DE"/>
      </a:accent1>
      <a:accent2>
        <a:srgbClr val="C66008"/>
      </a:accent2>
      <a:accent3>
        <a:srgbClr val="8FB935"/>
      </a:accent3>
      <a:accent4>
        <a:srgbClr val="FFFFFF"/>
      </a:accent4>
      <a:accent5>
        <a:srgbClr val="172E56"/>
      </a:accent5>
      <a:accent6>
        <a:srgbClr val="EFD215"/>
      </a:accent6>
      <a:hlink>
        <a:srgbClr val="0563C1"/>
      </a:hlink>
      <a:folHlink>
        <a:srgbClr val="7030A0"/>
      </a:folHlink>
    </a:clrScheme>
    <a:fontScheme name="Mobberly">
      <a:majorFont>
        <a:latin typeface="Montserrat bold"/>
        <a:ea typeface=""/>
        <a:cs typeface=""/>
      </a:majorFont>
      <a:minorFont>
        <a:latin typeface="Helvetica Neu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6401875_win32_SL_v5_A" id="{0559C27A-1F03-40DE-864E-4F889F5D0431}" vid="{81C2972A-9F7F-4DBE-BD36-F28830C076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ss4</Template>
  <TotalTime>61</TotalTime>
  <Words>1287</Words>
  <Application>Microsoft Office PowerPoint</Application>
  <PresentationFormat>Widescreen</PresentationFormat>
  <Paragraphs>78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ADLaM Display</vt:lpstr>
      <vt:lpstr>Arial</vt:lpstr>
      <vt:lpstr>Calibri</vt:lpstr>
      <vt:lpstr>Office Theme</vt:lpstr>
      <vt:lpstr>1_Office Theme</vt:lpstr>
      <vt:lpstr>PowerPoint Presentation</vt:lpstr>
      <vt:lpstr>Video Introduction</vt:lpstr>
      <vt:lpstr>What do you think?</vt:lpstr>
      <vt:lpstr>What do you think?</vt:lpstr>
      <vt:lpstr>1. Jesus Glorified the Father through Obedient Surrender.</vt:lpstr>
      <vt:lpstr>Listen for what is eternal life.</vt:lpstr>
      <vt:lpstr>Listen for what is eternal life.</vt:lpstr>
      <vt:lpstr>Obedient Surrender</vt:lpstr>
      <vt:lpstr>Obedient Surrender</vt:lpstr>
      <vt:lpstr>Obedient Surrender</vt:lpstr>
      <vt:lpstr>2. Jesus prayed for His  disciples to have protection  and unity.</vt:lpstr>
      <vt:lpstr>Listen for a word repeated 3 times.</vt:lpstr>
      <vt:lpstr>Listen for a word repeated 3 times.</vt:lpstr>
      <vt:lpstr>Prayer for Protection and Unity</vt:lpstr>
      <vt:lpstr>Prayer for Protection and Unity</vt:lpstr>
      <vt:lpstr>Prayer for Protection and Unity</vt:lpstr>
      <vt:lpstr>3. Jesus Desired a Unified  Witness for the World.</vt:lpstr>
      <vt:lpstr>Listen for our role in communicating God’s love.</vt:lpstr>
      <vt:lpstr>Listen for our role in communicating God’s love.</vt:lpstr>
      <vt:lpstr>Unified Witness</vt:lpstr>
      <vt:lpstr>Unified Witness</vt:lpstr>
      <vt:lpstr>Unified Witness</vt:lpstr>
      <vt:lpstr>Application</vt:lpstr>
      <vt:lpstr>Application</vt:lpstr>
      <vt:lpstr>Application</vt:lpstr>
      <vt:lpstr>Family Activities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Steve Armstrong</dc:creator>
  <cp:lastModifiedBy>Steve Armstrong</cp:lastModifiedBy>
  <cp:revision>2</cp:revision>
  <dcterms:created xsi:type="dcterms:W3CDTF">2026-10-29T14:28:32Z</dcterms:created>
  <dcterms:modified xsi:type="dcterms:W3CDTF">2026-10-29T15:29:45Z</dcterms:modified>
</cp:coreProperties>
</file>