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6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43000" y="4044874"/>
            <a:ext cx="6858000" cy="12129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A0B6DFE-5839-4917-8C92-B2C2D1600AD3}" type="datetimeFigureOut">
              <a:rPr lang="en-US"/>
              <a:pPr>
                <a:defRPr/>
              </a:pPr>
              <a:t>8/29/2018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020734-712C-491E-9ED8-E76D2A939C93}" type="slidenum">
              <a:rPr lang="en-US"/>
              <a:pPr>
                <a:defRPr/>
              </a:pPr>
              <a:t>‹#›</a:t>
            </a:fld>
            <a:endParaRPr lang="en-US"/>
          </a:p>
        </p:txBody>
      </p:sp>
    </p:spTree>
    <p:extLst>
      <p:ext uri="{BB962C8B-B14F-4D97-AF65-F5344CB8AC3E}">
        <p14:creationId xmlns:p14="http://schemas.microsoft.com/office/powerpoint/2010/main" val="2203892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30E4930-C339-4038-BC2A-34D0067E297D}" type="datetimeFigureOut">
              <a:rPr lang="en-US"/>
              <a:pPr>
                <a:defRPr/>
              </a:pPr>
              <a:t>8/29/2018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DE33B7-52C3-40DB-A8B9-7B66E85E17C0}" type="slidenum">
              <a:rPr lang="en-US"/>
              <a:pPr>
                <a:defRPr/>
              </a:pPr>
              <a:t>‹#›</a:t>
            </a:fld>
            <a:endParaRPr lang="en-US"/>
          </a:p>
        </p:txBody>
      </p:sp>
    </p:spTree>
    <p:extLst>
      <p:ext uri="{BB962C8B-B14F-4D97-AF65-F5344CB8AC3E}">
        <p14:creationId xmlns:p14="http://schemas.microsoft.com/office/powerpoint/2010/main" val="376235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16537E1-75DE-497D-B562-5B41F2FB3729}" type="datetimeFigureOut">
              <a:rPr lang="en-US"/>
              <a:pPr>
                <a:defRPr/>
              </a:pPr>
              <a:t>8/29/2018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A9C7A7-4881-4FBF-A9DA-01C43D723EC0}" type="slidenum">
              <a:rPr lang="en-US"/>
              <a:pPr>
                <a:defRPr/>
              </a:pPr>
              <a:t>‹#›</a:t>
            </a:fld>
            <a:endParaRPr lang="en-US"/>
          </a:p>
        </p:txBody>
      </p:sp>
    </p:spTree>
    <p:extLst>
      <p:ext uri="{BB962C8B-B14F-4D97-AF65-F5344CB8AC3E}">
        <p14:creationId xmlns:p14="http://schemas.microsoft.com/office/powerpoint/2010/main" val="383848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2303D72-E3EB-4E12-8DCE-CA0FEBD4CB9A}" type="datetimeFigureOut">
              <a:rPr lang="en-US"/>
              <a:pPr>
                <a:defRPr/>
              </a:pPr>
              <a:t>8/29/2018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1EA1E8-78C1-4A07-BEEB-80B49846346F}" type="slidenum">
              <a:rPr lang="en-US"/>
              <a:pPr>
                <a:defRPr/>
              </a:pPr>
              <a:t>‹#›</a:t>
            </a:fld>
            <a:endParaRPr lang="en-US"/>
          </a:p>
        </p:txBody>
      </p:sp>
    </p:spTree>
    <p:extLst>
      <p:ext uri="{BB962C8B-B14F-4D97-AF65-F5344CB8AC3E}">
        <p14:creationId xmlns:p14="http://schemas.microsoft.com/office/powerpoint/2010/main" val="221996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222E9FE-9FEF-45E4-865A-DDDE17149247}" type="datetimeFigureOut">
              <a:rPr lang="en-US"/>
              <a:pPr>
                <a:defRPr/>
              </a:pPr>
              <a:t>8/29/2018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0B697-31E1-4A4F-BC16-48D8582A9040}" type="slidenum">
              <a:rPr lang="en-US"/>
              <a:pPr>
                <a:defRPr/>
              </a:pPr>
              <a:t>‹#›</a:t>
            </a:fld>
            <a:endParaRPr lang="en-US"/>
          </a:p>
        </p:txBody>
      </p:sp>
    </p:spTree>
    <p:extLst>
      <p:ext uri="{BB962C8B-B14F-4D97-AF65-F5344CB8AC3E}">
        <p14:creationId xmlns:p14="http://schemas.microsoft.com/office/powerpoint/2010/main" val="2122559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8B16CE4-0CF0-4B15-972C-87B742EA2339}" type="datetimeFigureOut">
              <a:rPr lang="en-US"/>
              <a:pPr>
                <a:defRPr/>
              </a:pPr>
              <a:t>8/29/2018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08D46A-840F-4A8A-84CB-CC784764CA9B}" type="slidenum">
              <a:rPr lang="en-US"/>
              <a:pPr>
                <a:defRPr/>
              </a:pPr>
              <a:t>‹#›</a:t>
            </a:fld>
            <a:endParaRPr lang="en-US"/>
          </a:p>
        </p:txBody>
      </p:sp>
    </p:spTree>
    <p:extLst>
      <p:ext uri="{BB962C8B-B14F-4D97-AF65-F5344CB8AC3E}">
        <p14:creationId xmlns:p14="http://schemas.microsoft.com/office/powerpoint/2010/main" val="349771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BFB0768-F619-46BB-85B5-AD3E979BC71E}" type="datetimeFigureOut">
              <a:rPr lang="en-US"/>
              <a:pPr>
                <a:defRPr/>
              </a:pPr>
              <a:t>8/29/2018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87C89F0-D56C-4D6B-947B-65048F75486B}" type="slidenum">
              <a:rPr lang="en-US"/>
              <a:pPr>
                <a:defRPr/>
              </a:pPr>
              <a:t>‹#›</a:t>
            </a:fld>
            <a:endParaRPr lang="en-US"/>
          </a:p>
        </p:txBody>
      </p:sp>
    </p:spTree>
    <p:extLst>
      <p:ext uri="{BB962C8B-B14F-4D97-AF65-F5344CB8AC3E}">
        <p14:creationId xmlns:p14="http://schemas.microsoft.com/office/powerpoint/2010/main" val="570425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73BB8FC-3F85-4D48-8F84-ED16AAEA351F}" type="datetimeFigureOut">
              <a:rPr lang="en-US"/>
              <a:pPr>
                <a:defRPr/>
              </a:pPr>
              <a:t>8/29/2018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A9D814-36BB-46A0-815B-291E6BF76449}" type="slidenum">
              <a:rPr lang="en-US"/>
              <a:pPr>
                <a:defRPr/>
              </a:pPr>
              <a:t>‹#›</a:t>
            </a:fld>
            <a:endParaRPr lang="en-US"/>
          </a:p>
        </p:txBody>
      </p:sp>
    </p:spTree>
    <p:extLst>
      <p:ext uri="{BB962C8B-B14F-4D97-AF65-F5344CB8AC3E}">
        <p14:creationId xmlns:p14="http://schemas.microsoft.com/office/powerpoint/2010/main" val="176370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46436F-8598-4B06-B484-4133C26F749F}" type="datetimeFigureOut">
              <a:rPr lang="en-US"/>
              <a:pPr>
                <a:defRPr/>
              </a:pPr>
              <a:t>8/29/2018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C5AB5A7-A4DC-411D-A193-786DE377CF17}" type="slidenum">
              <a:rPr lang="en-US"/>
              <a:pPr>
                <a:defRPr/>
              </a:pPr>
              <a:t>‹#›</a:t>
            </a:fld>
            <a:endParaRPr lang="en-US"/>
          </a:p>
        </p:txBody>
      </p:sp>
    </p:spTree>
    <p:extLst>
      <p:ext uri="{BB962C8B-B14F-4D97-AF65-F5344CB8AC3E}">
        <p14:creationId xmlns:p14="http://schemas.microsoft.com/office/powerpoint/2010/main" val="3664034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66727C-B223-4B70-BDF7-5B6ADFF88D16}" type="datetimeFigureOut">
              <a:rPr lang="en-US"/>
              <a:pPr>
                <a:defRPr/>
              </a:pPr>
              <a:t>8/29/2018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DCE775-A271-4D35-8393-32DD82BE3377}" type="slidenum">
              <a:rPr lang="en-US"/>
              <a:pPr>
                <a:defRPr/>
              </a:pPr>
              <a:t>‹#›</a:t>
            </a:fld>
            <a:endParaRPr lang="en-US"/>
          </a:p>
        </p:txBody>
      </p:sp>
    </p:spTree>
    <p:extLst>
      <p:ext uri="{BB962C8B-B14F-4D97-AF65-F5344CB8AC3E}">
        <p14:creationId xmlns:p14="http://schemas.microsoft.com/office/powerpoint/2010/main" val="14292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793982-0E1C-4FBD-8C4D-3E2D4C04AEE9}" type="datetimeFigureOut">
              <a:rPr lang="en-US"/>
              <a:pPr>
                <a:defRPr/>
              </a:pPr>
              <a:t>8/29/2018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E06B40-E733-485E-B9B9-B1CEB66ED938}" type="slidenum">
              <a:rPr lang="en-US"/>
              <a:pPr>
                <a:defRPr/>
              </a:pPr>
              <a:t>‹#›</a:t>
            </a:fld>
            <a:endParaRPr lang="en-US"/>
          </a:p>
        </p:txBody>
      </p:sp>
    </p:spTree>
    <p:extLst>
      <p:ext uri="{BB962C8B-B14F-4D97-AF65-F5344CB8AC3E}">
        <p14:creationId xmlns:p14="http://schemas.microsoft.com/office/powerpoint/2010/main" val="80651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7000" r="-7000"/>
          </a:stretch>
        </a:blipFill>
        <a:effectLst/>
      </p:bgPr>
    </p:bg>
    <p:spTree>
      <p:nvGrpSpPr>
        <p:cNvPr id="1" name=""/>
        <p:cNvGrpSpPr/>
        <p:nvPr/>
      </p:nvGrpSpPr>
      <p:grpSpPr>
        <a:xfrm>
          <a:off x="0" y="0"/>
          <a:ext cx="0" cy="0"/>
          <a:chOff x="0" y="0"/>
          <a:chExt cx="0" cy="0"/>
        </a:xfrm>
      </p:grpSpPr>
      <p:sp>
        <p:nvSpPr>
          <p:cNvPr id="7" name="Folded Corner 6"/>
          <p:cNvSpPr/>
          <p:nvPr/>
        </p:nvSpPr>
        <p:spPr>
          <a:xfrm>
            <a:off x="461963" y="215900"/>
            <a:ext cx="8359775" cy="6432550"/>
          </a:xfrm>
          <a:prstGeom prst="foldedCorner">
            <a:avLst/>
          </a:prstGeom>
          <a:gradFill>
            <a:gsLst>
              <a:gs pos="0">
                <a:schemeClr val="accent1">
                  <a:lumMod val="5000"/>
                  <a:lumOff val="95000"/>
                  <a:alpha val="87000"/>
                </a:schemeClr>
              </a:gs>
              <a:gs pos="7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42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7"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smtClean="0"/>
          </a:p>
        </p:txBody>
      </p:sp>
      <p:sp>
        <p:nvSpPr>
          <p:cNvPr id="1028"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A736DBF-41CE-4A3E-B110-0C7603008E27}" type="datetimeFigureOut">
              <a:rPr lang="en-US"/>
              <a:pPr>
                <a:defRPr/>
              </a:pPr>
              <a:t>8/29/2018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2844946-9722-41DF-BFA5-C99FCD40E1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ctr"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ctr"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ctr"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ctr"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ctr"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ctr"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ctr"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inyurl.com/ybzebjhh" TargetMode="Externa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altLang="en-US" dirty="0" smtClean="0"/>
              <a:t>Gracious Hospitality</a:t>
            </a:r>
            <a:endParaRPr lang="en-US" altLang="en-US" dirty="0" smtClean="0"/>
          </a:p>
        </p:txBody>
      </p:sp>
      <p:sp>
        <p:nvSpPr>
          <p:cNvPr id="2051" name="Subtitle 2"/>
          <p:cNvSpPr>
            <a:spLocks noGrp="1"/>
          </p:cNvSpPr>
          <p:nvPr>
            <p:ph type="subTitle" idx="1"/>
          </p:nvPr>
        </p:nvSpPr>
        <p:spPr>
          <a:xfrm>
            <a:off x="1143000" y="4044950"/>
            <a:ext cx="6858000" cy="1212850"/>
          </a:xfrm>
        </p:spPr>
        <p:txBody>
          <a:bodyPr/>
          <a:lstStyle/>
          <a:p>
            <a:r>
              <a:rPr lang="en-US" altLang="en-US" dirty="0" smtClean="0"/>
              <a:t>September 16</a:t>
            </a:r>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Enables Loving Service</a:t>
            </a:r>
            <a:endParaRPr lang="en-US" dirty="0"/>
          </a:p>
        </p:txBody>
      </p:sp>
      <p:sp>
        <p:nvSpPr>
          <p:cNvPr id="3" name="Content Placeholder 2"/>
          <p:cNvSpPr>
            <a:spLocks noGrp="1"/>
          </p:cNvSpPr>
          <p:nvPr>
            <p:ph idx="1"/>
          </p:nvPr>
        </p:nvSpPr>
        <p:spPr/>
        <p:txBody>
          <a:bodyPr/>
          <a:lstStyle/>
          <a:p>
            <a:r>
              <a:rPr lang="en-US" dirty="0" smtClean="0"/>
              <a:t>What </a:t>
            </a:r>
            <a:r>
              <a:rPr lang="en-US" dirty="0"/>
              <a:t>goal did Peter want his audience to reach with all they did?  How were Peter’s readers to use their spiritual gifts? </a:t>
            </a:r>
          </a:p>
          <a:p>
            <a:r>
              <a:rPr lang="en-US" dirty="0"/>
              <a:t>How were these believers to speak and serve?  </a:t>
            </a:r>
          </a:p>
          <a:p>
            <a:r>
              <a:rPr lang="en-US" dirty="0"/>
              <a:t>What are some specific ministries that could be included in the category of speaking?</a:t>
            </a:r>
          </a:p>
          <a:p>
            <a:endParaRPr lang="en-US" dirty="0"/>
          </a:p>
        </p:txBody>
      </p:sp>
    </p:spTree>
    <p:extLst>
      <p:ext uri="{BB962C8B-B14F-4D97-AF65-F5344CB8AC3E}">
        <p14:creationId xmlns:p14="http://schemas.microsoft.com/office/powerpoint/2010/main" val="123806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Enables Loving Service</a:t>
            </a:r>
            <a:endParaRPr lang="en-US" dirty="0"/>
          </a:p>
        </p:txBody>
      </p:sp>
      <p:sp>
        <p:nvSpPr>
          <p:cNvPr id="3" name="Content Placeholder 2"/>
          <p:cNvSpPr>
            <a:spLocks noGrp="1"/>
          </p:cNvSpPr>
          <p:nvPr>
            <p:ph idx="1"/>
          </p:nvPr>
        </p:nvSpPr>
        <p:spPr/>
        <p:txBody>
          <a:bodyPr/>
          <a:lstStyle/>
          <a:p>
            <a:r>
              <a:rPr lang="en-US" dirty="0"/>
              <a:t>Consider Paul’s writings about spiritual gifts</a:t>
            </a:r>
          </a:p>
          <a:p>
            <a:pPr marL="0" indent="0" algn="ctr">
              <a:buNone/>
            </a:pPr>
            <a:r>
              <a:rPr lang="en-US" dirty="0">
                <a:solidFill>
                  <a:srgbClr val="C00000"/>
                </a:solidFill>
              </a:rPr>
              <a:t>Romans 12:6-8 (NIV)  We have different gifts, according to the grace given us. If a man's gift is prophesying, let him use it in proportion to his faith. 7  If it is serving, let him serve; if it is teaching, let him teach; 8  if it is encouraging, let him encourage; if it is contributing to the needs of others, let him give generously; if it is leadership, let him govern diligently; if it is showing mercy, let him do it cheerfully.</a:t>
            </a:r>
          </a:p>
          <a:p>
            <a:pPr marL="0" indent="0">
              <a:buNone/>
            </a:pPr>
            <a:endParaRPr lang="en-US" dirty="0"/>
          </a:p>
        </p:txBody>
      </p:sp>
    </p:spTree>
    <p:extLst>
      <p:ext uri="{BB962C8B-B14F-4D97-AF65-F5344CB8AC3E}">
        <p14:creationId xmlns:p14="http://schemas.microsoft.com/office/powerpoint/2010/main" val="1694659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Enables Loving Service</a:t>
            </a:r>
            <a:endParaRPr lang="en-US" dirty="0"/>
          </a:p>
        </p:txBody>
      </p:sp>
      <p:sp>
        <p:nvSpPr>
          <p:cNvPr id="3" name="Content Placeholder 2"/>
          <p:cNvSpPr>
            <a:spLocks noGrp="1"/>
          </p:cNvSpPr>
          <p:nvPr>
            <p:ph idx="1"/>
          </p:nvPr>
        </p:nvSpPr>
        <p:spPr/>
        <p:txBody>
          <a:bodyPr/>
          <a:lstStyle/>
          <a:p>
            <a:r>
              <a:rPr lang="en-US" dirty="0"/>
              <a:t>Consider Paul’s writings about spiritual </a:t>
            </a:r>
            <a:r>
              <a:rPr lang="en-US" dirty="0" smtClean="0"/>
              <a:t>gifts</a:t>
            </a:r>
            <a:br>
              <a:rPr lang="en-US" dirty="0" smtClean="0"/>
            </a:br>
            <a:endParaRPr lang="en-US" dirty="0"/>
          </a:p>
          <a:p>
            <a:pPr marL="0" indent="0" algn="ctr">
              <a:buNone/>
            </a:pPr>
            <a:r>
              <a:rPr lang="en-US" dirty="0">
                <a:solidFill>
                  <a:srgbClr val="C00000"/>
                </a:solidFill>
              </a:rPr>
              <a:t>1 Corinthians 12:7-10 (NIV) Now to each one the manifestation of the Spirit is given for the common good. 8  To one there is given through the Spirit the message of wisdom, to   another the message of knowledge by means of the same Spirit,  </a:t>
            </a:r>
            <a:endParaRPr lang="en-US" sz="3200" dirty="0"/>
          </a:p>
        </p:txBody>
      </p:sp>
    </p:spTree>
    <p:extLst>
      <p:ext uri="{BB962C8B-B14F-4D97-AF65-F5344CB8AC3E}">
        <p14:creationId xmlns:p14="http://schemas.microsoft.com/office/powerpoint/2010/main" val="3512760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Enables Loving Service</a:t>
            </a:r>
            <a:endParaRPr lang="en-US" dirty="0"/>
          </a:p>
        </p:txBody>
      </p:sp>
      <p:sp>
        <p:nvSpPr>
          <p:cNvPr id="3" name="Content Placeholder 2"/>
          <p:cNvSpPr>
            <a:spLocks noGrp="1"/>
          </p:cNvSpPr>
          <p:nvPr>
            <p:ph idx="1"/>
          </p:nvPr>
        </p:nvSpPr>
        <p:spPr/>
        <p:txBody>
          <a:bodyPr/>
          <a:lstStyle/>
          <a:p>
            <a:r>
              <a:rPr lang="en-US" dirty="0"/>
              <a:t>Consider Paul’s writings about spiritual </a:t>
            </a:r>
            <a:r>
              <a:rPr lang="en-US" dirty="0" smtClean="0"/>
              <a:t>gifts</a:t>
            </a:r>
            <a:br>
              <a:rPr lang="en-US" dirty="0" smtClean="0"/>
            </a:br>
            <a:endParaRPr lang="en-US" dirty="0"/>
          </a:p>
          <a:p>
            <a:pPr marL="0" indent="0" algn="ctr">
              <a:buNone/>
            </a:pPr>
            <a:r>
              <a:rPr lang="en-US" dirty="0" smtClean="0">
                <a:solidFill>
                  <a:srgbClr val="C00000"/>
                </a:solidFill>
              </a:rPr>
              <a:t>9  to another faith by the same Spirit, to another gifts of healing by that one Spirit,  10  to another miraculous powers, to another prophecy, to another distinguishing between spirits, to another speaking in different kinds of tongues, and to still another the interpretation of tongues.</a:t>
            </a:r>
            <a:endParaRPr lang="en-US" dirty="0">
              <a:solidFill>
                <a:srgbClr val="C00000"/>
              </a:solidFill>
            </a:endParaRPr>
          </a:p>
        </p:txBody>
      </p:sp>
    </p:spTree>
    <p:extLst>
      <p:ext uri="{BB962C8B-B14F-4D97-AF65-F5344CB8AC3E}">
        <p14:creationId xmlns:p14="http://schemas.microsoft.com/office/powerpoint/2010/main" val="2326963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Enables Loving Service</a:t>
            </a:r>
            <a:endParaRPr lang="en-US" dirty="0"/>
          </a:p>
        </p:txBody>
      </p:sp>
      <p:sp>
        <p:nvSpPr>
          <p:cNvPr id="3" name="Content Placeholder 2"/>
          <p:cNvSpPr>
            <a:spLocks noGrp="1"/>
          </p:cNvSpPr>
          <p:nvPr>
            <p:ph idx="1"/>
          </p:nvPr>
        </p:nvSpPr>
        <p:spPr/>
        <p:txBody>
          <a:bodyPr/>
          <a:lstStyle/>
          <a:p>
            <a:r>
              <a:rPr lang="en-US" dirty="0"/>
              <a:t>List gifts mentioned in these </a:t>
            </a:r>
            <a:r>
              <a:rPr lang="en-US" dirty="0" smtClean="0"/>
              <a:t>references</a:t>
            </a:r>
            <a:r>
              <a:rPr lang="en-US" dirty="0"/>
              <a:t/>
            </a:r>
            <a:br>
              <a:rPr lang="en-US" dirty="0"/>
            </a:br>
            <a:endParaRPr lang="en-US" dirty="0"/>
          </a:p>
          <a:p>
            <a:r>
              <a:rPr lang="en-US" dirty="0">
                <a:solidFill>
                  <a:srgbClr val="C00000"/>
                </a:solidFill>
              </a:rPr>
              <a:t>Note that these are not exhaustive lists.  In today’s world we could include ministries such as web-master, bus mechanic, grounds keeping,  maintenance, musician, etc</a:t>
            </a:r>
            <a:r>
              <a:rPr lang="en-US" dirty="0" smtClean="0">
                <a:solidFill>
                  <a:srgbClr val="C00000"/>
                </a:solidFill>
              </a:rPr>
              <a:t>.</a:t>
            </a:r>
            <a:br>
              <a:rPr lang="en-US" dirty="0" smtClean="0">
                <a:solidFill>
                  <a:srgbClr val="C00000"/>
                </a:solidFill>
              </a:rPr>
            </a:br>
            <a:endParaRPr lang="en-US" dirty="0">
              <a:solidFill>
                <a:srgbClr val="C00000"/>
              </a:solidFill>
            </a:endParaRPr>
          </a:p>
          <a:p>
            <a:r>
              <a:rPr lang="en-US" dirty="0"/>
              <a:t>Why must love be the driving force behind our spiritual gifts?</a:t>
            </a:r>
          </a:p>
          <a:p>
            <a:endParaRPr lang="en-US" dirty="0"/>
          </a:p>
        </p:txBody>
      </p:sp>
    </p:spTree>
    <p:extLst>
      <p:ext uri="{BB962C8B-B14F-4D97-AF65-F5344CB8AC3E}">
        <p14:creationId xmlns:p14="http://schemas.microsoft.com/office/powerpoint/2010/main" val="9357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US" dirty="0"/>
          </a:p>
        </p:txBody>
      </p:sp>
      <p:pic>
        <p:nvPicPr>
          <p:cNvPr id="4" name="Gracious Hospitality Applic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3263" y="1825625"/>
            <a:ext cx="7735887" cy="4351338"/>
          </a:xfrm>
        </p:spPr>
      </p:pic>
    </p:spTree>
    <p:extLst>
      <p:ext uri="{BB962C8B-B14F-4D97-AF65-F5344CB8AC3E}">
        <p14:creationId xmlns:p14="http://schemas.microsoft.com/office/powerpoint/2010/main" val="356443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Application</a:t>
            </a:r>
            <a:endParaRPr lang="en-US"/>
          </a:p>
        </p:txBody>
      </p:sp>
      <p:sp>
        <p:nvSpPr>
          <p:cNvPr id="3" name="Content Placeholder 2"/>
          <p:cNvSpPr>
            <a:spLocks noGrp="1"/>
          </p:cNvSpPr>
          <p:nvPr>
            <p:ph idx="1"/>
          </p:nvPr>
        </p:nvSpPr>
        <p:spPr>
          <a:xfrm>
            <a:off x="628650" y="2122713"/>
            <a:ext cx="7886700" cy="4054249"/>
          </a:xfrm>
        </p:spPr>
        <p:txBody>
          <a:bodyPr/>
          <a:lstStyle/>
          <a:p>
            <a:r>
              <a:rPr lang="en-US" dirty="0"/>
              <a:t>Greet. </a:t>
            </a:r>
          </a:p>
          <a:p>
            <a:pPr lvl="1"/>
            <a:r>
              <a:rPr lang="en-US" dirty="0"/>
              <a:t>Arrive at church a few minutes early this week. </a:t>
            </a:r>
          </a:p>
          <a:p>
            <a:pPr lvl="1"/>
            <a:r>
              <a:rPr lang="en-US" dirty="0"/>
              <a:t>Spend extra time in the area outside the worship room to make sure you say hello and meet people you don’t know.</a:t>
            </a:r>
          </a:p>
          <a:p>
            <a:endParaRPr lang="en-US" dirty="0"/>
          </a:p>
        </p:txBody>
      </p:sp>
    </p:spTree>
    <p:extLst>
      <p:ext uri="{BB962C8B-B14F-4D97-AF65-F5344CB8AC3E}">
        <p14:creationId xmlns:p14="http://schemas.microsoft.com/office/powerpoint/2010/main" val="33089039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Application</a:t>
            </a:r>
            <a:endParaRPr lang="en-US"/>
          </a:p>
        </p:txBody>
      </p:sp>
      <p:sp>
        <p:nvSpPr>
          <p:cNvPr id="3" name="Content Placeholder 2"/>
          <p:cNvSpPr>
            <a:spLocks noGrp="1"/>
          </p:cNvSpPr>
          <p:nvPr>
            <p:ph idx="1"/>
          </p:nvPr>
        </p:nvSpPr>
        <p:spPr>
          <a:xfrm>
            <a:off x="628650" y="2449285"/>
            <a:ext cx="7886700" cy="3727677"/>
          </a:xfrm>
        </p:spPr>
        <p:txBody>
          <a:bodyPr/>
          <a:lstStyle/>
          <a:p>
            <a:r>
              <a:rPr lang="en-US" dirty="0"/>
              <a:t>Host a group. 	</a:t>
            </a:r>
          </a:p>
          <a:p>
            <a:pPr lvl="1"/>
            <a:r>
              <a:rPr lang="en-US" dirty="0"/>
              <a:t>Look for an opportunity to host a small group in your home or … </a:t>
            </a:r>
          </a:p>
          <a:p>
            <a:pPr lvl="1"/>
            <a:r>
              <a:rPr lang="en-US" dirty="0"/>
              <a:t>Be a greeter in your Bible study group.</a:t>
            </a:r>
          </a:p>
          <a:p>
            <a:endParaRPr lang="en-US" dirty="0"/>
          </a:p>
        </p:txBody>
      </p:sp>
    </p:spTree>
    <p:extLst>
      <p:ext uri="{BB962C8B-B14F-4D97-AF65-F5344CB8AC3E}">
        <p14:creationId xmlns:p14="http://schemas.microsoft.com/office/powerpoint/2010/main" val="2811271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Application</a:t>
            </a:r>
            <a:endParaRPr lang="en-US"/>
          </a:p>
        </p:txBody>
      </p:sp>
      <p:sp>
        <p:nvSpPr>
          <p:cNvPr id="3" name="Content Placeholder 2"/>
          <p:cNvSpPr>
            <a:spLocks noGrp="1"/>
          </p:cNvSpPr>
          <p:nvPr>
            <p:ph idx="1"/>
          </p:nvPr>
        </p:nvSpPr>
        <p:spPr>
          <a:xfrm>
            <a:off x="628650" y="2362199"/>
            <a:ext cx="7886700" cy="3814763"/>
          </a:xfrm>
        </p:spPr>
        <p:txBody>
          <a:bodyPr/>
          <a:lstStyle/>
          <a:p>
            <a:r>
              <a:rPr lang="en-US" dirty="0"/>
              <a:t>Share a meal. </a:t>
            </a:r>
          </a:p>
          <a:p>
            <a:pPr lvl="1"/>
            <a:r>
              <a:rPr lang="en-US" dirty="0"/>
              <a:t>Dedicate one Sunday each month to be a day when you will invite someone into your home for lunch.</a:t>
            </a:r>
          </a:p>
          <a:p>
            <a:pPr lvl="1"/>
            <a:r>
              <a:rPr lang="en-US" dirty="0"/>
              <a:t>Make this a regular rhythm in your life.</a:t>
            </a:r>
          </a:p>
          <a:p>
            <a:endParaRPr lang="en-US" dirty="0"/>
          </a:p>
        </p:txBody>
      </p:sp>
    </p:spTree>
    <p:extLst>
      <p:ext uri="{BB962C8B-B14F-4D97-AF65-F5344CB8AC3E}">
        <p14:creationId xmlns:p14="http://schemas.microsoft.com/office/powerpoint/2010/main" val="594342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Activities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894" t="7189" r="7227" b="8678"/>
          <a:stretch/>
        </p:blipFill>
        <p:spPr>
          <a:xfrm flipH="1">
            <a:off x="1621972" y="3396343"/>
            <a:ext cx="2764972" cy="2460171"/>
          </a:xfrm>
          <a:prstGeom prst="rect">
            <a:avLst/>
          </a:prstGeom>
          <a:ln>
            <a:noFill/>
          </a:ln>
          <a:effectLst>
            <a:outerShdw blurRad="292100" dist="139700" dir="2700000" algn="tl" rotWithShape="0">
              <a:srgbClr val="333333">
                <a:alpha val="65000"/>
              </a:srgbClr>
            </a:outerShdw>
          </a:effectLst>
        </p:spPr>
      </p:pic>
      <p:sp>
        <p:nvSpPr>
          <p:cNvPr id="5" name="Rounded Rectangular Callout 4"/>
          <p:cNvSpPr/>
          <p:nvPr/>
        </p:nvSpPr>
        <p:spPr>
          <a:xfrm>
            <a:off x="4169229" y="1621971"/>
            <a:ext cx="3712028" cy="1894115"/>
          </a:xfrm>
          <a:prstGeom prst="wedgeRoundRectCallout">
            <a:avLst>
              <a:gd name="adj1" fmla="val -56317"/>
              <a:gd name="adj2" fmla="val 8031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omic Sans MS" panose="030F0702030302020204" pitchFamily="66" charset="0"/>
              </a:rPr>
              <a:t>Say, grab one of my delicious pizza pies and have a </a:t>
            </a:r>
            <a:r>
              <a:rPr lang="en-US" dirty="0" smtClean="0">
                <a:solidFill>
                  <a:srgbClr val="00B050"/>
                </a:solidFill>
                <a:latin typeface="Comic Sans MS" panose="030F0702030302020204" pitchFamily="66" charset="0"/>
              </a:rPr>
              <a:t>family night</a:t>
            </a:r>
            <a:r>
              <a:rPr lang="en-US" dirty="0" smtClean="0">
                <a:latin typeface="Comic Sans MS" panose="030F0702030302020204" pitchFamily="66" charset="0"/>
              </a:rPr>
              <a:t>.  You can try some of the Family Activities at</a:t>
            </a:r>
            <a:br>
              <a:rPr lang="en-US" dirty="0" smtClean="0">
                <a:latin typeface="Comic Sans MS" panose="030F0702030302020204" pitchFamily="66" charset="0"/>
              </a:rPr>
            </a:br>
            <a:r>
              <a:rPr lang="en-US" u="sng" dirty="0">
                <a:latin typeface="Comic Sans MS" panose="030F0702030302020204" pitchFamily="66" charset="0"/>
                <a:hlinkClick r:id="rId3"/>
              </a:rPr>
              <a:t>https://tinyurl.com/ybzebjhh</a:t>
            </a:r>
            <a:endParaRPr lang="en-US" dirty="0">
              <a:latin typeface="Comic Sans MS" panose="030F0702030302020204" pitchFamily="66" charset="0"/>
            </a:endParaRPr>
          </a:p>
        </p:txBody>
      </p:sp>
    </p:spTree>
    <p:extLst>
      <p:ext uri="{BB962C8B-B14F-4D97-AF65-F5344CB8AC3E}">
        <p14:creationId xmlns:p14="http://schemas.microsoft.com/office/powerpoint/2010/main" val="1807030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the time …</a:t>
            </a:r>
            <a:endParaRPr lang="en-US" dirty="0"/>
          </a:p>
        </p:txBody>
      </p:sp>
      <p:sp>
        <p:nvSpPr>
          <p:cNvPr id="3" name="Content Placeholder 2"/>
          <p:cNvSpPr>
            <a:spLocks noGrp="1"/>
          </p:cNvSpPr>
          <p:nvPr>
            <p:ph idx="1"/>
          </p:nvPr>
        </p:nvSpPr>
        <p:spPr/>
        <p:txBody>
          <a:bodyPr/>
          <a:lstStyle/>
          <a:p>
            <a:r>
              <a:rPr lang="en-US" dirty="0"/>
              <a:t>What’s the most interesting place you’ve stayed on a trip?</a:t>
            </a:r>
          </a:p>
          <a:p>
            <a:r>
              <a:rPr lang="en-US" dirty="0"/>
              <a:t>How hospitable was the stay</a:t>
            </a:r>
            <a:r>
              <a:rPr lang="en-US" dirty="0" smtClean="0"/>
              <a:t>?</a:t>
            </a:r>
          </a:p>
          <a:p>
            <a:endParaRPr lang="en-US" dirty="0"/>
          </a:p>
          <a:p>
            <a:r>
              <a:rPr lang="en-US" dirty="0">
                <a:solidFill>
                  <a:srgbClr val="C00000"/>
                </a:solidFill>
              </a:rPr>
              <a:t>Actually, gracious hospitality is nothing new.</a:t>
            </a:r>
          </a:p>
          <a:p>
            <a:pPr lvl="1"/>
            <a:r>
              <a:rPr lang="en-US" dirty="0">
                <a:solidFill>
                  <a:srgbClr val="C00000"/>
                </a:solidFill>
              </a:rPr>
              <a:t>Peter emphasized that believers should ground our service and love in hospitality.</a:t>
            </a:r>
          </a:p>
          <a:p>
            <a:endParaRPr lang="en-US" dirty="0"/>
          </a:p>
        </p:txBody>
      </p:sp>
      <p:grpSp>
        <p:nvGrpSpPr>
          <p:cNvPr id="9" name="Group 8"/>
          <p:cNvGrpSpPr/>
          <p:nvPr/>
        </p:nvGrpSpPr>
        <p:grpSpPr>
          <a:xfrm>
            <a:off x="1282968" y="3519239"/>
            <a:ext cx="6776155" cy="2936580"/>
            <a:chOff x="1375565" y="3368768"/>
            <a:chExt cx="6776155" cy="2936580"/>
          </a:xfrm>
        </p:grpSpPr>
        <p:pic>
          <p:nvPicPr>
            <p:cNvPr id="4" name="Picture 3"/>
            <p:cNvPicPr>
              <a:picLocks noChangeAspect="1"/>
            </p:cNvPicPr>
            <p:nvPr/>
          </p:nvPicPr>
          <p:blipFill>
            <a:blip r:embed="rId2"/>
            <a:stretch>
              <a:fillRect/>
            </a:stretch>
          </p:blipFill>
          <p:spPr>
            <a:xfrm rot="21220633">
              <a:off x="1375565" y="3402957"/>
              <a:ext cx="2218391" cy="200932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004717" y="3368768"/>
              <a:ext cx="2847619" cy="83809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4978434" y="4386805"/>
              <a:ext cx="3173286" cy="191854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5013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altLang="en-US" dirty="0" smtClean="0"/>
              <a:t>Gracious Hospitality</a:t>
            </a:r>
            <a:endParaRPr lang="en-US" altLang="en-US" dirty="0" smtClean="0"/>
          </a:p>
        </p:txBody>
      </p:sp>
      <p:sp>
        <p:nvSpPr>
          <p:cNvPr id="2051" name="Subtitle 2"/>
          <p:cNvSpPr>
            <a:spLocks noGrp="1"/>
          </p:cNvSpPr>
          <p:nvPr>
            <p:ph type="subTitle" idx="1"/>
          </p:nvPr>
        </p:nvSpPr>
        <p:spPr>
          <a:xfrm>
            <a:off x="1143000" y="4044950"/>
            <a:ext cx="6858000" cy="1212850"/>
          </a:xfrm>
        </p:spPr>
        <p:txBody>
          <a:bodyPr/>
          <a:lstStyle/>
          <a:p>
            <a:r>
              <a:rPr lang="en-US" altLang="en-US" dirty="0" smtClean="0"/>
              <a:t>September 16</a:t>
            </a:r>
            <a:endParaRPr lang="en-US" altLang="en-US" dirty="0" smtClean="0"/>
          </a:p>
        </p:txBody>
      </p:sp>
    </p:spTree>
    <p:extLst>
      <p:ext uri="{BB962C8B-B14F-4D97-AF65-F5344CB8AC3E}">
        <p14:creationId xmlns:p14="http://schemas.microsoft.com/office/powerpoint/2010/main" val="275187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what “</a:t>
            </a:r>
            <a:r>
              <a:rPr lang="en-US" dirty="0" smtClean="0"/>
              <a:t>therefor” </a:t>
            </a:r>
            <a:r>
              <a:rPr lang="en-US" dirty="0"/>
              <a:t>is there for</a:t>
            </a:r>
            <a:r>
              <a:rPr lang="en-US" dirty="0" smtClean="0"/>
              <a:t>.</a:t>
            </a:r>
            <a:endParaRPr lang="en-US" dirty="0"/>
          </a:p>
        </p:txBody>
      </p:sp>
      <p:sp>
        <p:nvSpPr>
          <p:cNvPr id="3" name="Content Placeholder 2"/>
          <p:cNvSpPr>
            <a:spLocks noGrp="1"/>
          </p:cNvSpPr>
          <p:nvPr>
            <p:ph idx="1"/>
          </p:nvPr>
        </p:nvSpPr>
        <p:spPr>
          <a:xfrm>
            <a:off x="1169041" y="2323336"/>
            <a:ext cx="6802297" cy="4351338"/>
          </a:xfrm>
        </p:spPr>
        <p:txBody>
          <a:bodyPr/>
          <a:lstStyle/>
          <a:p>
            <a:pPr marL="0" indent="0" algn="ctr">
              <a:buNone/>
            </a:pPr>
            <a:r>
              <a:rPr lang="en-US" dirty="0"/>
              <a:t>1 Peter 4:7 (NIV)  The end of all things is near. Therefore be clear minded and self-controlled so that you can pray.</a:t>
            </a:r>
          </a:p>
          <a:p>
            <a:pPr marL="0" indent="0" algn="ctr">
              <a:buNone/>
            </a:pPr>
            <a:endParaRPr lang="en-US" dirty="0"/>
          </a:p>
        </p:txBody>
      </p:sp>
      <p:pic>
        <p:nvPicPr>
          <p:cNvPr id="4" name="Picture 3"/>
          <p:cNvPicPr>
            <a:picLocks noChangeAspect="1"/>
          </p:cNvPicPr>
          <p:nvPr/>
        </p:nvPicPr>
        <p:blipFill>
          <a:blip r:embed="rId2"/>
          <a:stretch>
            <a:fillRect/>
          </a:stretch>
        </p:blipFill>
        <p:spPr>
          <a:xfrm>
            <a:off x="3618299" y="4248893"/>
            <a:ext cx="2000000" cy="304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7308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Prayer: Groundwork for Hospitality</a:t>
            </a:r>
            <a:endParaRPr lang="en-US" dirty="0"/>
          </a:p>
        </p:txBody>
      </p:sp>
      <p:sp>
        <p:nvSpPr>
          <p:cNvPr id="3" name="Content Placeholder 2"/>
          <p:cNvSpPr>
            <a:spLocks noGrp="1"/>
          </p:cNvSpPr>
          <p:nvPr>
            <p:ph idx="1"/>
          </p:nvPr>
        </p:nvSpPr>
        <p:spPr/>
        <p:txBody>
          <a:bodyPr/>
          <a:lstStyle/>
          <a:p>
            <a:r>
              <a:rPr lang="en-US" dirty="0"/>
              <a:t>What did Peter instruct his readers to do based on the “therefore,  the fact of the end of all things being near?  </a:t>
            </a:r>
          </a:p>
          <a:p>
            <a:r>
              <a:rPr lang="en-US" dirty="0"/>
              <a:t>In what way is the end of all things even nearer now? </a:t>
            </a:r>
          </a:p>
          <a:p>
            <a:r>
              <a:rPr lang="en-US" dirty="0"/>
              <a:t>How did the early church’s anticipating Christ’s soon return affect their choices and approach to life?</a:t>
            </a:r>
          </a:p>
          <a:p>
            <a:endParaRPr lang="en-US" dirty="0"/>
          </a:p>
        </p:txBody>
      </p:sp>
    </p:spTree>
    <p:extLst>
      <p:ext uri="{BB962C8B-B14F-4D97-AF65-F5344CB8AC3E}">
        <p14:creationId xmlns:p14="http://schemas.microsoft.com/office/powerpoint/2010/main" val="323759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Prayer: Groundwork for Hospitality</a:t>
            </a:r>
            <a:endParaRPr lang="en-US" dirty="0"/>
          </a:p>
        </p:txBody>
      </p:sp>
      <p:sp>
        <p:nvSpPr>
          <p:cNvPr id="3" name="Content Placeholder 2"/>
          <p:cNvSpPr>
            <a:spLocks noGrp="1"/>
          </p:cNvSpPr>
          <p:nvPr>
            <p:ph idx="1"/>
          </p:nvPr>
        </p:nvSpPr>
        <p:spPr/>
        <p:txBody>
          <a:bodyPr/>
          <a:lstStyle/>
          <a:p>
            <a:r>
              <a:rPr lang="en-US" dirty="0"/>
              <a:t>How would knowing that the world was going to end this year change the way you think or act? </a:t>
            </a:r>
          </a:p>
          <a:p>
            <a:r>
              <a:rPr lang="en-US" dirty="0"/>
              <a:t>Peter specifically mentions prayer. What steps can you take to be more disciplined in your prayer life?</a:t>
            </a:r>
          </a:p>
          <a:p>
            <a:endParaRPr lang="en-US" dirty="0"/>
          </a:p>
        </p:txBody>
      </p:sp>
    </p:spTree>
    <p:extLst>
      <p:ext uri="{BB962C8B-B14F-4D97-AF65-F5344CB8AC3E}">
        <p14:creationId xmlns:p14="http://schemas.microsoft.com/office/powerpoint/2010/main" val="178058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another ministry</a:t>
            </a:r>
            <a:r>
              <a:rPr lang="en-US" dirty="0" smtClean="0"/>
              <a:t>.</a:t>
            </a:r>
            <a:endParaRPr lang="en-US" dirty="0"/>
          </a:p>
        </p:txBody>
      </p:sp>
      <p:sp>
        <p:nvSpPr>
          <p:cNvPr id="3" name="Content Placeholder 2"/>
          <p:cNvSpPr>
            <a:spLocks noGrp="1"/>
          </p:cNvSpPr>
          <p:nvPr>
            <p:ph idx="1"/>
          </p:nvPr>
        </p:nvSpPr>
        <p:spPr>
          <a:xfrm>
            <a:off x="1328057" y="2228396"/>
            <a:ext cx="6632121" cy="4351338"/>
          </a:xfrm>
        </p:spPr>
        <p:txBody>
          <a:bodyPr/>
          <a:lstStyle/>
          <a:p>
            <a:pPr marL="0" indent="0" algn="ctr">
              <a:buNone/>
            </a:pPr>
            <a:r>
              <a:rPr lang="en-US" dirty="0"/>
              <a:t>1 Peter 4:8-9 (NIV)  Above all, love each other deeply, because love covers over a multitude of sins. 9  Offer hospitality to one another without grumbling.</a:t>
            </a:r>
          </a:p>
          <a:p>
            <a:pPr marL="0" indent="0" algn="ctr">
              <a:buNone/>
            </a:pPr>
            <a:endParaRPr lang="en-US" dirty="0"/>
          </a:p>
        </p:txBody>
      </p:sp>
      <p:pic>
        <p:nvPicPr>
          <p:cNvPr id="4" name="Picture 3"/>
          <p:cNvPicPr>
            <a:picLocks noChangeAspect="1"/>
          </p:cNvPicPr>
          <p:nvPr/>
        </p:nvPicPr>
        <p:blipFill>
          <a:blip r:embed="rId2"/>
          <a:stretch>
            <a:fillRect/>
          </a:stretch>
        </p:blipFill>
        <p:spPr>
          <a:xfrm>
            <a:off x="3563870" y="4444836"/>
            <a:ext cx="2000000" cy="304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004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Lifestyle of Hospitality</a:t>
            </a:r>
            <a:endParaRPr lang="en-US" dirty="0"/>
          </a:p>
        </p:txBody>
      </p:sp>
      <p:sp>
        <p:nvSpPr>
          <p:cNvPr id="3" name="Content Placeholder 2"/>
          <p:cNvSpPr>
            <a:spLocks noGrp="1"/>
          </p:cNvSpPr>
          <p:nvPr>
            <p:ph idx="1"/>
          </p:nvPr>
        </p:nvSpPr>
        <p:spPr/>
        <p:txBody>
          <a:bodyPr/>
          <a:lstStyle/>
          <a:p>
            <a:r>
              <a:rPr lang="en-US" dirty="0"/>
              <a:t>What priority did Peter establish for the believers to whom he wrote? </a:t>
            </a:r>
          </a:p>
          <a:p>
            <a:r>
              <a:rPr lang="en-US" dirty="0"/>
              <a:t>What are some ways love covers a multitude of sins?</a:t>
            </a:r>
          </a:p>
          <a:p>
            <a:r>
              <a:rPr lang="en-US" dirty="0"/>
              <a:t>Why is it sometimes difficult to love other believers?</a:t>
            </a:r>
          </a:p>
          <a:p>
            <a:endParaRPr lang="en-US" dirty="0"/>
          </a:p>
        </p:txBody>
      </p:sp>
    </p:spTree>
    <p:extLst>
      <p:ext uri="{BB962C8B-B14F-4D97-AF65-F5344CB8AC3E}">
        <p14:creationId xmlns:p14="http://schemas.microsoft.com/office/powerpoint/2010/main" val="226709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Lifestyle of Hospitality</a:t>
            </a:r>
            <a:endParaRPr lang="en-US" dirty="0"/>
          </a:p>
        </p:txBody>
      </p:sp>
      <p:sp>
        <p:nvSpPr>
          <p:cNvPr id="3" name="Content Placeholder 2"/>
          <p:cNvSpPr>
            <a:spLocks noGrp="1"/>
          </p:cNvSpPr>
          <p:nvPr>
            <p:ph idx="1"/>
          </p:nvPr>
        </p:nvSpPr>
        <p:spPr/>
        <p:txBody>
          <a:bodyPr/>
          <a:lstStyle/>
          <a:p>
            <a:r>
              <a:rPr lang="en-US" dirty="0"/>
              <a:t>Peter mentions hospitality … why do you suppose hospitality was a critical need among believers in the early church</a:t>
            </a:r>
            <a:r>
              <a:rPr lang="en-US" dirty="0" smtClean="0"/>
              <a:t>?</a:t>
            </a:r>
          </a:p>
          <a:p>
            <a:r>
              <a:rPr lang="en-US" dirty="0"/>
              <a:t>What obstacles can prevent us from demonstrating hospitality today, things that might even make us grumble?</a:t>
            </a:r>
          </a:p>
          <a:p>
            <a:r>
              <a:rPr lang="en-US" dirty="0"/>
              <a:t>What are some specific ministries that could be included as hospitality by our group or our church?</a:t>
            </a:r>
          </a:p>
          <a:p>
            <a:endParaRPr lang="en-US" dirty="0"/>
          </a:p>
          <a:p>
            <a:endParaRPr lang="en-US" dirty="0"/>
          </a:p>
        </p:txBody>
      </p:sp>
    </p:spTree>
    <p:extLst>
      <p:ext uri="{BB962C8B-B14F-4D97-AF65-F5344CB8AC3E}">
        <p14:creationId xmlns:p14="http://schemas.microsoft.com/office/powerpoint/2010/main" val="96155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a gift given</a:t>
            </a:r>
            <a:r>
              <a:rPr lang="en-US" dirty="0" smtClean="0"/>
              <a:t>.</a:t>
            </a:r>
            <a:endParaRPr lang="en-US" dirty="0"/>
          </a:p>
        </p:txBody>
      </p:sp>
      <p:sp>
        <p:nvSpPr>
          <p:cNvPr id="3" name="Content Placeholder 2"/>
          <p:cNvSpPr>
            <a:spLocks noGrp="1"/>
          </p:cNvSpPr>
          <p:nvPr>
            <p:ph idx="1"/>
          </p:nvPr>
        </p:nvSpPr>
        <p:spPr/>
        <p:txBody>
          <a:bodyPr/>
          <a:lstStyle/>
          <a:p>
            <a:pPr marL="0" indent="0" algn="ctr">
              <a:buNone/>
            </a:pPr>
            <a:r>
              <a:rPr lang="en-US" dirty="0"/>
              <a:t>1 Peter 4:10-11 (NIV)  Each one should use whatever gift he has received to serve others, faithfully administering God's grace in its various forms. 11  If anyone speaks, he should do it as one speaking the very words of God. If anyone serves, he should do it with the strength God provides, so that in all things God may be praised through Jesus Christ. To him be the glory and the power for ever and ever. Amen.</a:t>
            </a:r>
          </a:p>
          <a:p>
            <a:pPr marL="0" indent="0" algn="ctr">
              <a:buNone/>
            </a:pPr>
            <a:endParaRPr lang="en-US" dirty="0"/>
          </a:p>
        </p:txBody>
      </p:sp>
      <p:pic>
        <p:nvPicPr>
          <p:cNvPr id="4" name="Picture 3"/>
          <p:cNvPicPr>
            <a:picLocks noChangeAspect="1"/>
          </p:cNvPicPr>
          <p:nvPr/>
        </p:nvPicPr>
        <p:blipFill>
          <a:blip r:embed="rId2"/>
          <a:stretch>
            <a:fillRect/>
          </a:stretch>
        </p:blipFill>
        <p:spPr>
          <a:xfrm>
            <a:off x="3738041" y="5664037"/>
            <a:ext cx="2000000" cy="304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768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Compatibility Mode]" id="{EEC8E0EF-B85B-48CD-9813-F8FF86095FE9}" vid="{CC21BC98-B128-4E99-B2FE-A61BA58D5E28}"/>
    </a:ext>
  </a:extLst>
</a:theme>
</file>

<file path=docProps/app.xml><?xml version="1.0" encoding="utf-8"?>
<Properties xmlns="http://schemas.openxmlformats.org/officeDocument/2006/extended-properties" xmlns:vt="http://schemas.openxmlformats.org/officeDocument/2006/docPropsVTypes">
  <Template>SS2</Template>
  <TotalTime>42</TotalTime>
  <Words>711</Words>
  <Application>Microsoft Office PowerPoint</Application>
  <PresentationFormat>On-screen Show (4:3)</PresentationFormat>
  <Paragraphs>63</Paragraphs>
  <Slides>20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Calibri</vt:lpstr>
      <vt:lpstr>Arial</vt:lpstr>
      <vt:lpstr>Office Theme</vt:lpstr>
      <vt:lpstr>Gracious Hospitality</vt:lpstr>
      <vt:lpstr>Remember the time …</vt:lpstr>
      <vt:lpstr>Listen for what “therefor” is there for.</vt:lpstr>
      <vt:lpstr>Prayer: Groundwork for Hospitality</vt:lpstr>
      <vt:lpstr>Prayer: Groundwork for Hospitality</vt:lpstr>
      <vt:lpstr>Listen for another ministry.</vt:lpstr>
      <vt:lpstr>Lifestyle of Hospitality</vt:lpstr>
      <vt:lpstr>Lifestyle of Hospitality</vt:lpstr>
      <vt:lpstr>Listen for a gift given.</vt:lpstr>
      <vt:lpstr>God Enables Loving Service</vt:lpstr>
      <vt:lpstr>God Enables Loving Service</vt:lpstr>
      <vt:lpstr>God Enables Loving Service</vt:lpstr>
      <vt:lpstr>God Enables Loving Service</vt:lpstr>
      <vt:lpstr>God Enables Loving Service</vt:lpstr>
      <vt:lpstr>Application</vt:lpstr>
      <vt:lpstr>Application</vt:lpstr>
      <vt:lpstr>Application</vt:lpstr>
      <vt:lpstr>Application</vt:lpstr>
      <vt:lpstr>Family Activities</vt:lpstr>
      <vt:lpstr>Gracious Hospitality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Gracious Hospitality</dc:title>
  <dc:creator>Steve Armstrong</dc:creator>
  <cp:lastModifiedBy>Steve Armstrong</cp:lastModifiedBy>
  <cp:revision>6</cp:revision>
  <dcterms:created xsi:type="dcterms:W3CDTF">2018-08-29T20:23:28Z</dcterms:created>
  <dcterms:modified xsi:type="dcterms:W3CDTF">2018-08-29T21:06:20Z</dcterms:modified>
</cp:coreProperties>
</file>