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7" d="100"/>
          <a:sy n="77" d="100"/>
        </p:scale>
        <p:origin x="1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7/3/2020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7/3/2020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7/3/2020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6000" r="-16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7/3/2020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1_68iou608"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y8f6txjj"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Should I </a:t>
            </a:r>
            <a:br>
              <a:rPr lang="en-US" dirty="0"/>
            </a:br>
            <a:r>
              <a:rPr lang="en-US" dirty="0"/>
              <a:t>Respond to Politics</a:t>
            </a:r>
          </a:p>
        </p:txBody>
      </p:sp>
      <p:sp>
        <p:nvSpPr>
          <p:cNvPr id="3" name="Subtitle 2"/>
          <p:cNvSpPr>
            <a:spLocks noGrp="1"/>
          </p:cNvSpPr>
          <p:nvPr>
            <p:ph type="subTitle" idx="1"/>
          </p:nvPr>
        </p:nvSpPr>
        <p:spPr>
          <a:xfrm>
            <a:off x="1524000" y="3954482"/>
            <a:ext cx="9144000" cy="1303317"/>
          </a:xfrm>
        </p:spPr>
        <p:txBody>
          <a:bodyPr/>
          <a:lstStyle/>
          <a:p>
            <a:r>
              <a:rPr lang="en-US" dirty="0"/>
              <a:t>July 19</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4786-C123-4016-A975-BAB4F6431F35}"/>
              </a:ext>
            </a:extLst>
          </p:cNvPr>
          <p:cNvSpPr>
            <a:spLocks noGrp="1"/>
          </p:cNvSpPr>
          <p:nvPr>
            <p:ph type="title"/>
          </p:nvPr>
        </p:nvSpPr>
        <p:spPr/>
        <p:txBody>
          <a:bodyPr/>
          <a:lstStyle/>
          <a:p>
            <a:pPr algn="l"/>
            <a:r>
              <a:rPr lang="en-US" dirty="0"/>
              <a:t>Listen for how to submit to government.</a:t>
            </a:r>
          </a:p>
        </p:txBody>
      </p:sp>
      <p:sp>
        <p:nvSpPr>
          <p:cNvPr id="3" name="Content Placeholder 2">
            <a:extLst>
              <a:ext uri="{FF2B5EF4-FFF2-40B4-BE49-F238E27FC236}">
                <a16:creationId xmlns:a16="http://schemas.microsoft.com/office/drawing/2014/main" id="{DD2C08CF-729F-47D8-B813-7C0C60EB5E98}"/>
              </a:ext>
            </a:extLst>
          </p:cNvPr>
          <p:cNvSpPr>
            <a:spLocks noGrp="1"/>
          </p:cNvSpPr>
          <p:nvPr>
            <p:ph idx="1"/>
          </p:nvPr>
        </p:nvSpPr>
        <p:spPr>
          <a:xfrm>
            <a:off x="1590805" y="1991637"/>
            <a:ext cx="9219157" cy="4260481"/>
          </a:xfrm>
        </p:spPr>
        <p:txBody>
          <a:bodyPr/>
          <a:lstStyle/>
          <a:p>
            <a:pPr marL="0" indent="0" algn="ctr">
              <a:buNone/>
            </a:pPr>
            <a:r>
              <a:rPr lang="en-US" dirty="0"/>
              <a:t>who give their full time to governing. 7  Give everyone what you owe him: If you owe taxes, pay taxes; if revenue, then revenue; if respect, then respect; if honor, then honor.</a:t>
            </a:r>
          </a:p>
        </p:txBody>
      </p:sp>
      <p:pic>
        <p:nvPicPr>
          <p:cNvPr id="5" name="Picture 4">
            <a:extLst>
              <a:ext uri="{FF2B5EF4-FFF2-40B4-BE49-F238E27FC236}">
                <a16:creationId xmlns:a16="http://schemas.microsoft.com/office/drawing/2014/main" id="{32D850E2-0BF1-4CB4-8325-59D200877EE4}"/>
              </a:ext>
            </a:extLst>
          </p:cNvPr>
          <p:cNvPicPr>
            <a:picLocks noChangeAspect="1"/>
          </p:cNvPicPr>
          <p:nvPr/>
        </p:nvPicPr>
        <p:blipFill>
          <a:blip r:embed="rId2"/>
          <a:stretch>
            <a:fillRect/>
          </a:stretch>
        </p:blipFill>
        <p:spPr>
          <a:xfrm>
            <a:off x="4962768" y="4635613"/>
            <a:ext cx="2377484" cy="32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651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9531-911E-48E9-B785-39EA557F189F}"/>
              </a:ext>
            </a:extLst>
          </p:cNvPr>
          <p:cNvSpPr>
            <a:spLocks noGrp="1"/>
          </p:cNvSpPr>
          <p:nvPr>
            <p:ph type="title"/>
          </p:nvPr>
        </p:nvSpPr>
        <p:spPr/>
        <p:txBody>
          <a:bodyPr/>
          <a:lstStyle/>
          <a:p>
            <a:r>
              <a:rPr lang="en-US" dirty="0"/>
              <a:t>Integrity, Respect, and Honor </a:t>
            </a:r>
          </a:p>
        </p:txBody>
      </p:sp>
      <p:sp>
        <p:nvSpPr>
          <p:cNvPr id="3" name="Content Placeholder 2">
            <a:extLst>
              <a:ext uri="{FF2B5EF4-FFF2-40B4-BE49-F238E27FC236}">
                <a16:creationId xmlns:a16="http://schemas.microsoft.com/office/drawing/2014/main" id="{A8147857-25E4-4E3D-8609-844B77BA76B8}"/>
              </a:ext>
            </a:extLst>
          </p:cNvPr>
          <p:cNvSpPr>
            <a:spLocks noGrp="1"/>
          </p:cNvSpPr>
          <p:nvPr>
            <p:ph idx="1"/>
          </p:nvPr>
        </p:nvSpPr>
        <p:spPr/>
        <p:txBody>
          <a:bodyPr/>
          <a:lstStyle/>
          <a:p>
            <a:r>
              <a:rPr lang="en-US" dirty="0"/>
              <a:t> What is another, and even better, motivation for making one’s self subject to the governing authorities? </a:t>
            </a:r>
          </a:p>
          <a:p>
            <a:r>
              <a:rPr lang="en-US" dirty="0"/>
              <a:t>What are specific ways in which Christians can fulfill their obligation toward the government? </a:t>
            </a:r>
          </a:p>
          <a:p>
            <a:r>
              <a:rPr lang="en-US" dirty="0"/>
              <a:t>What reason does Paul offer for doing so? </a:t>
            </a:r>
          </a:p>
          <a:p>
            <a:endParaRPr lang="en-US" dirty="0"/>
          </a:p>
        </p:txBody>
      </p:sp>
    </p:spTree>
    <p:extLst>
      <p:ext uri="{BB962C8B-B14F-4D97-AF65-F5344CB8AC3E}">
        <p14:creationId xmlns:p14="http://schemas.microsoft.com/office/powerpoint/2010/main" val="22710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D65C-68F1-4C63-83E8-C153A8BB84CC}"/>
              </a:ext>
            </a:extLst>
          </p:cNvPr>
          <p:cNvSpPr>
            <a:spLocks noGrp="1"/>
          </p:cNvSpPr>
          <p:nvPr>
            <p:ph type="title"/>
          </p:nvPr>
        </p:nvSpPr>
        <p:spPr/>
        <p:txBody>
          <a:bodyPr/>
          <a:lstStyle/>
          <a:p>
            <a:r>
              <a:rPr lang="en-US" dirty="0"/>
              <a:t>Integrity, Respect, and Honor </a:t>
            </a:r>
          </a:p>
        </p:txBody>
      </p:sp>
      <p:sp>
        <p:nvSpPr>
          <p:cNvPr id="3" name="Content Placeholder 2">
            <a:extLst>
              <a:ext uri="{FF2B5EF4-FFF2-40B4-BE49-F238E27FC236}">
                <a16:creationId xmlns:a16="http://schemas.microsoft.com/office/drawing/2014/main" id="{F753FC60-945F-41AE-BD67-9ACE05097E29}"/>
              </a:ext>
            </a:extLst>
          </p:cNvPr>
          <p:cNvSpPr>
            <a:spLocks noGrp="1"/>
          </p:cNvSpPr>
          <p:nvPr>
            <p:ph idx="1"/>
          </p:nvPr>
        </p:nvSpPr>
        <p:spPr/>
        <p:txBody>
          <a:bodyPr/>
          <a:lstStyle/>
          <a:p>
            <a:r>
              <a:rPr lang="en-US" dirty="0"/>
              <a:t>Why is it important for us to respect and honor those in authority, even when we don’t agree? </a:t>
            </a:r>
          </a:p>
          <a:p>
            <a:r>
              <a:rPr lang="en-US" dirty="0"/>
              <a:t>What is the Christian’s responsibility for maintaining a good government?  What positive support should Christians give to government leaders?</a:t>
            </a:r>
          </a:p>
        </p:txBody>
      </p:sp>
    </p:spTree>
    <p:extLst>
      <p:ext uri="{BB962C8B-B14F-4D97-AF65-F5344CB8AC3E}">
        <p14:creationId xmlns:p14="http://schemas.microsoft.com/office/powerpoint/2010/main" val="20477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E7BF-6A3D-44EF-B070-6CB2E014B6CB}"/>
              </a:ext>
            </a:extLst>
          </p:cNvPr>
          <p:cNvSpPr>
            <a:spLocks noGrp="1"/>
          </p:cNvSpPr>
          <p:nvPr>
            <p:ph type="title"/>
          </p:nvPr>
        </p:nvSpPr>
        <p:spPr/>
        <p:txBody>
          <a:bodyPr/>
          <a:lstStyle/>
          <a:p>
            <a:pPr algn="l"/>
            <a:r>
              <a:rPr lang="en-US" dirty="0"/>
              <a:t>Listen for what is the fulfillment of the law.</a:t>
            </a:r>
          </a:p>
        </p:txBody>
      </p:sp>
      <p:sp>
        <p:nvSpPr>
          <p:cNvPr id="3" name="Content Placeholder 2">
            <a:extLst>
              <a:ext uri="{FF2B5EF4-FFF2-40B4-BE49-F238E27FC236}">
                <a16:creationId xmlns:a16="http://schemas.microsoft.com/office/drawing/2014/main" id="{C6FE9B2D-6433-4A21-BF36-A4E609DCBAE8}"/>
              </a:ext>
            </a:extLst>
          </p:cNvPr>
          <p:cNvSpPr>
            <a:spLocks noGrp="1"/>
          </p:cNvSpPr>
          <p:nvPr>
            <p:ph idx="1"/>
          </p:nvPr>
        </p:nvSpPr>
        <p:spPr>
          <a:xfrm>
            <a:off x="1189973" y="1975937"/>
            <a:ext cx="9963411" cy="4351338"/>
          </a:xfrm>
        </p:spPr>
        <p:txBody>
          <a:bodyPr/>
          <a:lstStyle/>
          <a:p>
            <a:pPr marL="0" indent="0" algn="ctr">
              <a:buNone/>
            </a:pPr>
            <a:r>
              <a:rPr lang="en-US" dirty="0"/>
              <a:t>Romans 13:8-10 (NIV)  Let no debt remain outstanding, except the continuing debt to love one another, for he who loves his fellowman has fulfilled the law. 9  The commandments, "Do not commit adultery," "Do not murder," "Do not </a:t>
            </a:r>
          </a:p>
        </p:txBody>
      </p:sp>
    </p:spTree>
    <p:extLst>
      <p:ext uri="{BB962C8B-B14F-4D97-AF65-F5344CB8AC3E}">
        <p14:creationId xmlns:p14="http://schemas.microsoft.com/office/powerpoint/2010/main" val="344734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E7BF-6A3D-44EF-B070-6CB2E014B6CB}"/>
              </a:ext>
            </a:extLst>
          </p:cNvPr>
          <p:cNvSpPr>
            <a:spLocks noGrp="1"/>
          </p:cNvSpPr>
          <p:nvPr>
            <p:ph type="title"/>
          </p:nvPr>
        </p:nvSpPr>
        <p:spPr/>
        <p:txBody>
          <a:bodyPr/>
          <a:lstStyle/>
          <a:p>
            <a:pPr algn="l"/>
            <a:r>
              <a:rPr lang="en-US" dirty="0"/>
              <a:t>Listen for what is the fulfillment of the law.</a:t>
            </a:r>
          </a:p>
        </p:txBody>
      </p:sp>
      <p:sp>
        <p:nvSpPr>
          <p:cNvPr id="3" name="Content Placeholder 2">
            <a:extLst>
              <a:ext uri="{FF2B5EF4-FFF2-40B4-BE49-F238E27FC236}">
                <a16:creationId xmlns:a16="http://schemas.microsoft.com/office/drawing/2014/main" id="{C6FE9B2D-6433-4A21-BF36-A4E609DCBAE8}"/>
              </a:ext>
            </a:extLst>
          </p:cNvPr>
          <p:cNvSpPr>
            <a:spLocks noGrp="1"/>
          </p:cNvSpPr>
          <p:nvPr>
            <p:ph idx="1"/>
          </p:nvPr>
        </p:nvSpPr>
        <p:spPr>
          <a:xfrm>
            <a:off x="1189973" y="1975937"/>
            <a:ext cx="9963411" cy="4351338"/>
          </a:xfrm>
        </p:spPr>
        <p:txBody>
          <a:bodyPr/>
          <a:lstStyle/>
          <a:p>
            <a:pPr marL="0" indent="0" algn="ctr">
              <a:buNone/>
            </a:pPr>
            <a:r>
              <a:rPr lang="en-US" dirty="0"/>
              <a:t>steal," "Do not covet," and whatever other commandment there may be, are summed up in this one rule: "Love your neighbor as yourself." 10  Love does no harm to its neighbor. Therefore love is the fulfillment of the law.</a:t>
            </a:r>
          </a:p>
        </p:txBody>
      </p:sp>
      <p:pic>
        <p:nvPicPr>
          <p:cNvPr id="5" name="Picture 4">
            <a:extLst>
              <a:ext uri="{FF2B5EF4-FFF2-40B4-BE49-F238E27FC236}">
                <a16:creationId xmlns:a16="http://schemas.microsoft.com/office/drawing/2014/main" id="{E3467A28-CAFE-41B8-AE15-8EB041863E9E}"/>
              </a:ext>
            </a:extLst>
          </p:cNvPr>
          <p:cNvPicPr>
            <a:picLocks noChangeAspect="1"/>
          </p:cNvPicPr>
          <p:nvPr/>
        </p:nvPicPr>
        <p:blipFill>
          <a:blip r:embed="rId2"/>
          <a:stretch>
            <a:fillRect/>
          </a:stretch>
        </p:blipFill>
        <p:spPr>
          <a:xfrm>
            <a:off x="4850034" y="5036446"/>
            <a:ext cx="2377484" cy="32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487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0A57-C6D9-4617-8438-452DEA43A31F}"/>
              </a:ext>
            </a:extLst>
          </p:cNvPr>
          <p:cNvSpPr>
            <a:spLocks noGrp="1"/>
          </p:cNvSpPr>
          <p:nvPr>
            <p:ph type="title"/>
          </p:nvPr>
        </p:nvSpPr>
        <p:spPr/>
        <p:txBody>
          <a:bodyPr/>
          <a:lstStyle/>
          <a:p>
            <a:r>
              <a:rPr lang="en-US" dirty="0"/>
              <a:t>Respond with Love</a:t>
            </a:r>
          </a:p>
        </p:txBody>
      </p:sp>
      <p:sp>
        <p:nvSpPr>
          <p:cNvPr id="3" name="Content Placeholder 2">
            <a:extLst>
              <a:ext uri="{FF2B5EF4-FFF2-40B4-BE49-F238E27FC236}">
                <a16:creationId xmlns:a16="http://schemas.microsoft.com/office/drawing/2014/main" id="{D7DB65EC-0F5A-4987-AAD4-C1ECFE2D5D8A}"/>
              </a:ext>
            </a:extLst>
          </p:cNvPr>
          <p:cNvSpPr>
            <a:spLocks noGrp="1"/>
          </p:cNvSpPr>
          <p:nvPr>
            <p:ph idx="1"/>
          </p:nvPr>
        </p:nvSpPr>
        <p:spPr/>
        <p:txBody>
          <a:bodyPr/>
          <a:lstStyle/>
          <a:p>
            <a:r>
              <a:rPr lang="en-US" dirty="0"/>
              <a:t>What inescapable obligations do believers have toward one another? </a:t>
            </a:r>
          </a:p>
          <a:p>
            <a:r>
              <a:rPr lang="en-US" dirty="0"/>
              <a:t>What is the relationship of love to the law? </a:t>
            </a:r>
          </a:p>
          <a:p>
            <a:r>
              <a:rPr lang="en-US" dirty="0"/>
              <a:t>What did Paul say love would not do?</a:t>
            </a:r>
          </a:p>
          <a:p>
            <a:r>
              <a:rPr lang="en-US" dirty="0"/>
              <a:t>How does loving others disarm an argument?</a:t>
            </a:r>
          </a:p>
        </p:txBody>
      </p:sp>
    </p:spTree>
    <p:extLst>
      <p:ext uri="{BB962C8B-B14F-4D97-AF65-F5344CB8AC3E}">
        <p14:creationId xmlns:p14="http://schemas.microsoft.com/office/powerpoint/2010/main" val="27990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E9E7-232E-4F5C-99FC-493BADA0C7A0}"/>
              </a:ext>
            </a:extLst>
          </p:cNvPr>
          <p:cNvSpPr>
            <a:spLocks noGrp="1"/>
          </p:cNvSpPr>
          <p:nvPr>
            <p:ph type="title"/>
          </p:nvPr>
        </p:nvSpPr>
        <p:spPr/>
        <p:txBody>
          <a:bodyPr/>
          <a:lstStyle/>
          <a:p>
            <a:r>
              <a:rPr lang="en-US" dirty="0"/>
              <a:t>Respond with Love</a:t>
            </a:r>
          </a:p>
        </p:txBody>
      </p:sp>
      <p:sp>
        <p:nvSpPr>
          <p:cNvPr id="3" name="Content Placeholder 2">
            <a:extLst>
              <a:ext uri="{FF2B5EF4-FFF2-40B4-BE49-F238E27FC236}">
                <a16:creationId xmlns:a16="http://schemas.microsoft.com/office/drawing/2014/main" id="{1FEC8AE0-977E-4E78-81E7-40542B7C3072}"/>
              </a:ext>
            </a:extLst>
          </p:cNvPr>
          <p:cNvSpPr>
            <a:spLocks noGrp="1"/>
          </p:cNvSpPr>
          <p:nvPr>
            <p:ph idx="1"/>
          </p:nvPr>
        </p:nvSpPr>
        <p:spPr/>
        <p:txBody>
          <a:bodyPr/>
          <a:lstStyle/>
          <a:p>
            <a:r>
              <a:rPr lang="en-US" dirty="0"/>
              <a:t>How can we keep political differences from being divisive?</a:t>
            </a:r>
          </a:p>
          <a:p>
            <a:r>
              <a:rPr lang="en-US" dirty="0"/>
              <a:t>What specific acts of love can Christians show to friends, family, neighbors, and strangers especially during this political season?</a:t>
            </a:r>
          </a:p>
        </p:txBody>
      </p:sp>
    </p:spTree>
    <p:extLst>
      <p:ext uri="{BB962C8B-B14F-4D97-AF65-F5344CB8AC3E}">
        <p14:creationId xmlns:p14="http://schemas.microsoft.com/office/powerpoint/2010/main" val="1459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631A-A805-4F8C-B52C-B8F085D7B744}"/>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95E92ED8-F9B6-46BE-91A8-CDC5C5FE5D9C}"/>
              </a:ext>
            </a:extLst>
          </p:cNvPr>
          <p:cNvSpPr>
            <a:spLocks noGrp="1"/>
          </p:cNvSpPr>
          <p:nvPr>
            <p:ph idx="1"/>
          </p:nvPr>
        </p:nvSpPr>
        <p:spPr/>
        <p:txBody>
          <a:bodyPr/>
          <a:lstStyle/>
          <a:p>
            <a:r>
              <a:rPr lang="en-US" dirty="0"/>
              <a:t>Practice love. </a:t>
            </a:r>
          </a:p>
          <a:p>
            <a:pPr lvl="1"/>
            <a:r>
              <a:rPr lang="en-US" dirty="0"/>
              <a:t>We are in a season of elections, so politics is a common topic of discussion. </a:t>
            </a:r>
          </a:p>
          <a:p>
            <a:pPr lvl="1"/>
            <a:r>
              <a:rPr lang="en-US" dirty="0"/>
              <a:t>At times, Christians may find themselves on opposite sides on an issue or debating with a candidate. </a:t>
            </a:r>
          </a:p>
          <a:p>
            <a:pPr lvl="1"/>
            <a:r>
              <a:rPr lang="en-US" dirty="0"/>
              <a:t>Maintain love for others in your discussions. </a:t>
            </a:r>
          </a:p>
          <a:p>
            <a:endParaRPr lang="en-US" dirty="0"/>
          </a:p>
        </p:txBody>
      </p:sp>
    </p:spTree>
    <p:extLst>
      <p:ext uri="{BB962C8B-B14F-4D97-AF65-F5344CB8AC3E}">
        <p14:creationId xmlns:p14="http://schemas.microsoft.com/office/powerpoint/2010/main" val="358170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631A-A805-4F8C-B52C-B8F085D7B744}"/>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95E92ED8-F9B6-46BE-91A8-CDC5C5FE5D9C}"/>
              </a:ext>
            </a:extLst>
          </p:cNvPr>
          <p:cNvSpPr>
            <a:spLocks noGrp="1"/>
          </p:cNvSpPr>
          <p:nvPr>
            <p:ph idx="1"/>
          </p:nvPr>
        </p:nvSpPr>
        <p:spPr>
          <a:xfrm>
            <a:off x="838200" y="2091847"/>
            <a:ext cx="10515600" cy="4085116"/>
          </a:xfrm>
        </p:spPr>
        <p:txBody>
          <a:bodyPr/>
          <a:lstStyle/>
          <a:p>
            <a:r>
              <a:rPr lang="en-US" dirty="0"/>
              <a:t>Plunge into God’s Word. </a:t>
            </a:r>
          </a:p>
          <a:p>
            <a:pPr lvl="1"/>
            <a:r>
              <a:rPr lang="en-US" dirty="0"/>
              <a:t>The political issues we face today are not easy. </a:t>
            </a:r>
          </a:p>
          <a:p>
            <a:pPr lvl="1"/>
            <a:r>
              <a:rPr lang="en-US" dirty="0"/>
              <a:t>Study Scripture to see how it speaks into the issues. </a:t>
            </a:r>
          </a:p>
          <a:p>
            <a:pPr lvl="1"/>
            <a:r>
              <a:rPr lang="en-US" dirty="0"/>
              <a:t>Continually seek to be aligned with God, and do so with love and humility. </a:t>
            </a:r>
          </a:p>
          <a:p>
            <a:endParaRPr lang="en-US" dirty="0"/>
          </a:p>
        </p:txBody>
      </p:sp>
    </p:spTree>
    <p:extLst>
      <p:ext uri="{BB962C8B-B14F-4D97-AF65-F5344CB8AC3E}">
        <p14:creationId xmlns:p14="http://schemas.microsoft.com/office/powerpoint/2010/main" val="2189083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631A-A805-4F8C-B52C-B8F085D7B744}"/>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95E92ED8-F9B6-46BE-91A8-CDC5C5FE5D9C}"/>
              </a:ext>
            </a:extLst>
          </p:cNvPr>
          <p:cNvSpPr>
            <a:spLocks noGrp="1"/>
          </p:cNvSpPr>
          <p:nvPr>
            <p:ph idx="1"/>
          </p:nvPr>
        </p:nvSpPr>
        <p:spPr/>
        <p:txBody>
          <a:bodyPr/>
          <a:lstStyle/>
          <a:p>
            <a:r>
              <a:rPr lang="en-US" dirty="0"/>
              <a:t>Participate. </a:t>
            </a:r>
          </a:p>
          <a:p>
            <a:pPr lvl="1"/>
            <a:r>
              <a:rPr lang="en-US" dirty="0"/>
              <a:t>Are you an active participant or do you just complain from the sidelines? </a:t>
            </a:r>
          </a:p>
          <a:p>
            <a:pPr lvl="1"/>
            <a:r>
              <a:rPr lang="en-US" dirty="0"/>
              <a:t>It is important for Christians to influence the discourse in the public square and the political processes. </a:t>
            </a:r>
          </a:p>
          <a:p>
            <a:pPr lvl="1"/>
            <a:r>
              <a:rPr lang="en-US" dirty="0"/>
              <a:t>Get active and let your love for Christ be an influence. </a:t>
            </a:r>
          </a:p>
          <a:p>
            <a:endParaRPr lang="en-US" dirty="0"/>
          </a:p>
        </p:txBody>
      </p:sp>
    </p:spTree>
    <p:extLst>
      <p:ext uri="{BB962C8B-B14F-4D97-AF65-F5344CB8AC3E}">
        <p14:creationId xmlns:p14="http://schemas.microsoft.com/office/powerpoint/2010/main" val="121838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D8641F-B471-4FCE-AC78-4AF5ED0FDF03}"/>
              </a:ext>
            </a:extLst>
          </p:cNvPr>
          <p:cNvSpPr>
            <a:spLocks noGrp="1"/>
          </p:cNvSpPr>
          <p:nvPr>
            <p:ph type="title"/>
          </p:nvPr>
        </p:nvSpPr>
        <p:spPr/>
        <p:txBody>
          <a:bodyPr/>
          <a:lstStyle/>
          <a:p>
            <a:r>
              <a:rPr lang="en-US" dirty="0"/>
              <a:t>Introduction Video</a:t>
            </a:r>
          </a:p>
        </p:txBody>
      </p:sp>
      <p:grpSp>
        <p:nvGrpSpPr>
          <p:cNvPr id="8" name="Group 7">
            <a:extLst>
              <a:ext uri="{FF2B5EF4-FFF2-40B4-BE49-F238E27FC236}">
                <a16:creationId xmlns:a16="http://schemas.microsoft.com/office/drawing/2014/main" id="{483F4A9D-504D-4425-BD7E-8C2D02E43280}"/>
              </a:ext>
            </a:extLst>
          </p:cNvPr>
          <p:cNvGrpSpPr/>
          <p:nvPr/>
        </p:nvGrpSpPr>
        <p:grpSpPr>
          <a:xfrm>
            <a:off x="3146482" y="1781298"/>
            <a:ext cx="6058221" cy="3869191"/>
            <a:chOff x="3146482" y="1781298"/>
            <a:chExt cx="6058221" cy="3869191"/>
          </a:xfrm>
        </p:grpSpPr>
        <p:pic>
          <p:nvPicPr>
            <p:cNvPr id="5" name="Picture 4">
              <a:extLst>
                <a:ext uri="{FF2B5EF4-FFF2-40B4-BE49-F238E27FC236}">
                  <a16:creationId xmlns:a16="http://schemas.microsoft.com/office/drawing/2014/main" id="{D3201EDC-954A-4E71-8CC0-A664F2F25F2E}"/>
                </a:ext>
              </a:extLst>
            </p:cNvPr>
            <p:cNvPicPr>
              <a:picLocks noChangeAspect="1"/>
            </p:cNvPicPr>
            <p:nvPr/>
          </p:nvPicPr>
          <p:blipFill>
            <a:blip r:embed="rId2"/>
            <a:stretch>
              <a:fillRect/>
            </a:stretch>
          </p:blipFill>
          <p:spPr>
            <a:xfrm>
              <a:off x="3523864" y="2035936"/>
              <a:ext cx="5276263" cy="2726069"/>
            </a:xfrm>
            <a:prstGeom prst="rect">
              <a:avLst/>
            </a:prstGeom>
            <a:ln>
              <a:noFill/>
            </a:ln>
            <a:effectLst>
              <a:outerShdw blurRad="292100" dist="139700" dir="2700000" algn="tl" rotWithShape="0">
                <a:srgbClr val="333333">
                  <a:alpha val="65000"/>
                </a:srgbClr>
              </a:outerShdw>
            </a:effectLst>
          </p:spPr>
        </p:pic>
        <p:pic>
          <p:nvPicPr>
            <p:cNvPr id="7" name="Picture 6">
              <a:hlinkClick r:id="rId3"/>
              <a:extLst>
                <a:ext uri="{FF2B5EF4-FFF2-40B4-BE49-F238E27FC236}">
                  <a16:creationId xmlns:a16="http://schemas.microsoft.com/office/drawing/2014/main" id="{12A572B7-95B6-4FB8-B4AC-C550B0DCA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482" y="1781298"/>
              <a:ext cx="6058221" cy="3869191"/>
            </a:xfrm>
            <a:prstGeom prst="rect">
              <a:avLst/>
            </a:prstGeom>
            <a:ln>
              <a:noFill/>
            </a:ln>
            <a:effectLst>
              <a:outerShdw blurRad="292100" dist="139700" dir="2700000" algn="tl" rotWithShape="0">
                <a:srgbClr val="333333">
                  <a:alpha val="65000"/>
                </a:srgbClr>
              </a:outerShdw>
            </a:effectLst>
          </p:spPr>
        </p:pic>
      </p:grpSp>
      <p:sp>
        <p:nvSpPr>
          <p:cNvPr id="9" name="TextBox 8">
            <a:extLst>
              <a:ext uri="{FF2B5EF4-FFF2-40B4-BE49-F238E27FC236}">
                <a16:creationId xmlns:a16="http://schemas.microsoft.com/office/drawing/2014/main" id="{2BA2B05E-6E3F-4653-BEE9-F5A3E20CA427}"/>
              </a:ext>
            </a:extLst>
          </p:cNvPr>
          <p:cNvSpPr txBox="1"/>
          <p:nvPr/>
        </p:nvSpPr>
        <p:spPr>
          <a:xfrm>
            <a:off x="4702629" y="5925787"/>
            <a:ext cx="2766950" cy="461665"/>
          </a:xfrm>
          <a:prstGeom prst="rect">
            <a:avLst/>
          </a:prstGeom>
          <a:noFill/>
        </p:spPr>
        <p:txBody>
          <a:bodyPr wrap="square" rtlCol="0">
            <a:spAutoFit/>
          </a:bodyPr>
          <a:lstStyle/>
          <a:p>
            <a:pPr algn="ctr"/>
            <a:r>
              <a:rPr lang="en-US" sz="2400" dirty="0">
                <a:hlinkClick r:id="rId3"/>
              </a:rPr>
              <a:t>View Video</a:t>
            </a:r>
            <a:endParaRPr lang="en-US" sz="2400" dirty="0"/>
          </a:p>
        </p:txBody>
      </p:sp>
    </p:spTree>
    <p:extLst>
      <p:ext uri="{BB962C8B-B14F-4D97-AF65-F5344CB8AC3E}">
        <p14:creationId xmlns:p14="http://schemas.microsoft.com/office/powerpoint/2010/main" val="4000314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3829-E792-4E05-9B53-0E276B4FACA2}"/>
              </a:ext>
            </a:extLst>
          </p:cNvPr>
          <p:cNvSpPr>
            <a:spLocks noGrp="1"/>
          </p:cNvSpPr>
          <p:nvPr>
            <p:ph type="title"/>
          </p:nvPr>
        </p:nvSpPr>
        <p:spPr/>
        <p:txBody>
          <a:bodyPr/>
          <a:lstStyle/>
          <a:p>
            <a:r>
              <a:rPr lang="en-US" dirty="0"/>
              <a:t>Family Activities</a:t>
            </a:r>
          </a:p>
        </p:txBody>
      </p:sp>
      <p:pic>
        <p:nvPicPr>
          <p:cNvPr id="5" name="Picture 4">
            <a:extLst>
              <a:ext uri="{FF2B5EF4-FFF2-40B4-BE49-F238E27FC236}">
                <a16:creationId xmlns:a16="http://schemas.microsoft.com/office/drawing/2014/main" id="{4221E218-7D63-4D99-AD4D-DCE90BDAF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343" y="2496117"/>
            <a:ext cx="1909374" cy="25672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7BE7A56-33AA-4740-9A65-2AA4A875F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038993" y="2573361"/>
            <a:ext cx="1909374" cy="256722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1864037-B26D-486F-AADC-9634CE8EEE91}"/>
              </a:ext>
            </a:extLst>
          </p:cNvPr>
          <p:cNvSpPr txBox="1"/>
          <p:nvPr/>
        </p:nvSpPr>
        <p:spPr>
          <a:xfrm>
            <a:off x="3707704" y="2342367"/>
            <a:ext cx="5035463" cy="2677656"/>
          </a:xfrm>
          <a:prstGeom prst="rect">
            <a:avLst/>
          </a:prstGeom>
          <a:noFill/>
        </p:spPr>
        <p:txBody>
          <a:bodyPr wrap="square" rtlCol="0">
            <a:spAutoFit/>
          </a:bodyPr>
          <a:lstStyle/>
          <a:p>
            <a:pPr algn="ctr"/>
            <a:r>
              <a:rPr lang="en-US" sz="2800" dirty="0">
                <a:latin typeface="Comic Sans MS" panose="030F0702030302020204" pitchFamily="66" charset="0"/>
              </a:rPr>
              <a:t>We need </a:t>
            </a:r>
            <a:r>
              <a:rPr lang="en-US" sz="2800" i="1" dirty="0">
                <a:latin typeface="Comic Sans MS" panose="030F0702030302020204" pitchFamily="66" charset="0"/>
              </a:rPr>
              <a:t>YOU</a:t>
            </a:r>
            <a:r>
              <a:rPr lang="en-US" sz="2800" dirty="0">
                <a:latin typeface="Comic Sans MS" panose="030F0702030302020204" pitchFamily="66" charset="0"/>
              </a:rPr>
              <a:t> to solve the Double Puzzle … It will tell you how to vote! </a:t>
            </a:r>
            <a:r>
              <a:rPr lang="en-US" dirty="0">
                <a:latin typeface="Comic Sans MS" panose="030F0702030302020204" pitchFamily="66" charset="0"/>
              </a:rPr>
              <a:t>(Not really)  </a:t>
            </a:r>
            <a:endParaRPr lang="en-US" sz="2800" dirty="0">
              <a:latin typeface="Comic Sans MS" panose="030F0702030302020204" pitchFamily="66" charset="0"/>
            </a:endParaRPr>
          </a:p>
          <a:p>
            <a:pPr algn="ctr"/>
            <a:r>
              <a:rPr lang="en-US" sz="2800" dirty="0">
                <a:latin typeface="Comic Sans MS" panose="030F0702030302020204" pitchFamily="66" charset="0"/>
              </a:rPr>
              <a:t>Also, there are other cool patriotic Family Activities at </a:t>
            </a:r>
            <a:r>
              <a:rPr lang="en-US" sz="2800" u="sng" dirty="0">
                <a:solidFill>
                  <a:srgbClr val="0563C1"/>
                </a:solidFill>
                <a:effectLst/>
                <a:latin typeface="Comic Sans MS" panose="030F0702030302020204" pitchFamily="66" charset="0"/>
                <a:ea typeface="Times New Roman" panose="02020603050405020304" pitchFamily="18" charset="0"/>
                <a:hlinkClick r:id="rId3"/>
              </a:rPr>
              <a:t>https://tinyurl.com/y8f6txjj</a:t>
            </a:r>
            <a:endParaRPr lang="en-US" sz="2800" dirty="0">
              <a:latin typeface="Comic Sans MS" panose="030F0702030302020204" pitchFamily="66" charset="0"/>
            </a:endParaRPr>
          </a:p>
        </p:txBody>
      </p:sp>
    </p:spTree>
    <p:extLst>
      <p:ext uri="{BB962C8B-B14F-4D97-AF65-F5344CB8AC3E}">
        <p14:creationId xmlns:p14="http://schemas.microsoft.com/office/powerpoint/2010/main" val="3072033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Should I </a:t>
            </a:r>
            <a:br>
              <a:rPr lang="en-US" dirty="0"/>
            </a:br>
            <a:r>
              <a:rPr lang="en-US" dirty="0"/>
              <a:t>Respond to Politics</a:t>
            </a:r>
          </a:p>
        </p:txBody>
      </p:sp>
      <p:sp>
        <p:nvSpPr>
          <p:cNvPr id="3" name="Subtitle 2"/>
          <p:cNvSpPr>
            <a:spLocks noGrp="1"/>
          </p:cNvSpPr>
          <p:nvPr>
            <p:ph type="subTitle" idx="1"/>
          </p:nvPr>
        </p:nvSpPr>
        <p:spPr>
          <a:xfrm>
            <a:off x="1524000" y="3954482"/>
            <a:ext cx="9144000" cy="1303317"/>
          </a:xfrm>
        </p:spPr>
        <p:txBody>
          <a:bodyPr/>
          <a:lstStyle/>
          <a:p>
            <a:r>
              <a:rPr lang="en-US" dirty="0"/>
              <a:t>July 19</a:t>
            </a:r>
          </a:p>
        </p:txBody>
      </p:sp>
    </p:spTree>
    <p:extLst>
      <p:ext uri="{BB962C8B-B14F-4D97-AF65-F5344CB8AC3E}">
        <p14:creationId xmlns:p14="http://schemas.microsoft.com/office/powerpoint/2010/main" val="1306560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6FF5C9-FF89-4EC9-A47D-87625C15A837}"/>
              </a:ext>
            </a:extLst>
          </p:cNvPr>
          <p:cNvSpPr>
            <a:spLocks noGrp="1"/>
          </p:cNvSpPr>
          <p:nvPr>
            <p:ph type="title"/>
          </p:nvPr>
        </p:nvSpPr>
        <p:spPr/>
        <p:txBody>
          <a:bodyPr/>
          <a:lstStyle/>
          <a:p>
            <a:r>
              <a:rPr lang="en-US" dirty="0"/>
              <a:t>How do you remember it … ?</a:t>
            </a:r>
          </a:p>
        </p:txBody>
      </p:sp>
      <p:sp>
        <p:nvSpPr>
          <p:cNvPr id="4" name="Content Placeholder 3">
            <a:extLst>
              <a:ext uri="{FF2B5EF4-FFF2-40B4-BE49-F238E27FC236}">
                <a16:creationId xmlns:a16="http://schemas.microsoft.com/office/drawing/2014/main" id="{3AF6184F-73AC-403E-B109-C54E9D72E55D}"/>
              </a:ext>
            </a:extLst>
          </p:cNvPr>
          <p:cNvSpPr>
            <a:spLocks noGrp="1"/>
          </p:cNvSpPr>
          <p:nvPr>
            <p:ph idx="1"/>
          </p:nvPr>
        </p:nvSpPr>
        <p:spPr/>
        <p:txBody>
          <a:bodyPr/>
          <a:lstStyle/>
          <a:p>
            <a:r>
              <a:rPr lang="en-US" dirty="0"/>
              <a:t>What do you recall about your initial experiences with a presidential election?</a:t>
            </a:r>
          </a:p>
          <a:p>
            <a:r>
              <a:rPr lang="en-US" dirty="0">
                <a:solidFill>
                  <a:srgbClr val="C00000"/>
                </a:solidFill>
              </a:rPr>
              <a:t>Politics can bring out best and worst of people.</a:t>
            </a:r>
          </a:p>
          <a:p>
            <a:pPr lvl="1"/>
            <a:r>
              <a:rPr lang="en-US" dirty="0">
                <a:solidFill>
                  <a:srgbClr val="C00000"/>
                </a:solidFill>
              </a:rPr>
              <a:t>You may feel passionate, you may feel cynical about the whole thing.</a:t>
            </a:r>
          </a:p>
          <a:p>
            <a:pPr lvl="1"/>
            <a:r>
              <a:rPr lang="en-US" dirty="0">
                <a:solidFill>
                  <a:srgbClr val="C00000"/>
                </a:solidFill>
              </a:rPr>
              <a:t>As believers, we are called to reflect Christ in how you interact with politics and government.</a:t>
            </a:r>
          </a:p>
          <a:p>
            <a:endParaRPr lang="en-US" dirty="0"/>
          </a:p>
        </p:txBody>
      </p:sp>
      <p:grpSp>
        <p:nvGrpSpPr>
          <p:cNvPr id="2" name="Group 1">
            <a:extLst>
              <a:ext uri="{FF2B5EF4-FFF2-40B4-BE49-F238E27FC236}">
                <a16:creationId xmlns:a16="http://schemas.microsoft.com/office/drawing/2014/main" id="{C88A4849-23AB-4CDD-BBB6-B076900B15A9}"/>
              </a:ext>
            </a:extLst>
          </p:cNvPr>
          <p:cNvGrpSpPr/>
          <p:nvPr/>
        </p:nvGrpSpPr>
        <p:grpSpPr>
          <a:xfrm>
            <a:off x="1526806" y="3036715"/>
            <a:ext cx="8680211" cy="2638425"/>
            <a:chOff x="1526806" y="3036715"/>
            <a:chExt cx="8680211" cy="2638425"/>
          </a:xfrm>
        </p:grpSpPr>
        <p:pic>
          <p:nvPicPr>
            <p:cNvPr id="1026" name="Picture 2" descr="1952 Republican Party presidential primaries - Wikipedia">
              <a:extLst>
                <a:ext uri="{FF2B5EF4-FFF2-40B4-BE49-F238E27FC236}">
                  <a16:creationId xmlns:a16="http://schemas.microsoft.com/office/drawing/2014/main" id="{EFC52AA8-053E-4E78-84F9-3A1B5671E9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07653">
              <a:off x="1526806" y="3620618"/>
              <a:ext cx="1830170" cy="1759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Congress of Racial Equality - Wikipedia">
              <a:extLst>
                <a:ext uri="{FF2B5EF4-FFF2-40B4-BE49-F238E27FC236}">
                  <a16:creationId xmlns:a16="http://schemas.microsoft.com/office/drawing/2014/main" id="{A4FFE2B4-4FDA-4A9A-ADFA-C97D2693F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2511">
              <a:off x="8473467" y="3036715"/>
              <a:ext cx="1733550" cy="263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0D8C1E8-B49D-49AA-923B-823F6B13AE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81" t="30099" r="17189" b="25742"/>
            <a:stretch/>
          </p:blipFill>
          <p:spPr bwMode="auto">
            <a:xfrm>
              <a:off x="3933172" y="3093929"/>
              <a:ext cx="3849009" cy="1941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2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6E88-4D92-4BD7-9A50-2123BFA69210}"/>
              </a:ext>
            </a:extLst>
          </p:cNvPr>
          <p:cNvSpPr>
            <a:spLocks noGrp="1"/>
          </p:cNvSpPr>
          <p:nvPr>
            <p:ph type="title"/>
          </p:nvPr>
        </p:nvSpPr>
        <p:spPr/>
        <p:txBody>
          <a:bodyPr/>
          <a:lstStyle/>
          <a:p>
            <a:r>
              <a:rPr lang="en-US" dirty="0"/>
              <a:t>Listen for how to respond to government.</a:t>
            </a:r>
          </a:p>
        </p:txBody>
      </p:sp>
      <p:sp>
        <p:nvSpPr>
          <p:cNvPr id="3" name="Content Placeholder 2">
            <a:extLst>
              <a:ext uri="{FF2B5EF4-FFF2-40B4-BE49-F238E27FC236}">
                <a16:creationId xmlns:a16="http://schemas.microsoft.com/office/drawing/2014/main" id="{CF767860-7E80-4936-9525-6FC1DB511A44}"/>
              </a:ext>
            </a:extLst>
          </p:cNvPr>
          <p:cNvSpPr>
            <a:spLocks noGrp="1"/>
          </p:cNvSpPr>
          <p:nvPr>
            <p:ph idx="1"/>
          </p:nvPr>
        </p:nvSpPr>
        <p:spPr/>
        <p:txBody>
          <a:bodyPr/>
          <a:lstStyle/>
          <a:p>
            <a:pPr marL="0" indent="0" algn="ctr">
              <a:buNone/>
            </a:pPr>
            <a:r>
              <a:rPr lang="en-US" dirty="0"/>
              <a:t>Romans 13:1-4 (NIV)  Everyone must submit himself to the governing authorities, for there is no authority except that which God has established. The authorities that exist have been established by God. 2  Consequently, he who rebels against the authority is rebelling against what God has instituted, and those who do so will bring judgment on themselves. 3  For rulers </a:t>
            </a:r>
          </a:p>
        </p:txBody>
      </p:sp>
    </p:spTree>
    <p:extLst>
      <p:ext uri="{BB962C8B-B14F-4D97-AF65-F5344CB8AC3E}">
        <p14:creationId xmlns:p14="http://schemas.microsoft.com/office/powerpoint/2010/main" val="2841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6E88-4D92-4BD7-9A50-2123BFA69210}"/>
              </a:ext>
            </a:extLst>
          </p:cNvPr>
          <p:cNvSpPr>
            <a:spLocks noGrp="1"/>
          </p:cNvSpPr>
          <p:nvPr>
            <p:ph type="title"/>
          </p:nvPr>
        </p:nvSpPr>
        <p:spPr/>
        <p:txBody>
          <a:bodyPr/>
          <a:lstStyle/>
          <a:p>
            <a:r>
              <a:rPr lang="en-US" dirty="0"/>
              <a:t>Listen for how to respond to government.</a:t>
            </a:r>
          </a:p>
        </p:txBody>
      </p:sp>
      <p:sp>
        <p:nvSpPr>
          <p:cNvPr id="3" name="Content Placeholder 2">
            <a:extLst>
              <a:ext uri="{FF2B5EF4-FFF2-40B4-BE49-F238E27FC236}">
                <a16:creationId xmlns:a16="http://schemas.microsoft.com/office/drawing/2014/main" id="{CF767860-7E80-4936-9525-6FC1DB511A44}"/>
              </a:ext>
            </a:extLst>
          </p:cNvPr>
          <p:cNvSpPr>
            <a:spLocks noGrp="1"/>
          </p:cNvSpPr>
          <p:nvPr>
            <p:ph idx="1"/>
          </p:nvPr>
        </p:nvSpPr>
        <p:spPr>
          <a:xfrm>
            <a:off x="1152393" y="1737943"/>
            <a:ext cx="10113723" cy="4351338"/>
          </a:xfrm>
        </p:spPr>
        <p:txBody>
          <a:bodyPr/>
          <a:lstStyle/>
          <a:p>
            <a:pPr marL="0" indent="0" algn="ctr">
              <a:buNone/>
            </a:pPr>
            <a:r>
              <a:rPr lang="en-US" dirty="0"/>
              <a:t>hold no terror for those who do right, but for those who do wrong. Do you want to be free from fear of the one in authority? Then do what is right and he will commend you. 4  For he is God's servant to do you good. But if you do wrong, be afraid, for he does not bear the sword for nothing. He is God's servant, an agent of wrath to bring punishment on the wrongdoer.</a:t>
            </a:r>
          </a:p>
        </p:txBody>
      </p:sp>
      <p:pic>
        <p:nvPicPr>
          <p:cNvPr id="4" name="Picture 3">
            <a:extLst>
              <a:ext uri="{FF2B5EF4-FFF2-40B4-BE49-F238E27FC236}">
                <a16:creationId xmlns:a16="http://schemas.microsoft.com/office/drawing/2014/main" id="{5DCE6B43-3D57-469B-8107-7E8546846916}"/>
              </a:ext>
            </a:extLst>
          </p:cNvPr>
          <p:cNvPicPr>
            <a:picLocks noChangeAspect="1"/>
          </p:cNvPicPr>
          <p:nvPr/>
        </p:nvPicPr>
        <p:blipFill>
          <a:blip r:embed="rId2"/>
          <a:stretch>
            <a:fillRect/>
          </a:stretch>
        </p:blipFill>
        <p:spPr>
          <a:xfrm>
            <a:off x="5250865" y="5973233"/>
            <a:ext cx="2004767" cy="277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9094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46A6-DA98-432D-923C-6B4E34B8F6E1}"/>
              </a:ext>
            </a:extLst>
          </p:cNvPr>
          <p:cNvSpPr>
            <a:spLocks noGrp="1"/>
          </p:cNvSpPr>
          <p:nvPr>
            <p:ph type="title"/>
          </p:nvPr>
        </p:nvSpPr>
        <p:spPr/>
        <p:txBody>
          <a:bodyPr/>
          <a:lstStyle/>
          <a:p>
            <a:r>
              <a:rPr lang="en-US" dirty="0"/>
              <a:t>Obey the Government</a:t>
            </a:r>
          </a:p>
        </p:txBody>
      </p:sp>
      <p:sp>
        <p:nvSpPr>
          <p:cNvPr id="3" name="Content Placeholder 2">
            <a:extLst>
              <a:ext uri="{FF2B5EF4-FFF2-40B4-BE49-F238E27FC236}">
                <a16:creationId xmlns:a16="http://schemas.microsoft.com/office/drawing/2014/main" id="{59B85D7F-87A9-48DB-8201-9BB4749D8675}"/>
              </a:ext>
            </a:extLst>
          </p:cNvPr>
          <p:cNvSpPr>
            <a:spLocks noGrp="1"/>
          </p:cNvSpPr>
          <p:nvPr>
            <p:ph idx="1"/>
          </p:nvPr>
        </p:nvSpPr>
        <p:spPr/>
        <p:txBody>
          <a:bodyPr/>
          <a:lstStyle/>
          <a:p>
            <a:r>
              <a:rPr lang="en-US" dirty="0"/>
              <a:t>According to this passage, what should a Christian do to maintain a good relationship with the government?</a:t>
            </a:r>
          </a:p>
          <a:p>
            <a:r>
              <a:rPr lang="en-US" dirty="0"/>
              <a:t>Why has God ordained government and laws? </a:t>
            </a:r>
          </a:p>
          <a:p>
            <a:r>
              <a:rPr lang="en-US" dirty="0"/>
              <a:t> What are some reasons the passage gives for submission to government authorities?</a:t>
            </a:r>
          </a:p>
          <a:p>
            <a:endParaRPr lang="en-US" dirty="0"/>
          </a:p>
        </p:txBody>
      </p:sp>
    </p:spTree>
    <p:extLst>
      <p:ext uri="{BB962C8B-B14F-4D97-AF65-F5344CB8AC3E}">
        <p14:creationId xmlns:p14="http://schemas.microsoft.com/office/powerpoint/2010/main" val="18979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EC69-747D-4F78-8876-9EDF14DE6942}"/>
              </a:ext>
            </a:extLst>
          </p:cNvPr>
          <p:cNvSpPr>
            <a:spLocks noGrp="1"/>
          </p:cNvSpPr>
          <p:nvPr>
            <p:ph type="title"/>
          </p:nvPr>
        </p:nvSpPr>
        <p:spPr/>
        <p:txBody>
          <a:bodyPr/>
          <a:lstStyle/>
          <a:p>
            <a:r>
              <a:rPr lang="en-US" dirty="0"/>
              <a:t>Obey the Government</a:t>
            </a:r>
          </a:p>
        </p:txBody>
      </p:sp>
      <p:sp>
        <p:nvSpPr>
          <p:cNvPr id="3" name="Content Placeholder 2">
            <a:extLst>
              <a:ext uri="{FF2B5EF4-FFF2-40B4-BE49-F238E27FC236}">
                <a16:creationId xmlns:a16="http://schemas.microsoft.com/office/drawing/2014/main" id="{EF511460-A10D-4DB9-8673-CC84FA9FFD0C}"/>
              </a:ext>
            </a:extLst>
          </p:cNvPr>
          <p:cNvSpPr>
            <a:spLocks noGrp="1"/>
          </p:cNvSpPr>
          <p:nvPr>
            <p:ph idx="1"/>
          </p:nvPr>
        </p:nvSpPr>
        <p:spPr/>
        <p:txBody>
          <a:bodyPr/>
          <a:lstStyle/>
          <a:p>
            <a:r>
              <a:rPr lang="en-US" dirty="0"/>
              <a:t>What kinds of experiences in our culture can cause people to hesitate about submitting to governing authorities?</a:t>
            </a:r>
          </a:p>
          <a:p>
            <a:r>
              <a:rPr lang="en-US" dirty="0"/>
              <a:t>We should be very careful advocating resistance to civil authority … what Biblical examples can you think of that would give us guidelines?</a:t>
            </a:r>
          </a:p>
        </p:txBody>
      </p:sp>
    </p:spTree>
    <p:extLst>
      <p:ext uri="{BB962C8B-B14F-4D97-AF65-F5344CB8AC3E}">
        <p14:creationId xmlns:p14="http://schemas.microsoft.com/office/powerpoint/2010/main" val="95345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B4E6-98F8-42DB-A673-4C512E33865F}"/>
              </a:ext>
            </a:extLst>
          </p:cNvPr>
          <p:cNvSpPr>
            <a:spLocks noGrp="1"/>
          </p:cNvSpPr>
          <p:nvPr>
            <p:ph type="title"/>
          </p:nvPr>
        </p:nvSpPr>
        <p:spPr/>
        <p:txBody>
          <a:bodyPr/>
          <a:lstStyle/>
          <a:p>
            <a:r>
              <a:rPr lang="en-US" dirty="0"/>
              <a:t>Obey the Government</a:t>
            </a:r>
          </a:p>
        </p:txBody>
      </p:sp>
      <p:sp>
        <p:nvSpPr>
          <p:cNvPr id="3" name="Content Placeholder 2">
            <a:extLst>
              <a:ext uri="{FF2B5EF4-FFF2-40B4-BE49-F238E27FC236}">
                <a16:creationId xmlns:a16="http://schemas.microsoft.com/office/drawing/2014/main" id="{0445FC47-5453-4BC7-B5F9-7B8873C8851F}"/>
              </a:ext>
            </a:extLst>
          </p:cNvPr>
          <p:cNvSpPr>
            <a:spLocks noGrp="1"/>
          </p:cNvSpPr>
          <p:nvPr>
            <p:ph idx="1"/>
          </p:nvPr>
        </p:nvSpPr>
        <p:spPr/>
        <p:txBody>
          <a:bodyPr/>
          <a:lstStyle/>
          <a:p>
            <a:r>
              <a:rPr lang="en-US" dirty="0"/>
              <a:t>God said the government authority is actually a servant.  Why is that title an appropriate title? How has the government been beneficial to you?</a:t>
            </a:r>
          </a:p>
        </p:txBody>
      </p:sp>
    </p:spTree>
    <p:extLst>
      <p:ext uri="{BB962C8B-B14F-4D97-AF65-F5344CB8AC3E}">
        <p14:creationId xmlns:p14="http://schemas.microsoft.com/office/powerpoint/2010/main" val="388779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4786-C123-4016-A975-BAB4F6431F35}"/>
              </a:ext>
            </a:extLst>
          </p:cNvPr>
          <p:cNvSpPr>
            <a:spLocks noGrp="1"/>
          </p:cNvSpPr>
          <p:nvPr>
            <p:ph type="title"/>
          </p:nvPr>
        </p:nvSpPr>
        <p:spPr/>
        <p:txBody>
          <a:bodyPr/>
          <a:lstStyle/>
          <a:p>
            <a:pPr algn="l"/>
            <a:r>
              <a:rPr lang="en-US" dirty="0"/>
              <a:t>Listen for how to submit to government.</a:t>
            </a:r>
          </a:p>
        </p:txBody>
      </p:sp>
      <p:sp>
        <p:nvSpPr>
          <p:cNvPr id="3" name="Content Placeholder 2">
            <a:extLst>
              <a:ext uri="{FF2B5EF4-FFF2-40B4-BE49-F238E27FC236}">
                <a16:creationId xmlns:a16="http://schemas.microsoft.com/office/drawing/2014/main" id="{DD2C08CF-729F-47D8-B813-7C0C60EB5E98}"/>
              </a:ext>
            </a:extLst>
          </p:cNvPr>
          <p:cNvSpPr>
            <a:spLocks noGrp="1"/>
          </p:cNvSpPr>
          <p:nvPr>
            <p:ph idx="1"/>
          </p:nvPr>
        </p:nvSpPr>
        <p:spPr>
          <a:xfrm>
            <a:off x="1778695" y="1925833"/>
            <a:ext cx="9036485" cy="4351338"/>
          </a:xfrm>
        </p:spPr>
        <p:txBody>
          <a:bodyPr/>
          <a:lstStyle/>
          <a:p>
            <a:pPr marL="0" indent="0" algn="ctr">
              <a:buNone/>
            </a:pPr>
            <a:r>
              <a:rPr lang="en-US" dirty="0"/>
              <a:t>Romans 13:5-7 (NIV)  Therefore, it is necessary to submit to the authorities, not only because of possible punishment but also because of conscience. 6  This is also why you pay taxes, for the authorities are God's servants, </a:t>
            </a:r>
          </a:p>
        </p:txBody>
      </p:sp>
    </p:spTree>
    <p:extLst>
      <p:ext uri="{BB962C8B-B14F-4D97-AF65-F5344CB8AC3E}">
        <p14:creationId xmlns:p14="http://schemas.microsoft.com/office/powerpoint/2010/main" val="382510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92</TotalTime>
  <Words>943</Words>
  <Application>Microsoft Office PowerPoint</Application>
  <PresentationFormat>Widescreen</PresentationFormat>
  <Paragraphs>65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Comic Sans MS</vt:lpstr>
      <vt:lpstr>Office Theme</vt:lpstr>
      <vt:lpstr>How Should I  Respond to Politics</vt:lpstr>
      <vt:lpstr>Introduction Video</vt:lpstr>
      <vt:lpstr>How do you remember it … ?</vt:lpstr>
      <vt:lpstr>Listen for how to respond to government.</vt:lpstr>
      <vt:lpstr>Listen for how to respond to government.</vt:lpstr>
      <vt:lpstr>Obey the Government</vt:lpstr>
      <vt:lpstr>Obey the Government</vt:lpstr>
      <vt:lpstr>Obey the Government</vt:lpstr>
      <vt:lpstr>Listen for how to submit to government.</vt:lpstr>
      <vt:lpstr>Listen for how to submit to government.</vt:lpstr>
      <vt:lpstr>Integrity, Respect, and Honor </vt:lpstr>
      <vt:lpstr>Integrity, Respect, and Honor </vt:lpstr>
      <vt:lpstr>Listen for what is the fulfillment of the law.</vt:lpstr>
      <vt:lpstr>Listen for what is the fulfillment of the law.</vt:lpstr>
      <vt:lpstr>Respond with Love</vt:lpstr>
      <vt:lpstr>Respond with Love</vt:lpstr>
      <vt:lpstr>Application</vt:lpstr>
      <vt:lpstr>Application</vt:lpstr>
      <vt:lpstr>Application</vt:lpstr>
      <vt:lpstr>Family Activities</vt:lpstr>
      <vt:lpstr>How Should I  Respond to Politics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Should I  Respond to Politics</dc:title>
  <dc:creator>Steve Armstrong</dc:creator>
  <cp:lastModifiedBy>Steve Armstrong</cp:lastModifiedBy>
  <cp:revision>2</cp:revision>
  <dcterms:created xsi:type="dcterms:W3CDTF">2020-07-03T13:24:40Z</dcterms:created>
  <dcterms:modified xsi:type="dcterms:W3CDTF">2020-07-03T15:15:02Z</dcterms:modified>
</cp:coreProperties>
</file>