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1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tinyurl.com/y2o9f8xa"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1_byeza9ja"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Intimacy with Jesus</a:t>
            </a:r>
          </a:p>
        </p:txBody>
      </p:sp>
      <p:sp>
        <p:nvSpPr>
          <p:cNvPr id="3" name="Subtitle 2"/>
          <p:cNvSpPr>
            <a:spLocks noGrp="1"/>
          </p:cNvSpPr>
          <p:nvPr>
            <p:ph type="subTitle" idx="1"/>
          </p:nvPr>
        </p:nvSpPr>
        <p:spPr>
          <a:xfrm>
            <a:off x="1524000" y="3836020"/>
            <a:ext cx="9144000" cy="1421780"/>
          </a:xfrm>
        </p:spPr>
        <p:txBody>
          <a:bodyPr/>
          <a:lstStyle/>
          <a:p>
            <a:r>
              <a:rPr lang="en-US" dirty="0"/>
              <a:t>February 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F2C6-9CF0-4C7E-A5A7-65B675DB9DDA}"/>
              </a:ext>
            </a:extLst>
          </p:cNvPr>
          <p:cNvSpPr>
            <a:spLocks noGrp="1"/>
          </p:cNvSpPr>
          <p:nvPr>
            <p:ph type="title"/>
          </p:nvPr>
        </p:nvSpPr>
        <p:spPr/>
        <p:txBody>
          <a:bodyPr/>
          <a:lstStyle/>
          <a:p>
            <a:r>
              <a:rPr lang="en-US" dirty="0"/>
              <a:t>Unity with God and among Believers</a:t>
            </a:r>
          </a:p>
        </p:txBody>
      </p:sp>
      <p:sp>
        <p:nvSpPr>
          <p:cNvPr id="3" name="Content Placeholder 2">
            <a:extLst>
              <a:ext uri="{FF2B5EF4-FFF2-40B4-BE49-F238E27FC236}">
                <a16:creationId xmlns:a16="http://schemas.microsoft.com/office/drawing/2014/main" id="{9BB6A9C2-AEA8-448A-9D14-F9D9B3F90D31}"/>
              </a:ext>
            </a:extLst>
          </p:cNvPr>
          <p:cNvSpPr>
            <a:spLocks noGrp="1"/>
          </p:cNvSpPr>
          <p:nvPr>
            <p:ph idx="1"/>
          </p:nvPr>
        </p:nvSpPr>
        <p:spPr/>
        <p:txBody>
          <a:bodyPr/>
          <a:lstStyle/>
          <a:p>
            <a:r>
              <a:rPr lang="en-US" dirty="0"/>
              <a:t>Who did Jesus expand His prayer to include?</a:t>
            </a:r>
          </a:p>
          <a:p>
            <a:r>
              <a:rPr lang="en-US" dirty="0"/>
              <a:t>What did He desire for them? </a:t>
            </a:r>
          </a:p>
          <a:p>
            <a:r>
              <a:rPr lang="en-US" dirty="0"/>
              <a:t>How could believers become one?  How did Jesus want believers to be unified?</a:t>
            </a:r>
          </a:p>
          <a:p>
            <a:r>
              <a:rPr lang="en-US" dirty="0"/>
              <a:t>How do Christians today become divided? Why? </a:t>
            </a:r>
          </a:p>
        </p:txBody>
      </p:sp>
    </p:spTree>
    <p:extLst>
      <p:ext uri="{BB962C8B-B14F-4D97-AF65-F5344CB8AC3E}">
        <p14:creationId xmlns:p14="http://schemas.microsoft.com/office/powerpoint/2010/main" val="4830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141B-5B85-4909-94BD-94AFCF251932}"/>
              </a:ext>
            </a:extLst>
          </p:cNvPr>
          <p:cNvSpPr>
            <a:spLocks noGrp="1"/>
          </p:cNvSpPr>
          <p:nvPr>
            <p:ph type="title"/>
          </p:nvPr>
        </p:nvSpPr>
        <p:spPr/>
        <p:txBody>
          <a:bodyPr/>
          <a:lstStyle/>
          <a:p>
            <a:r>
              <a:rPr lang="en-US" dirty="0"/>
              <a:t>Unity with God and among Believers</a:t>
            </a:r>
          </a:p>
        </p:txBody>
      </p:sp>
      <p:sp>
        <p:nvSpPr>
          <p:cNvPr id="3" name="Content Placeholder 2">
            <a:extLst>
              <a:ext uri="{FF2B5EF4-FFF2-40B4-BE49-F238E27FC236}">
                <a16:creationId xmlns:a16="http://schemas.microsoft.com/office/drawing/2014/main" id="{E3DAC81B-9866-4BBF-AD3C-5D6573A8F01B}"/>
              </a:ext>
            </a:extLst>
          </p:cNvPr>
          <p:cNvSpPr>
            <a:spLocks noGrp="1"/>
          </p:cNvSpPr>
          <p:nvPr>
            <p:ph idx="1"/>
          </p:nvPr>
        </p:nvSpPr>
        <p:spPr/>
        <p:txBody>
          <a:bodyPr/>
          <a:lstStyle/>
          <a:p>
            <a:r>
              <a:rPr lang="en-US" dirty="0"/>
              <a:t>How does dissention and division among believers hinder belief in Jesus?</a:t>
            </a:r>
          </a:p>
          <a:p>
            <a:r>
              <a:rPr lang="en-US" dirty="0"/>
              <a:t>Jesus prayed for unity, not uniformity.  What’s the difference?   Why is the distinction important in thinking of Jesus’ prayer?</a:t>
            </a:r>
          </a:p>
          <a:p>
            <a:r>
              <a:rPr lang="en-US" dirty="0"/>
              <a:t>In what ways can the demonstration of Christian unity (or the lack thereof) impact unbelievers?</a:t>
            </a:r>
          </a:p>
        </p:txBody>
      </p:sp>
    </p:spTree>
    <p:extLst>
      <p:ext uri="{BB962C8B-B14F-4D97-AF65-F5344CB8AC3E}">
        <p14:creationId xmlns:p14="http://schemas.microsoft.com/office/powerpoint/2010/main" val="396151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8131-88ED-4E22-8BB2-3BFA9A0731CE}"/>
              </a:ext>
            </a:extLst>
          </p:cNvPr>
          <p:cNvSpPr>
            <a:spLocks noGrp="1"/>
          </p:cNvSpPr>
          <p:nvPr>
            <p:ph type="title"/>
          </p:nvPr>
        </p:nvSpPr>
        <p:spPr/>
        <p:txBody>
          <a:bodyPr/>
          <a:lstStyle/>
          <a:p>
            <a:pPr algn="l"/>
            <a:r>
              <a:rPr lang="en-US" dirty="0"/>
              <a:t>Listen for our role in communicating God’s love.</a:t>
            </a:r>
          </a:p>
        </p:txBody>
      </p:sp>
      <p:sp>
        <p:nvSpPr>
          <p:cNvPr id="3" name="Content Placeholder 2">
            <a:extLst>
              <a:ext uri="{FF2B5EF4-FFF2-40B4-BE49-F238E27FC236}">
                <a16:creationId xmlns:a16="http://schemas.microsoft.com/office/drawing/2014/main" id="{BE88F994-8D10-4538-804E-32D28F6AA1D0}"/>
              </a:ext>
            </a:extLst>
          </p:cNvPr>
          <p:cNvSpPr>
            <a:spLocks noGrp="1"/>
          </p:cNvSpPr>
          <p:nvPr>
            <p:ph idx="1"/>
          </p:nvPr>
        </p:nvSpPr>
        <p:spPr>
          <a:xfrm>
            <a:off x="838200" y="2158999"/>
            <a:ext cx="10515600" cy="4017963"/>
          </a:xfrm>
        </p:spPr>
        <p:txBody>
          <a:bodyPr/>
          <a:lstStyle/>
          <a:p>
            <a:pPr marL="0" indent="0" algn="ctr">
              <a:buNone/>
            </a:pPr>
            <a:r>
              <a:rPr lang="en-US" dirty="0"/>
              <a:t>John 17:24-26 (NIV)  "Father, I want those you have given me to be with me where I am, and to see my glory, the glory you have given me because you loved me before the creation of the world.  25  "Righteous Father, though the </a:t>
            </a:r>
          </a:p>
        </p:txBody>
      </p:sp>
    </p:spTree>
    <p:extLst>
      <p:ext uri="{BB962C8B-B14F-4D97-AF65-F5344CB8AC3E}">
        <p14:creationId xmlns:p14="http://schemas.microsoft.com/office/powerpoint/2010/main" val="33385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8131-88ED-4E22-8BB2-3BFA9A0731CE}"/>
              </a:ext>
            </a:extLst>
          </p:cNvPr>
          <p:cNvSpPr>
            <a:spLocks noGrp="1"/>
          </p:cNvSpPr>
          <p:nvPr>
            <p:ph type="title"/>
          </p:nvPr>
        </p:nvSpPr>
        <p:spPr/>
        <p:txBody>
          <a:bodyPr/>
          <a:lstStyle/>
          <a:p>
            <a:pPr algn="l"/>
            <a:r>
              <a:rPr lang="en-US" dirty="0"/>
              <a:t>Listen for our role in communicating God’s love.</a:t>
            </a:r>
          </a:p>
        </p:txBody>
      </p:sp>
      <p:sp>
        <p:nvSpPr>
          <p:cNvPr id="3" name="Content Placeholder 2">
            <a:extLst>
              <a:ext uri="{FF2B5EF4-FFF2-40B4-BE49-F238E27FC236}">
                <a16:creationId xmlns:a16="http://schemas.microsoft.com/office/drawing/2014/main" id="{BE88F994-8D10-4538-804E-32D28F6AA1D0}"/>
              </a:ext>
            </a:extLst>
          </p:cNvPr>
          <p:cNvSpPr>
            <a:spLocks noGrp="1"/>
          </p:cNvSpPr>
          <p:nvPr>
            <p:ph idx="1"/>
          </p:nvPr>
        </p:nvSpPr>
        <p:spPr>
          <a:xfrm>
            <a:off x="838200" y="2158999"/>
            <a:ext cx="10515600" cy="4017963"/>
          </a:xfrm>
        </p:spPr>
        <p:txBody>
          <a:bodyPr/>
          <a:lstStyle/>
          <a:p>
            <a:pPr marL="0" indent="0" algn="ctr">
              <a:buNone/>
            </a:pPr>
            <a:r>
              <a:rPr lang="en-US" dirty="0"/>
              <a:t>world does not know you, I know you, and they know that you have sent me.  26  I have made you known to them, and will continue to make you known in order that the love you have for me may be in them and that I myself may be in them." </a:t>
            </a:r>
          </a:p>
        </p:txBody>
      </p:sp>
      <p:pic>
        <p:nvPicPr>
          <p:cNvPr id="4" name="Picture 3">
            <a:extLst>
              <a:ext uri="{FF2B5EF4-FFF2-40B4-BE49-F238E27FC236}">
                <a16:creationId xmlns:a16="http://schemas.microsoft.com/office/drawing/2014/main" id="{BFDBEB14-9A51-4C7D-96EB-A1A483EBE708}"/>
              </a:ext>
            </a:extLst>
          </p:cNvPr>
          <p:cNvPicPr>
            <a:picLocks noChangeAspect="1"/>
          </p:cNvPicPr>
          <p:nvPr/>
        </p:nvPicPr>
        <p:blipFill>
          <a:blip r:embed="rId2"/>
          <a:stretch>
            <a:fillRect/>
          </a:stretch>
        </p:blipFill>
        <p:spPr>
          <a:xfrm>
            <a:off x="4758023" y="5276866"/>
            <a:ext cx="2675954" cy="336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056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D31C-E8A7-4DBB-9040-A3B719EF3866}"/>
              </a:ext>
            </a:extLst>
          </p:cNvPr>
          <p:cNvSpPr>
            <a:spLocks noGrp="1"/>
          </p:cNvSpPr>
          <p:nvPr>
            <p:ph type="title"/>
          </p:nvPr>
        </p:nvSpPr>
        <p:spPr/>
        <p:txBody>
          <a:bodyPr/>
          <a:lstStyle/>
          <a:p>
            <a:r>
              <a:rPr lang="en-US" dirty="0"/>
              <a:t>God’s Love Be Known</a:t>
            </a:r>
          </a:p>
        </p:txBody>
      </p:sp>
      <p:sp>
        <p:nvSpPr>
          <p:cNvPr id="3" name="Content Placeholder 2">
            <a:extLst>
              <a:ext uri="{FF2B5EF4-FFF2-40B4-BE49-F238E27FC236}">
                <a16:creationId xmlns:a16="http://schemas.microsoft.com/office/drawing/2014/main" id="{2C395E97-DBCA-47E9-8F72-626BADBBB331}"/>
              </a:ext>
            </a:extLst>
          </p:cNvPr>
          <p:cNvSpPr>
            <a:spLocks noGrp="1"/>
          </p:cNvSpPr>
          <p:nvPr>
            <p:ph idx="1"/>
          </p:nvPr>
        </p:nvSpPr>
        <p:spPr/>
        <p:txBody>
          <a:bodyPr/>
          <a:lstStyle/>
          <a:p>
            <a:r>
              <a:rPr lang="en-US" dirty="0"/>
              <a:t> What was another desire Jesus expressed to the Father? What was the reason?</a:t>
            </a:r>
          </a:p>
          <a:p>
            <a:r>
              <a:rPr lang="en-US" dirty="0"/>
              <a:t>How have those who believed come to know the Father? </a:t>
            </a:r>
          </a:p>
          <a:p>
            <a:r>
              <a:rPr lang="en-US" dirty="0"/>
              <a:t>How can believers receive more of the Father’s love? </a:t>
            </a:r>
          </a:p>
          <a:p>
            <a:endParaRPr lang="en-US" dirty="0"/>
          </a:p>
        </p:txBody>
      </p:sp>
    </p:spTree>
    <p:extLst>
      <p:ext uri="{BB962C8B-B14F-4D97-AF65-F5344CB8AC3E}">
        <p14:creationId xmlns:p14="http://schemas.microsoft.com/office/powerpoint/2010/main" val="33433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8581-2B38-4FF6-A261-42E66333F878}"/>
              </a:ext>
            </a:extLst>
          </p:cNvPr>
          <p:cNvSpPr>
            <a:spLocks noGrp="1"/>
          </p:cNvSpPr>
          <p:nvPr>
            <p:ph type="title"/>
          </p:nvPr>
        </p:nvSpPr>
        <p:spPr/>
        <p:txBody>
          <a:bodyPr/>
          <a:lstStyle/>
          <a:p>
            <a:r>
              <a:rPr lang="en-US" dirty="0"/>
              <a:t>God’s Love Be Known</a:t>
            </a:r>
          </a:p>
        </p:txBody>
      </p:sp>
      <p:sp>
        <p:nvSpPr>
          <p:cNvPr id="3" name="Content Placeholder 2">
            <a:extLst>
              <a:ext uri="{FF2B5EF4-FFF2-40B4-BE49-F238E27FC236}">
                <a16:creationId xmlns:a16="http://schemas.microsoft.com/office/drawing/2014/main" id="{4FCFA718-7491-4BED-953E-C5D153D20B6C}"/>
              </a:ext>
            </a:extLst>
          </p:cNvPr>
          <p:cNvSpPr>
            <a:spLocks noGrp="1"/>
          </p:cNvSpPr>
          <p:nvPr>
            <p:ph idx="1"/>
          </p:nvPr>
        </p:nvSpPr>
        <p:spPr/>
        <p:txBody>
          <a:bodyPr/>
          <a:lstStyle/>
          <a:p>
            <a:r>
              <a:rPr lang="en-US" dirty="0"/>
              <a:t>How has prayer deepened your connection with God? </a:t>
            </a:r>
          </a:p>
          <a:p>
            <a:r>
              <a:rPr lang="en-US" dirty="0"/>
              <a:t>What are some ways we can help others know and experience the love of God?</a:t>
            </a:r>
          </a:p>
          <a:p>
            <a:r>
              <a:rPr lang="en-US" dirty="0"/>
              <a:t>How might verse 24 refer not only to our existence in heaven but also to our life here and now on earth?</a:t>
            </a:r>
          </a:p>
        </p:txBody>
      </p:sp>
    </p:spTree>
    <p:extLst>
      <p:ext uri="{BB962C8B-B14F-4D97-AF65-F5344CB8AC3E}">
        <p14:creationId xmlns:p14="http://schemas.microsoft.com/office/powerpoint/2010/main" val="11869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C7A5-A774-463E-B3F1-0B92C61BF87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2BE2B33-2741-4FEB-8CF9-D52D7C04467C}"/>
              </a:ext>
            </a:extLst>
          </p:cNvPr>
          <p:cNvSpPr>
            <a:spLocks noGrp="1"/>
          </p:cNvSpPr>
          <p:nvPr>
            <p:ph idx="1"/>
          </p:nvPr>
        </p:nvSpPr>
        <p:spPr>
          <a:xfrm>
            <a:off x="838200" y="2209799"/>
            <a:ext cx="10515600" cy="3967163"/>
          </a:xfrm>
        </p:spPr>
        <p:txBody>
          <a:bodyPr/>
          <a:lstStyle/>
          <a:p>
            <a:r>
              <a:rPr lang="en-US" dirty="0"/>
              <a:t>Pray for God’s glory. </a:t>
            </a:r>
          </a:p>
          <a:p>
            <a:pPr lvl="1"/>
            <a:r>
              <a:rPr lang="en-US" dirty="0"/>
              <a:t>Give up at least five minutes of social media time (or TV watching)</a:t>
            </a:r>
          </a:p>
          <a:p>
            <a:pPr lvl="1"/>
            <a:r>
              <a:rPr lang="en-US" dirty="0"/>
              <a:t>Replace with that additional time spent in prayer for God’s glory.</a:t>
            </a:r>
          </a:p>
          <a:p>
            <a:endParaRPr lang="en-US" dirty="0"/>
          </a:p>
        </p:txBody>
      </p:sp>
    </p:spTree>
    <p:extLst>
      <p:ext uri="{BB962C8B-B14F-4D97-AF65-F5344CB8AC3E}">
        <p14:creationId xmlns:p14="http://schemas.microsoft.com/office/powerpoint/2010/main" val="49291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C7A5-A774-463E-B3F1-0B92C61BF87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2BE2B33-2741-4FEB-8CF9-D52D7C04467C}"/>
              </a:ext>
            </a:extLst>
          </p:cNvPr>
          <p:cNvSpPr>
            <a:spLocks noGrp="1"/>
          </p:cNvSpPr>
          <p:nvPr>
            <p:ph idx="1"/>
          </p:nvPr>
        </p:nvSpPr>
        <p:spPr>
          <a:xfrm>
            <a:off x="838200" y="2057399"/>
            <a:ext cx="10515600" cy="4119563"/>
          </a:xfrm>
        </p:spPr>
        <p:txBody>
          <a:bodyPr/>
          <a:lstStyle/>
          <a:p>
            <a:r>
              <a:rPr lang="en-US" dirty="0"/>
              <a:t>Pray for unity. </a:t>
            </a:r>
          </a:p>
          <a:p>
            <a:pPr lvl="1"/>
            <a:r>
              <a:rPr lang="en-US" dirty="0"/>
              <a:t>Gather with others to spend time in concentrated prayer. </a:t>
            </a:r>
          </a:p>
          <a:p>
            <a:pPr lvl="1"/>
            <a:r>
              <a:rPr lang="en-US" dirty="0"/>
              <a:t>Pray for unity among believers in your church and around the world.</a:t>
            </a:r>
          </a:p>
          <a:p>
            <a:endParaRPr lang="en-US" dirty="0"/>
          </a:p>
        </p:txBody>
      </p:sp>
    </p:spTree>
    <p:extLst>
      <p:ext uri="{BB962C8B-B14F-4D97-AF65-F5344CB8AC3E}">
        <p14:creationId xmlns:p14="http://schemas.microsoft.com/office/powerpoint/2010/main" val="250674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C7A5-A774-463E-B3F1-0B92C61BF87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2BE2B33-2741-4FEB-8CF9-D52D7C04467C}"/>
              </a:ext>
            </a:extLst>
          </p:cNvPr>
          <p:cNvSpPr>
            <a:spLocks noGrp="1"/>
          </p:cNvSpPr>
          <p:nvPr>
            <p:ph idx="1"/>
          </p:nvPr>
        </p:nvSpPr>
        <p:spPr/>
        <p:txBody>
          <a:bodyPr>
            <a:normAutofit/>
          </a:bodyPr>
          <a:lstStyle/>
          <a:p>
            <a:r>
              <a:rPr lang="en-US" dirty="0"/>
              <a:t>Pray for God’s love to be known. </a:t>
            </a:r>
          </a:p>
          <a:p>
            <a:pPr lvl="1"/>
            <a:r>
              <a:rPr lang="en-US" dirty="0"/>
              <a:t>Set an alarm on your smartphone for 3:16 every afternoon and pray John 3:16 over at least three people who need to know the Lord. </a:t>
            </a:r>
          </a:p>
          <a:p>
            <a:pPr lvl="1"/>
            <a:r>
              <a:rPr lang="en-US" dirty="0"/>
              <a:t>Pray for the spread of the gospel around the world. </a:t>
            </a:r>
          </a:p>
          <a:p>
            <a:pPr lvl="1"/>
            <a:r>
              <a:rPr lang="en-US" dirty="0"/>
              <a:t>Pray for opportunities to share Christ through your social media outlets.</a:t>
            </a:r>
          </a:p>
          <a:p>
            <a:endParaRPr lang="en-US" dirty="0"/>
          </a:p>
        </p:txBody>
      </p:sp>
    </p:spTree>
    <p:extLst>
      <p:ext uri="{BB962C8B-B14F-4D97-AF65-F5344CB8AC3E}">
        <p14:creationId xmlns:p14="http://schemas.microsoft.com/office/powerpoint/2010/main" val="421359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0F792F8-B334-4E27-A1DD-832712DD9C3C}"/>
              </a:ext>
            </a:extLst>
          </p:cNvPr>
          <p:cNvSpPr/>
          <p:nvPr/>
        </p:nvSpPr>
        <p:spPr>
          <a:xfrm>
            <a:off x="1515649" y="5686816"/>
            <a:ext cx="2880987" cy="313151"/>
          </a:xfrm>
          <a:prstGeom prst="ellipse">
            <a:avLst/>
          </a:prstGeom>
          <a:solidFill>
            <a:schemeClr val="bg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5AA7F97-953F-4D4D-861B-041DB8EC81BE}"/>
              </a:ext>
            </a:extLst>
          </p:cNvPr>
          <p:cNvSpPr>
            <a:spLocks noGrp="1"/>
          </p:cNvSpPr>
          <p:nvPr>
            <p:ph type="title"/>
          </p:nvPr>
        </p:nvSpPr>
        <p:spPr/>
        <p:txBody>
          <a:bodyPr/>
          <a:lstStyle/>
          <a:p>
            <a:r>
              <a:rPr lang="en-US" dirty="0"/>
              <a:t>Family Activities</a:t>
            </a:r>
          </a:p>
        </p:txBody>
      </p:sp>
      <p:pic>
        <p:nvPicPr>
          <p:cNvPr id="6" name="Picture 5" descr="A picture containing text&#10;&#10;Description automatically generated">
            <a:extLst>
              <a:ext uri="{FF2B5EF4-FFF2-40B4-BE49-F238E27FC236}">
                <a16:creationId xmlns:a16="http://schemas.microsoft.com/office/drawing/2014/main" id="{F0DB8243-529B-49D3-8B43-69B2D8D4A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940" y="1929008"/>
            <a:ext cx="1590665" cy="3951962"/>
          </a:xfrm>
          <a:prstGeom prst="rect">
            <a:avLst/>
          </a:prstGeom>
          <a:ln>
            <a:noFill/>
          </a:ln>
          <a:effectLst>
            <a:outerShdw blurRad="292100" dist="139700" dir="2700000" algn="tl" rotWithShape="0">
              <a:srgbClr val="333333">
                <a:alpha val="65000"/>
              </a:srgbClr>
            </a:outerShdw>
          </a:effectLst>
        </p:spPr>
      </p:pic>
      <p:pic>
        <p:nvPicPr>
          <p:cNvPr id="8" name="Picture 7" descr="Text&#10;&#10;Description automatically generated">
            <a:extLst>
              <a:ext uri="{FF2B5EF4-FFF2-40B4-BE49-F238E27FC236}">
                <a16:creationId xmlns:a16="http://schemas.microsoft.com/office/drawing/2014/main" id="{AAE8A17C-68FB-4AF2-B7D7-45770EF19E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1" t="3735" r="2057" b="3323"/>
          <a:stretch/>
        </p:blipFill>
        <p:spPr>
          <a:xfrm>
            <a:off x="8229600" y="2345498"/>
            <a:ext cx="2767883" cy="2167003"/>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10" name="Speech Bubble: Rectangle with Corners Rounded 9">
            <a:extLst>
              <a:ext uri="{FF2B5EF4-FFF2-40B4-BE49-F238E27FC236}">
                <a16:creationId xmlns:a16="http://schemas.microsoft.com/office/drawing/2014/main" id="{80AE1904-82D6-4476-8298-D01E7A3513BA}"/>
              </a:ext>
            </a:extLst>
          </p:cNvPr>
          <p:cNvSpPr/>
          <p:nvPr/>
        </p:nvSpPr>
        <p:spPr>
          <a:xfrm>
            <a:off x="4108537" y="1791221"/>
            <a:ext cx="3870542" cy="3657275"/>
          </a:xfrm>
          <a:prstGeom prst="wedgeRoundRectCallout">
            <a:avLst>
              <a:gd name="adj1" fmla="val -66109"/>
              <a:gd name="adj2" fmla="val -230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Search Lady is here at the clinic for her Covid-19 vaccine.  She asked me to remind you that when you finish the puzzle, you get busy with a book report.  She added that if you wimp out and need help (</a:t>
            </a:r>
            <a:r>
              <a:rPr lang="en-US" i="1" dirty="0">
                <a:latin typeface="Comic Sans MS" panose="030F0702030302020204" pitchFamily="66" charset="0"/>
              </a:rPr>
              <a:t>humph</a:t>
            </a:r>
            <a:r>
              <a:rPr lang="en-US" dirty="0">
                <a:latin typeface="Comic Sans MS" panose="030F0702030302020204" pitchFamily="66" charset="0"/>
              </a:rPr>
              <a:t>!), go to </a:t>
            </a:r>
            <a:r>
              <a:rPr lang="en-US"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6"/>
              </a:rPr>
              <a:t>https://tinyurl.com/y2o9f8xa</a:t>
            </a:r>
            <a:r>
              <a:rPr lang="en-US"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en-US"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You’ll also find some other “unifying activities” for the whole family.</a:t>
            </a:r>
            <a:r>
              <a:rPr lang="en-US"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dirty="0">
              <a:latin typeface="Comic Sans MS" panose="030F0702030302020204" pitchFamily="66" charset="0"/>
            </a:endParaRPr>
          </a:p>
        </p:txBody>
      </p:sp>
      <p:pic>
        <p:nvPicPr>
          <p:cNvPr id="11" name="ttsMP3.com_VoiceText_2021-1-22_11_12_22">
            <a:hlinkClick r:id="" action="ppaction://media"/>
            <a:extLst>
              <a:ext uri="{FF2B5EF4-FFF2-40B4-BE49-F238E27FC236}">
                <a16:creationId xmlns:a16="http://schemas.microsoft.com/office/drawing/2014/main" id="{25FEE2A6-BFE0-45F2-9864-CADE116591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163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2455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7A45-BD66-4043-963C-232FCB61782C}"/>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F560A220-5AE2-415E-AA0C-1F1ED6559071}"/>
              </a:ext>
            </a:extLst>
          </p:cNvPr>
          <p:cNvGrpSpPr/>
          <p:nvPr/>
        </p:nvGrpSpPr>
        <p:grpSpPr>
          <a:xfrm>
            <a:off x="2849598" y="1690688"/>
            <a:ext cx="6492803" cy="4161682"/>
            <a:chOff x="2849598" y="1690688"/>
            <a:chExt cx="6492803" cy="4161682"/>
          </a:xfrm>
        </p:grpSpPr>
        <p:pic>
          <p:nvPicPr>
            <p:cNvPr id="6" name="Picture 5" descr="A picture containing text, person&#10;&#10;Description automatically generated">
              <a:extLst>
                <a:ext uri="{FF2B5EF4-FFF2-40B4-BE49-F238E27FC236}">
                  <a16:creationId xmlns:a16="http://schemas.microsoft.com/office/drawing/2014/main" id="{2DF156DD-D21D-42A5-92BF-F985BF8FE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4525"/>
              <a:ext cx="5715000" cy="30289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1C19B476-1337-438E-A3C8-0F24782AA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C5771370-2D3C-44C5-A2AF-C97F7EEE3595}"/>
              </a:ext>
            </a:extLst>
          </p:cNvPr>
          <p:cNvSpPr txBox="1"/>
          <p:nvPr/>
        </p:nvSpPr>
        <p:spPr>
          <a:xfrm>
            <a:off x="3788229" y="5985164"/>
            <a:ext cx="459575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40035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Intimacy with Jesus</a:t>
            </a:r>
          </a:p>
        </p:txBody>
      </p:sp>
      <p:sp>
        <p:nvSpPr>
          <p:cNvPr id="3" name="Subtitle 2"/>
          <p:cNvSpPr>
            <a:spLocks noGrp="1"/>
          </p:cNvSpPr>
          <p:nvPr>
            <p:ph type="subTitle" idx="1"/>
          </p:nvPr>
        </p:nvSpPr>
        <p:spPr>
          <a:xfrm>
            <a:off x="1524000" y="3836020"/>
            <a:ext cx="9144000" cy="1421780"/>
          </a:xfrm>
        </p:spPr>
        <p:txBody>
          <a:bodyPr/>
          <a:lstStyle/>
          <a:p>
            <a:r>
              <a:rPr lang="en-US" dirty="0"/>
              <a:t>February 7</a:t>
            </a:r>
          </a:p>
        </p:txBody>
      </p:sp>
    </p:spTree>
    <p:extLst>
      <p:ext uri="{BB962C8B-B14F-4D97-AF65-F5344CB8AC3E}">
        <p14:creationId xmlns:p14="http://schemas.microsoft.com/office/powerpoint/2010/main" val="266208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7F133-0359-418E-88F5-0D9BA95B1C25}"/>
              </a:ext>
            </a:extLst>
          </p:cNvPr>
          <p:cNvSpPr>
            <a:spLocks noGrp="1"/>
          </p:cNvSpPr>
          <p:nvPr>
            <p:ph type="title"/>
          </p:nvPr>
        </p:nvSpPr>
        <p:spPr/>
        <p:txBody>
          <a:bodyPr/>
          <a:lstStyle/>
          <a:p>
            <a:r>
              <a:rPr lang="en-US" dirty="0"/>
              <a:t>Think about it …</a:t>
            </a:r>
          </a:p>
        </p:txBody>
      </p:sp>
      <p:sp>
        <p:nvSpPr>
          <p:cNvPr id="5" name="Content Placeholder 4">
            <a:extLst>
              <a:ext uri="{FF2B5EF4-FFF2-40B4-BE49-F238E27FC236}">
                <a16:creationId xmlns:a16="http://schemas.microsoft.com/office/drawing/2014/main" id="{91721708-8C5A-46E2-831C-DEEFDF6BC800}"/>
              </a:ext>
            </a:extLst>
          </p:cNvPr>
          <p:cNvSpPr>
            <a:spLocks noGrp="1"/>
          </p:cNvSpPr>
          <p:nvPr>
            <p:ph idx="1"/>
          </p:nvPr>
        </p:nvSpPr>
        <p:spPr/>
        <p:txBody>
          <a:bodyPr>
            <a:normAutofit/>
          </a:bodyPr>
          <a:lstStyle/>
          <a:p>
            <a:r>
              <a:rPr lang="en-US" dirty="0"/>
              <a:t>What are some ways electronic media have affected our lives?</a:t>
            </a:r>
          </a:p>
          <a:p>
            <a:r>
              <a:rPr lang="en-US" dirty="0">
                <a:solidFill>
                  <a:srgbClr val="C00000"/>
                </a:solidFill>
              </a:rPr>
              <a:t>Electronic media do not always bring us close to other people.</a:t>
            </a:r>
          </a:p>
          <a:p>
            <a:pPr lvl="1"/>
            <a:r>
              <a:rPr lang="en-US" dirty="0">
                <a:solidFill>
                  <a:srgbClr val="C00000"/>
                </a:solidFill>
              </a:rPr>
              <a:t>Except for our electronic versions of Scripture, these devices don’t help much being closer to God</a:t>
            </a:r>
          </a:p>
          <a:p>
            <a:pPr lvl="1"/>
            <a:r>
              <a:rPr lang="en-US" dirty="0">
                <a:solidFill>
                  <a:srgbClr val="C00000"/>
                </a:solidFill>
              </a:rPr>
              <a:t>Prayer draws us closer to Jesus as our hearts align with His.</a:t>
            </a:r>
          </a:p>
          <a:p>
            <a:endParaRPr lang="en-US" dirty="0"/>
          </a:p>
        </p:txBody>
      </p:sp>
      <p:grpSp>
        <p:nvGrpSpPr>
          <p:cNvPr id="6" name="Group 5">
            <a:extLst>
              <a:ext uri="{FF2B5EF4-FFF2-40B4-BE49-F238E27FC236}">
                <a16:creationId xmlns:a16="http://schemas.microsoft.com/office/drawing/2014/main" id="{2FB685A5-2E38-4B35-B144-8FB0CA62842C}"/>
              </a:ext>
            </a:extLst>
          </p:cNvPr>
          <p:cNvGrpSpPr/>
          <p:nvPr/>
        </p:nvGrpSpPr>
        <p:grpSpPr>
          <a:xfrm>
            <a:off x="1500249" y="2671948"/>
            <a:ext cx="9678389" cy="3131333"/>
            <a:chOff x="1500249" y="2671948"/>
            <a:chExt cx="9678389" cy="3131333"/>
          </a:xfrm>
        </p:grpSpPr>
        <p:pic>
          <p:nvPicPr>
            <p:cNvPr id="1026" name="Picture 2" descr="Phone, Phone Camera, Camera, Scenery, Ocean, Waves">
              <a:extLst>
                <a:ext uri="{FF2B5EF4-FFF2-40B4-BE49-F238E27FC236}">
                  <a16:creationId xmlns:a16="http://schemas.microsoft.com/office/drawing/2014/main" id="{012AB5DB-99E2-484C-AE17-8B285F349F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249" y="3253839"/>
              <a:ext cx="2697183" cy="1798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dult, Cell, Face, Female, Girl, Happy, Holding">
              <a:extLst>
                <a:ext uri="{FF2B5EF4-FFF2-40B4-BE49-F238E27FC236}">
                  <a16:creationId xmlns:a16="http://schemas.microsoft.com/office/drawing/2014/main" id="{40A26DA9-1037-4817-8EBE-EA5F26CBECB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750" b="96250" l="10000" r="96146">
                          <a14:foregroundMark x1="33542" y1="53125" x2="33542" y2="53125"/>
                          <a14:foregroundMark x1="39479" y1="65000" x2="39479" y2="65000"/>
                          <a14:foregroundMark x1="32292" y1="48906" x2="35104" y2="55469"/>
                          <a14:foregroundMark x1="35104" y1="55469" x2="35729" y2="45781"/>
                          <a14:foregroundMark x1="35729" y1="45781" x2="31354" y2="48125"/>
                          <a14:foregroundMark x1="36042" y1="39375" x2="35313" y2="38125"/>
                          <a14:foregroundMark x1="31875" y1="95469" x2="38646" y2="96094"/>
                          <a14:foregroundMark x1="38646" y1="96094" x2="43646" y2="92500"/>
                          <a14:foregroundMark x1="43646" y1="92500" x2="43958" y2="83281"/>
                          <a14:foregroundMark x1="43958" y1="83281" x2="42813" y2="91250"/>
                          <a14:foregroundMark x1="42813" y1="91250" x2="38333" y2="95469"/>
                          <a14:foregroundMark x1="38333" y1="95469" x2="33542" y2="95469"/>
                          <a14:foregroundMark x1="55417" y1="91094" x2="60938" y2="93125"/>
                          <a14:foregroundMark x1="60938" y1="93125" x2="55208" y2="94844"/>
                          <a14:foregroundMark x1="55208" y1="94844" x2="59896" y2="89375"/>
                          <a14:foregroundMark x1="59896" y1="89375" x2="72500" y2="91875"/>
                          <a14:foregroundMark x1="72500" y1="91875" x2="87604" y2="87500"/>
                          <a14:foregroundMark x1="87604" y1="87500" x2="88021" y2="77500"/>
                          <a14:foregroundMark x1="88021" y1="77500" x2="83958" y2="71719"/>
                          <a14:foregroundMark x1="83958" y1="71719" x2="89063" y2="75313"/>
                          <a14:foregroundMark x1="89063" y1="75313" x2="90104" y2="85313"/>
                          <a14:foregroundMark x1="90104" y1="85313" x2="92188" y2="92813"/>
                          <a14:foregroundMark x1="92188" y1="92813" x2="87083" y2="95625"/>
                          <a14:foregroundMark x1="87083" y1="95625" x2="52708" y2="96406"/>
                          <a14:foregroundMark x1="52708" y1="96406" x2="52708" y2="88281"/>
                          <a14:foregroundMark x1="52708" y1="88281" x2="45729" y2="82344"/>
                          <a14:foregroundMark x1="45729" y1="82344" x2="46146" y2="76875"/>
                          <a14:foregroundMark x1="86979" y1="66406" x2="92604" y2="71094"/>
                          <a14:foregroundMark x1="92604" y1="71094" x2="95000" y2="78906"/>
                          <a14:foregroundMark x1="95000" y1="78906" x2="95417" y2="87656"/>
                          <a14:foregroundMark x1="95417" y1="87656" x2="91875" y2="81094"/>
                          <a14:foregroundMark x1="91875" y1="81094" x2="89583" y2="72969"/>
                          <a14:foregroundMark x1="89583" y1="72969" x2="88750" y2="72031"/>
                          <a14:foregroundMark x1="32292" y1="56875" x2="33125" y2="48281"/>
                          <a14:foregroundMark x1="33125" y1="48281" x2="28229" y2="51250"/>
                          <a14:foregroundMark x1="28229" y1="51250" x2="29792" y2="58438"/>
                          <a14:foregroundMark x1="33125" y1="59844" x2="27708" y2="60469"/>
                          <a14:foregroundMark x1="27708" y1="60469" x2="27604" y2="57969"/>
                          <a14:foregroundMark x1="72813" y1="9688" x2="67604" y2="5313"/>
                          <a14:foregroundMark x1="67604" y1="5313" x2="62187" y2="4844"/>
                          <a14:foregroundMark x1="62187" y1="4844" x2="57396" y2="9063"/>
                          <a14:foregroundMark x1="57396" y1="9063" x2="64063" y2="8438"/>
                          <a14:foregroundMark x1="64063" y1="8438" x2="69375" y2="8750"/>
                          <a14:foregroundMark x1="69375" y1="8750" x2="72813" y2="11250"/>
                          <a14:foregroundMark x1="94271" y1="94688" x2="96146" y2="87188"/>
                          <a14:foregroundMark x1="96146" y1="87188" x2="95313" y2="79531"/>
                          <a14:foregroundMark x1="41354" y1="75313" x2="41667" y2="73281"/>
                        </a14:backgroundRemoval>
                      </a14:imgEffect>
                    </a14:imgLayer>
                  </a14:imgProps>
                </a:ext>
                <a:ext uri="{28A0092B-C50C-407E-A947-70E740481C1C}">
                  <a14:useLocalDpi xmlns:a14="http://schemas.microsoft.com/office/drawing/2010/main" val="0"/>
                </a:ext>
              </a:extLst>
            </a:blip>
            <a:srcRect/>
            <a:stretch>
              <a:fillRect/>
            </a:stretch>
          </p:blipFill>
          <p:spPr bwMode="auto">
            <a:xfrm>
              <a:off x="7751123" y="2671948"/>
              <a:ext cx="3427515" cy="2285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uy, Cell Phone, Cellular, Commerce, Electronic, Hand">
              <a:extLst>
                <a:ext uri="{FF2B5EF4-FFF2-40B4-BE49-F238E27FC236}">
                  <a16:creationId xmlns:a16="http://schemas.microsoft.com/office/drawing/2014/main" id="{CBB15E56-336C-4C1E-9EEF-4149E809E1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5586" y="3069863"/>
              <a:ext cx="2395537" cy="2733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59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875D-F582-41EC-8BA6-6C2CFE83F007}"/>
              </a:ext>
            </a:extLst>
          </p:cNvPr>
          <p:cNvSpPr>
            <a:spLocks noGrp="1"/>
          </p:cNvSpPr>
          <p:nvPr>
            <p:ph type="title"/>
          </p:nvPr>
        </p:nvSpPr>
        <p:spPr/>
        <p:txBody>
          <a:bodyPr/>
          <a:lstStyle/>
          <a:p>
            <a:pPr algn="l"/>
            <a:r>
              <a:rPr lang="en-US" dirty="0"/>
              <a:t>Listen for what is eternal life.</a:t>
            </a:r>
          </a:p>
        </p:txBody>
      </p:sp>
      <p:sp>
        <p:nvSpPr>
          <p:cNvPr id="3" name="Content Placeholder 2">
            <a:extLst>
              <a:ext uri="{FF2B5EF4-FFF2-40B4-BE49-F238E27FC236}">
                <a16:creationId xmlns:a16="http://schemas.microsoft.com/office/drawing/2014/main" id="{FDE52D85-535F-4844-974A-6D40680AEC74}"/>
              </a:ext>
            </a:extLst>
          </p:cNvPr>
          <p:cNvSpPr>
            <a:spLocks noGrp="1"/>
          </p:cNvSpPr>
          <p:nvPr>
            <p:ph idx="1"/>
          </p:nvPr>
        </p:nvSpPr>
        <p:spPr/>
        <p:txBody>
          <a:bodyPr/>
          <a:lstStyle/>
          <a:p>
            <a:pPr marL="0" indent="0" algn="ctr">
              <a:buNone/>
            </a:pPr>
            <a:r>
              <a:rPr lang="en-US" dirty="0"/>
              <a:t>John 17:1-5 (NIV)  After Jesus said this, he looked toward heaven and prayed: "Father, the time has come. Glorify your Son, that your Son may glorify you. 2  For you granted him authority over all people that he might give eternal life to all those you have given him. 3  Now this is eternal life:</a:t>
            </a:r>
          </a:p>
        </p:txBody>
      </p:sp>
    </p:spTree>
    <p:extLst>
      <p:ext uri="{BB962C8B-B14F-4D97-AF65-F5344CB8AC3E}">
        <p14:creationId xmlns:p14="http://schemas.microsoft.com/office/powerpoint/2010/main" val="6650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875D-F582-41EC-8BA6-6C2CFE83F007}"/>
              </a:ext>
            </a:extLst>
          </p:cNvPr>
          <p:cNvSpPr>
            <a:spLocks noGrp="1"/>
          </p:cNvSpPr>
          <p:nvPr>
            <p:ph type="title"/>
          </p:nvPr>
        </p:nvSpPr>
        <p:spPr/>
        <p:txBody>
          <a:bodyPr/>
          <a:lstStyle/>
          <a:p>
            <a:pPr algn="l"/>
            <a:r>
              <a:rPr lang="en-US" dirty="0"/>
              <a:t>Listen for what is eternal life.</a:t>
            </a:r>
          </a:p>
        </p:txBody>
      </p:sp>
      <p:sp>
        <p:nvSpPr>
          <p:cNvPr id="3" name="Content Placeholder 2">
            <a:extLst>
              <a:ext uri="{FF2B5EF4-FFF2-40B4-BE49-F238E27FC236}">
                <a16:creationId xmlns:a16="http://schemas.microsoft.com/office/drawing/2014/main" id="{FDE52D85-535F-4844-974A-6D40680AEC74}"/>
              </a:ext>
            </a:extLst>
          </p:cNvPr>
          <p:cNvSpPr>
            <a:spLocks noGrp="1"/>
          </p:cNvSpPr>
          <p:nvPr>
            <p:ph idx="1"/>
          </p:nvPr>
        </p:nvSpPr>
        <p:spPr/>
        <p:txBody>
          <a:bodyPr/>
          <a:lstStyle/>
          <a:p>
            <a:pPr marL="0" indent="0" algn="ctr">
              <a:buNone/>
            </a:pPr>
            <a:r>
              <a:rPr lang="en-US" dirty="0"/>
              <a:t>that they may know you, the only true God, and Jesus Christ, whom you have sent. 4  I have brought you glory on earth by completing the work you gave me to do. 5  And now, Father, glorify me in your presence with the glory I had with you before the world began.</a:t>
            </a:r>
          </a:p>
        </p:txBody>
      </p:sp>
      <p:pic>
        <p:nvPicPr>
          <p:cNvPr id="5" name="Picture 4">
            <a:extLst>
              <a:ext uri="{FF2B5EF4-FFF2-40B4-BE49-F238E27FC236}">
                <a16:creationId xmlns:a16="http://schemas.microsoft.com/office/drawing/2014/main" id="{B98A8ECB-3FEA-4D6C-AD59-C8973BC2AC08}"/>
              </a:ext>
            </a:extLst>
          </p:cNvPr>
          <p:cNvPicPr>
            <a:picLocks noChangeAspect="1"/>
          </p:cNvPicPr>
          <p:nvPr/>
        </p:nvPicPr>
        <p:blipFill>
          <a:blip r:embed="rId2"/>
          <a:stretch>
            <a:fillRect/>
          </a:stretch>
        </p:blipFill>
        <p:spPr>
          <a:xfrm>
            <a:off x="4758023" y="5454666"/>
            <a:ext cx="2675954" cy="336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671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5AD-C8F6-4D64-85BD-D7EDC565085F}"/>
              </a:ext>
            </a:extLst>
          </p:cNvPr>
          <p:cNvSpPr>
            <a:spLocks noGrp="1"/>
          </p:cNvSpPr>
          <p:nvPr>
            <p:ph type="title"/>
          </p:nvPr>
        </p:nvSpPr>
        <p:spPr/>
        <p:txBody>
          <a:bodyPr/>
          <a:lstStyle/>
          <a:p>
            <a:r>
              <a:rPr lang="en-US" dirty="0"/>
              <a:t>God’s Glory Be Seen</a:t>
            </a:r>
          </a:p>
        </p:txBody>
      </p:sp>
      <p:sp>
        <p:nvSpPr>
          <p:cNvPr id="3" name="Content Placeholder 2">
            <a:extLst>
              <a:ext uri="{FF2B5EF4-FFF2-40B4-BE49-F238E27FC236}">
                <a16:creationId xmlns:a16="http://schemas.microsoft.com/office/drawing/2014/main" id="{070A11A7-6FF2-4C22-92AA-FD688422F496}"/>
              </a:ext>
            </a:extLst>
          </p:cNvPr>
          <p:cNvSpPr>
            <a:spLocks noGrp="1"/>
          </p:cNvSpPr>
          <p:nvPr>
            <p:ph idx="1"/>
          </p:nvPr>
        </p:nvSpPr>
        <p:spPr/>
        <p:txBody>
          <a:bodyPr/>
          <a:lstStyle/>
          <a:p>
            <a:r>
              <a:rPr lang="en-US" dirty="0"/>
              <a:t>To what was Jesus referring with the phrase the hour is come? </a:t>
            </a:r>
          </a:p>
          <a:p>
            <a:r>
              <a:rPr lang="en-US" dirty="0"/>
              <a:t>What request does Jesus ask of the Father? </a:t>
            </a:r>
          </a:p>
          <a:p>
            <a:r>
              <a:rPr lang="en-US" dirty="0"/>
              <a:t>For what purpose did the Father send the Son to dwell among all flesh? </a:t>
            </a:r>
          </a:p>
          <a:p>
            <a:endParaRPr lang="en-US" dirty="0"/>
          </a:p>
        </p:txBody>
      </p:sp>
    </p:spTree>
    <p:extLst>
      <p:ext uri="{BB962C8B-B14F-4D97-AF65-F5344CB8AC3E}">
        <p14:creationId xmlns:p14="http://schemas.microsoft.com/office/powerpoint/2010/main" val="181835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A5EF-DA49-49AF-8038-2810E7B11F9A}"/>
              </a:ext>
            </a:extLst>
          </p:cNvPr>
          <p:cNvSpPr>
            <a:spLocks noGrp="1"/>
          </p:cNvSpPr>
          <p:nvPr>
            <p:ph type="title"/>
          </p:nvPr>
        </p:nvSpPr>
        <p:spPr/>
        <p:txBody>
          <a:bodyPr/>
          <a:lstStyle/>
          <a:p>
            <a:r>
              <a:rPr lang="en-US" dirty="0"/>
              <a:t>God’s Glory Be Seen</a:t>
            </a:r>
          </a:p>
        </p:txBody>
      </p:sp>
      <p:sp>
        <p:nvSpPr>
          <p:cNvPr id="3" name="Content Placeholder 2">
            <a:extLst>
              <a:ext uri="{FF2B5EF4-FFF2-40B4-BE49-F238E27FC236}">
                <a16:creationId xmlns:a16="http://schemas.microsoft.com/office/drawing/2014/main" id="{F04540DD-4726-4D13-B58D-5ED043CF31BF}"/>
              </a:ext>
            </a:extLst>
          </p:cNvPr>
          <p:cNvSpPr>
            <a:spLocks noGrp="1"/>
          </p:cNvSpPr>
          <p:nvPr>
            <p:ph idx="1"/>
          </p:nvPr>
        </p:nvSpPr>
        <p:spPr/>
        <p:txBody>
          <a:bodyPr/>
          <a:lstStyle/>
          <a:p>
            <a:r>
              <a:rPr lang="en-US" dirty="0"/>
              <a:t>What is the nature and the source of eternal life? </a:t>
            </a:r>
          </a:p>
          <a:p>
            <a:r>
              <a:rPr lang="en-US" dirty="0"/>
              <a:t>What does it mean to glorify God in our lives? How can we bring glory to God?</a:t>
            </a:r>
          </a:p>
        </p:txBody>
      </p:sp>
    </p:spTree>
    <p:extLst>
      <p:ext uri="{BB962C8B-B14F-4D97-AF65-F5344CB8AC3E}">
        <p14:creationId xmlns:p14="http://schemas.microsoft.com/office/powerpoint/2010/main" val="28975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3854-C8F1-4404-98BB-F89DCE55AD9E}"/>
              </a:ext>
            </a:extLst>
          </p:cNvPr>
          <p:cNvSpPr>
            <a:spLocks noGrp="1"/>
          </p:cNvSpPr>
          <p:nvPr>
            <p:ph type="title"/>
          </p:nvPr>
        </p:nvSpPr>
        <p:spPr/>
        <p:txBody>
          <a:bodyPr/>
          <a:lstStyle/>
          <a:p>
            <a:pPr algn="l"/>
            <a:r>
              <a:rPr lang="en-US" dirty="0"/>
              <a:t>Listen for the importance of unity.</a:t>
            </a:r>
          </a:p>
        </p:txBody>
      </p:sp>
      <p:sp>
        <p:nvSpPr>
          <p:cNvPr id="3" name="Content Placeholder 2">
            <a:extLst>
              <a:ext uri="{FF2B5EF4-FFF2-40B4-BE49-F238E27FC236}">
                <a16:creationId xmlns:a16="http://schemas.microsoft.com/office/drawing/2014/main" id="{132A08B0-3C52-4975-BCBB-AF6C49B20058}"/>
              </a:ext>
            </a:extLst>
          </p:cNvPr>
          <p:cNvSpPr>
            <a:spLocks noGrp="1"/>
          </p:cNvSpPr>
          <p:nvPr>
            <p:ph idx="1"/>
          </p:nvPr>
        </p:nvSpPr>
        <p:spPr>
          <a:xfrm>
            <a:off x="1790700" y="1825625"/>
            <a:ext cx="8255000" cy="4351338"/>
          </a:xfrm>
        </p:spPr>
        <p:txBody>
          <a:bodyPr/>
          <a:lstStyle/>
          <a:p>
            <a:pPr marL="0" indent="0" algn="ctr">
              <a:buNone/>
            </a:pPr>
            <a:r>
              <a:rPr lang="en-US" dirty="0"/>
              <a:t>John 17:21-23 (NIV)  that all of them may be one, Father, just as you are in me and I am in you. May they also be in us so that the world may believe that you have sent me. 22  I have given them the glory that </a:t>
            </a:r>
          </a:p>
        </p:txBody>
      </p:sp>
    </p:spTree>
    <p:extLst>
      <p:ext uri="{BB962C8B-B14F-4D97-AF65-F5344CB8AC3E}">
        <p14:creationId xmlns:p14="http://schemas.microsoft.com/office/powerpoint/2010/main" val="260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3854-C8F1-4404-98BB-F89DCE55AD9E}"/>
              </a:ext>
            </a:extLst>
          </p:cNvPr>
          <p:cNvSpPr>
            <a:spLocks noGrp="1"/>
          </p:cNvSpPr>
          <p:nvPr>
            <p:ph type="title"/>
          </p:nvPr>
        </p:nvSpPr>
        <p:spPr/>
        <p:txBody>
          <a:bodyPr/>
          <a:lstStyle/>
          <a:p>
            <a:pPr algn="l"/>
            <a:r>
              <a:rPr lang="en-US" dirty="0"/>
              <a:t>Listen for the importance of unity.</a:t>
            </a:r>
          </a:p>
        </p:txBody>
      </p:sp>
      <p:sp>
        <p:nvSpPr>
          <p:cNvPr id="3" name="Content Placeholder 2">
            <a:extLst>
              <a:ext uri="{FF2B5EF4-FFF2-40B4-BE49-F238E27FC236}">
                <a16:creationId xmlns:a16="http://schemas.microsoft.com/office/drawing/2014/main" id="{132A08B0-3C52-4975-BCBB-AF6C49B20058}"/>
              </a:ext>
            </a:extLst>
          </p:cNvPr>
          <p:cNvSpPr>
            <a:spLocks noGrp="1"/>
          </p:cNvSpPr>
          <p:nvPr>
            <p:ph idx="1"/>
          </p:nvPr>
        </p:nvSpPr>
        <p:spPr>
          <a:xfrm>
            <a:off x="1790700" y="1825625"/>
            <a:ext cx="8255000" cy="4351338"/>
          </a:xfrm>
        </p:spPr>
        <p:txBody>
          <a:bodyPr/>
          <a:lstStyle/>
          <a:p>
            <a:pPr marL="0" indent="0" algn="ctr">
              <a:buNone/>
            </a:pPr>
            <a:r>
              <a:rPr lang="en-US" dirty="0"/>
              <a:t>you gave me, that they may be one as we are one: 23  I in them and you in me. May they be brought to complete unity to let the world know that you sent me and have loved them even as you have loved me.</a:t>
            </a:r>
          </a:p>
        </p:txBody>
      </p:sp>
      <p:pic>
        <p:nvPicPr>
          <p:cNvPr id="4" name="Picture 3">
            <a:extLst>
              <a:ext uri="{FF2B5EF4-FFF2-40B4-BE49-F238E27FC236}">
                <a16:creationId xmlns:a16="http://schemas.microsoft.com/office/drawing/2014/main" id="{7068A14C-6637-4F84-9BFE-11959AA5B325}"/>
              </a:ext>
            </a:extLst>
          </p:cNvPr>
          <p:cNvPicPr>
            <a:picLocks noChangeAspect="1"/>
          </p:cNvPicPr>
          <p:nvPr/>
        </p:nvPicPr>
        <p:blipFill>
          <a:blip r:embed="rId2"/>
          <a:stretch>
            <a:fillRect/>
          </a:stretch>
        </p:blipFill>
        <p:spPr>
          <a:xfrm>
            <a:off x="4758023" y="5454666"/>
            <a:ext cx="2675954" cy="336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87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272</TotalTime>
  <Words>924</Words>
  <Application>Microsoft Office PowerPoint</Application>
  <PresentationFormat>Widescreen</PresentationFormat>
  <Paragraphs>62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Intimacy with Jesus</vt:lpstr>
      <vt:lpstr>Video Introduction</vt:lpstr>
      <vt:lpstr>Think about it …</vt:lpstr>
      <vt:lpstr>Listen for what is eternal life.</vt:lpstr>
      <vt:lpstr>Listen for what is eternal life.</vt:lpstr>
      <vt:lpstr>God’s Glory Be Seen</vt:lpstr>
      <vt:lpstr>God’s Glory Be Seen</vt:lpstr>
      <vt:lpstr>Listen for the importance of unity.</vt:lpstr>
      <vt:lpstr>Listen for the importance of unity.</vt:lpstr>
      <vt:lpstr>Unity with God and among Believers</vt:lpstr>
      <vt:lpstr>Unity with God and among Believers</vt:lpstr>
      <vt:lpstr>Listen for our role in communicating God’s love.</vt:lpstr>
      <vt:lpstr>Listen for our role in communicating God’s love.</vt:lpstr>
      <vt:lpstr>God’s Love Be Known</vt:lpstr>
      <vt:lpstr>God’s Love Be Known</vt:lpstr>
      <vt:lpstr>Application</vt:lpstr>
      <vt:lpstr>Application</vt:lpstr>
      <vt:lpstr>Application</vt:lpstr>
      <vt:lpstr>Family Activities</vt:lpstr>
      <vt:lpstr>Intimacy with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Intimacy with Jesus</dc:title>
  <dc:creator>Armstrong, Stephen (General Math and Science)</dc:creator>
  <cp:lastModifiedBy>Armstrong, Stephen (General Math and Science)</cp:lastModifiedBy>
  <cp:revision>7</cp:revision>
  <dcterms:created xsi:type="dcterms:W3CDTF">2021-01-22T13:26:06Z</dcterms:created>
  <dcterms:modified xsi:type="dcterms:W3CDTF">2021-01-22T17:58:55Z</dcterms:modified>
</cp:coreProperties>
</file>