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inyurl.com/tg23rzn"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z0n6u708"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 There A God?</a:t>
            </a:r>
          </a:p>
        </p:txBody>
      </p:sp>
      <p:sp>
        <p:nvSpPr>
          <p:cNvPr id="3" name="Subtitle 2"/>
          <p:cNvSpPr>
            <a:spLocks noGrp="1"/>
          </p:cNvSpPr>
          <p:nvPr>
            <p:ph type="subTitle" idx="1"/>
          </p:nvPr>
        </p:nvSpPr>
        <p:spPr>
          <a:xfrm>
            <a:off x="1524000" y="3746810"/>
            <a:ext cx="9144000" cy="1510990"/>
          </a:xfrm>
        </p:spPr>
        <p:txBody>
          <a:bodyPr/>
          <a:lstStyle/>
          <a:p>
            <a:r>
              <a:rPr lang="en-US" dirty="0"/>
              <a:t>December 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04DED-CD3A-429A-B207-417D932F0073}"/>
              </a:ext>
            </a:extLst>
          </p:cNvPr>
          <p:cNvSpPr>
            <a:spLocks noGrp="1"/>
          </p:cNvSpPr>
          <p:nvPr>
            <p:ph type="title"/>
          </p:nvPr>
        </p:nvSpPr>
        <p:spPr/>
        <p:txBody>
          <a:bodyPr/>
          <a:lstStyle/>
          <a:p>
            <a:r>
              <a:rPr lang="en-US" dirty="0"/>
              <a:t>Scripture Reveals God</a:t>
            </a:r>
          </a:p>
        </p:txBody>
      </p:sp>
      <p:sp>
        <p:nvSpPr>
          <p:cNvPr id="3" name="Content Placeholder 2">
            <a:extLst>
              <a:ext uri="{FF2B5EF4-FFF2-40B4-BE49-F238E27FC236}">
                <a16:creationId xmlns:a16="http://schemas.microsoft.com/office/drawing/2014/main" id="{3D806666-96AC-44D0-89EE-2B7B787A0482}"/>
              </a:ext>
            </a:extLst>
          </p:cNvPr>
          <p:cNvSpPr>
            <a:spLocks noGrp="1"/>
          </p:cNvSpPr>
          <p:nvPr>
            <p:ph idx="1"/>
          </p:nvPr>
        </p:nvSpPr>
        <p:spPr/>
        <p:txBody>
          <a:bodyPr/>
          <a:lstStyle/>
          <a:p>
            <a:r>
              <a:rPr lang="en-US" dirty="0"/>
              <a:t>What is the relationship between the veracity of God’s Word and His act to redeem His people? </a:t>
            </a:r>
          </a:p>
          <a:p>
            <a:r>
              <a:rPr lang="en-US" dirty="0"/>
              <a:t>How have you found the Bible to be trustworthy?</a:t>
            </a:r>
          </a:p>
          <a:p>
            <a:r>
              <a:rPr lang="en-US" dirty="0"/>
              <a:t>What have you learned about God through Scripture?</a:t>
            </a:r>
          </a:p>
          <a:p>
            <a:endParaRPr lang="en-US" dirty="0"/>
          </a:p>
        </p:txBody>
      </p:sp>
    </p:spTree>
    <p:extLst>
      <p:ext uri="{BB962C8B-B14F-4D97-AF65-F5344CB8AC3E}">
        <p14:creationId xmlns:p14="http://schemas.microsoft.com/office/powerpoint/2010/main" val="199713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51C-5EFE-4D17-A9C3-87A84F975DB7}"/>
              </a:ext>
            </a:extLst>
          </p:cNvPr>
          <p:cNvSpPr>
            <a:spLocks noGrp="1"/>
          </p:cNvSpPr>
          <p:nvPr>
            <p:ph type="title"/>
          </p:nvPr>
        </p:nvSpPr>
        <p:spPr/>
        <p:txBody>
          <a:bodyPr/>
          <a:lstStyle/>
          <a:p>
            <a:pPr algn="l"/>
            <a:r>
              <a:rPr lang="en-US" dirty="0"/>
              <a:t>Listen for how to gain wisdom, insight.</a:t>
            </a:r>
          </a:p>
        </p:txBody>
      </p:sp>
      <p:sp>
        <p:nvSpPr>
          <p:cNvPr id="3" name="Content Placeholder 2">
            <a:extLst>
              <a:ext uri="{FF2B5EF4-FFF2-40B4-BE49-F238E27FC236}">
                <a16:creationId xmlns:a16="http://schemas.microsoft.com/office/drawing/2014/main" id="{F71D519E-39AB-49CC-B442-9018D5513D95}"/>
              </a:ext>
            </a:extLst>
          </p:cNvPr>
          <p:cNvSpPr>
            <a:spLocks noGrp="1"/>
          </p:cNvSpPr>
          <p:nvPr>
            <p:ph idx="1"/>
          </p:nvPr>
        </p:nvSpPr>
        <p:spPr>
          <a:xfrm>
            <a:off x="1465544" y="1950885"/>
            <a:ext cx="8961329" cy="4351338"/>
          </a:xfrm>
        </p:spPr>
        <p:txBody>
          <a:bodyPr/>
          <a:lstStyle/>
          <a:p>
            <a:pPr marL="0" indent="0" algn="ctr">
              <a:buNone/>
            </a:pPr>
            <a:r>
              <a:rPr lang="en-US" dirty="0"/>
              <a:t>Psalm 111:10 (NIV)  The fear of the LORD is the beginning of wisdom; all who follow his precepts have good understanding. To him belongs eternal praise.</a:t>
            </a:r>
          </a:p>
          <a:p>
            <a:pPr marL="0" indent="0" algn="ctr">
              <a:buNone/>
            </a:pPr>
            <a:endParaRPr lang="en-US" dirty="0"/>
          </a:p>
        </p:txBody>
      </p:sp>
      <p:pic>
        <p:nvPicPr>
          <p:cNvPr id="4" name="Picture 3">
            <a:extLst>
              <a:ext uri="{FF2B5EF4-FFF2-40B4-BE49-F238E27FC236}">
                <a16:creationId xmlns:a16="http://schemas.microsoft.com/office/drawing/2014/main" id="{F42A602F-ECDB-44CB-A2EB-D4D7DB7AB4AA}"/>
              </a:ext>
            </a:extLst>
          </p:cNvPr>
          <p:cNvPicPr>
            <a:picLocks noChangeAspect="1"/>
          </p:cNvPicPr>
          <p:nvPr/>
        </p:nvPicPr>
        <p:blipFill>
          <a:blip r:embed="rId2"/>
          <a:stretch>
            <a:fillRect/>
          </a:stretch>
        </p:blipFill>
        <p:spPr>
          <a:xfrm>
            <a:off x="4658522" y="4548269"/>
            <a:ext cx="2323809"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4395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BED9-6674-41EA-92C1-A995408643BB}"/>
              </a:ext>
            </a:extLst>
          </p:cNvPr>
          <p:cNvSpPr>
            <a:spLocks noGrp="1"/>
          </p:cNvSpPr>
          <p:nvPr>
            <p:ph type="title"/>
          </p:nvPr>
        </p:nvSpPr>
        <p:spPr/>
        <p:txBody>
          <a:bodyPr/>
          <a:lstStyle/>
          <a:p>
            <a:r>
              <a:rPr lang="en-US" dirty="0"/>
              <a:t>Rightly Acknowledge God</a:t>
            </a:r>
          </a:p>
        </p:txBody>
      </p:sp>
      <p:sp>
        <p:nvSpPr>
          <p:cNvPr id="3" name="Content Placeholder 2">
            <a:extLst>
              <a:ext uri="{FF2B5EF4-FFF2-40B4-BE49-F238E27FC236}">
                <a16:creationId xmlns:a16="http://schemas.microsoft.com/office/drawing/2014/main" id="{26857641-3063-432A-BED6-11B7EC3185C3}"/>
              </a:ext>
            </a:extLst>
          </p:cNvPr>
          <p:cNvSpPr>
            <a:spLocks noGrp="1"/>
          </p:cNvSpPr>
          <p:nvPr>
            <p:ph idx="1"/>
          </p:nvPr>
        </p:nvSpPr>
        <p:spPr/>
        <p:txBody>
          <a:bodyPr/>
          <a:lstStyle/>
          <a:p>
            <a:r>
              <a:rPr lang="en-US" dirty="0"/>
              <a:t>Who is the source of wisdom for living? </a:t>
            </a:r>
          </a:p>
          <a:p>
            <a:r>
              <a:rPr lang="en-US" dirty="0"/>
              <a:t>How do we access that wisdom? </a:t>
            </a:r>
          </a:p>
          <a:p>
            <a:r>
              <a:rPr lang="en-US" dirty="0"/>
              <a:t>What comes from obeying God’s Word, Gods communication to us?</a:t>
            </a:r>
          </a:p>
          <a:p>
            <a:r>
              <a:rPr lang="en-US" dirty="0"/>
              <a:t>How would you describe a God-fearing person? What does it mean to fear the Lord? </a:t>
            </a:r>
          </a:p>
          <a:p>
            <a:endParaRPr lang="en-US" dirty="0"/>
          </a:p>
        </p:txBody>
      </p:sp>
    </p:spTree>
    <p:extLst>
      <p:ext uri="{BB962C8B-B14F-4D97-AF65-F5344CB8AC3E}">
        <p14:creationId xmlns:p14="http://schemas.microsoft.com/office/powerpoint/2010/main" val="207043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2B9F-589E-419E-B9CD-552134DE30F1}"/>
              </a:ext>
            </a:extLst>
          </p:cNvPr>
          <p:cNvSpPr>
            <a:spLocks noGrp="1"/>
          </p:cNvSpPr>
          <p:nvPr>
            <p:ph type="title"/>
          </p:nvPr>
        </p:nvSpPr>
        <p:spPr/>
        <p:txBody>
          <a:bodyPr/>
          <a:lstStyle/>
          <a:p>
            <a:r>
              <a:rPr lang="en-US" dirty="0"/>
              <a:t>Rightly Acknowledge God</a:t>
            </a:r>
          </a:p>
        </p:txBody>
      </p:sp>
      <p:sp>
        <p:nvSpPr>
          <p:cNvPr id="3" name="Content Placeholder 2">
            <a:extLst>
              <a:ext uri="{FF2B5EF4-FFF2-40B4-BE49-F238E27FC236}">
                <a16:creationId xmlns:a16="http://schemas.microsoft.com/office/drawing/2014/main" id="{0ED622F1-A0F5-4D8A-9221-06E09F21B4B4}"/>
              </a:ext>
            </a:extLst>
          </p:cNvPr>
          <p:cNvSpPr>
            <a:spLocks noGrp="1"/>
          </p:cNvSpPr>
          <p:nvPr>
            <p:ph idx="1"/>
          </p:nvPr>
        </p:nvSpPr>
        <p:spPr/>
        <p:txBody>
          <a:bodyPr/>
          <a:lstStyle/>
          <a:p>
            <a:r>
              <a:rPr lang="en-US" dirty="0"/>
              <a:t>What do you consider the strongest evidence for the existence of God?</a:t>
            </a:r>
          </a:p>
          <a:p>
            <a:r>
              <a:rPr lang="en-US" dirty="0"/>
              <a:t>What are some practical ways our group can impact our community’s understanding of who God is?</a:t>
            </a:r>
          </a:p>
          <a:p>
            <a:endParaRPr lang="en-US" dirty="0"/>
          </a:p>
        </p:txBody>
      </p:sp>
    </p:spTree>
    <p:extLst>
      <p:ext uri="{BB962C8B-B14F-4D97-AF65-F5344CB8AC3E}">
        <p14:creationId xmlns:p14="http://schemas.microsoft.com/office/powerpoint/2010/main" val="389187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485E-7566-45EA-A0B1-B249FE8169D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B89E913-900D-4F94-B7F0-7EEC17755A25}"/>
              </a:ext>
            </a:extLst>
          </p:cNvPr>
          <p:cNvSpPr>
            <a:spLocks noGrp="1"/>
          </p:cNvSpPr>
          <p:nvPr>
            <p:ph idx="1"/>
          </p:nvPr>
        </p:nvSpPr>
        <p:spPr>
          <a:xfrm>
            <a:off x="838200" y="1825625"/>
            <a:ext cx="6138797" cy="4351338"/>
          </a:xfrm>
        </p:spPr>
        <p:txBody>
          <a:bodyPr/>
          <a:lstStyle/>
          <a:p>
            <a:r>
              <a:rPr lang="en-US" dirty="0"/>
              <a:t>Take a walk. </a:t>
            </a:r>
          </a:p>
          <a:p>
            <a:pPr lvl="1"/>
            <a:r>
              <a:rPr lang="en-US" dirty="0"/>
              <a:t>Get outside and observe nature around you. </a:t>
            </a:r>
          </a:p>
          <a:p>
            <a:pPr lvl="1"/>
            <a:r>
              <a:rPr lang="en-US" dirty="0"/>
              <a:t>Gaze up at the night sky. </a:t>
            </a:r>
          </a:p>
          <a:p>
            <a:pPr lvl="1"/>
            <a:r>
              <a:rPr lang="en-US" dirty="0"/>
              <a:t>Consider how all that you see points to God. Give God the glory for His creation.</a:t>
            </a:r>
          </a:p>
          <a:p>
            <a:endParaRPr lang="en-US" dirty="0"/>
          </a:p>
        </p:txBody>
      </p:sp>
      <p:pic>
        <p:nvPicPr>
          <p:cNvPr id="1026" name="Picture 2" descr="Image result for family nature walk&quot;">
            <a:extLst>
              <a:ext uri="{FF2B5EF4-FFF2-40B4-BE49-F238E27FC236}">
                <a16:creationId xmlns:a16="http://schemas.microsoft.com/office/drawing/2014/main" id="{6877D3D7-8B5B-44CF-805E-2E7C864A39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14" y="2179528"/>
            <a:ext cx="3632548" cy="27244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061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485E-7566-45EA-A0B1-B249FE8169D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B89E913-900D-4F94-B7F0-7EEC17755A25}"/>
              </a:ext>
            </a:extLst>
          </p:cNvPr>
          <p:cNvSpPr>
            <a:spLocks noGrp="1"/>
          </p:cNvSpPr>
          <p:nvPr>
            <p:ph idx="1"/>
          </p:nvPr>
        </p:nvSpPr>
        <p:spPr>
          <a:xfrm>
            <a:off x="4409162" y="1825625"/>
            <a:ext cx="6944638" cy="4351338"/>
          </a:xfrm>
        </p:spPr>
        <p:txBody>
          <a:bodyPr/>
          <a:lstStyle/>
          <a:p>
            <a:r>
              <a:rPr lang="en-US" dirty="0"/>
              <a:t>Read the Word. </a:t>
            </a:r>
          </a:p>
          <a:p>
            <a:pPr lvl="1"/>
            <a:r>
              <a:rPr lang="en-US" dirty="0"/>
              <a:t>Commit to regular reading of God’s Word. </a:t>
            </a:r>
          </a:p>
          <a:p>
            <a:pPr lvl="1"/>
            <a:r>
              <a:rPr lang="en-US" dirty="0"/>
              <a:t>As you read and learn more about God and His ways, commit to live out the truths you discover.</a:t>
            </a:r>
          </a:p>
          <a:p>
            <a:endParaRPr lang="en-US" dirty="0"/>
          </a:p>
        </p:txBody>
      </p:sp>
      <p:pic>
        <p:nvPicPr>
          <p:cNvPr id="4" name="Picture 3">
            <a:extLst>
              <a:ext uri="{FF2B5EF4-FFF2-40B4-BE49-F238E27FC236}">
                <a16:creationId xmlns:a16="http://schemas.microsoft.com/office/drawing/2014/main" id="{6FCF3AC2-C3B9-468F-AF61-A131271B09CE}"/>
              </a:ext>
            </a:extLst>
          </p:cNvPr>
          <p:cNvPicPr>
            <a:picLocks noChangeAspect="1"/>
          </p:cNvPicPr>
          <p:nvPr/>
        </p:nvPicPr>
        <p:blipFill>
          <a:blip r:embed="rId2"/>
          <a:stretch>
            <a:fillRect/>
          </a:stretch>
        </p:blipFill>
        <p:spPr>
          <a:xfrm>
            <a:off x="1277128" y="2580361"/>
            <a:ext cx="3050714" cy="28665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6882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485E-7566-45EA-A0B1-B249FE8169D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B89E913-900D-4F94-B7F0-7EEC17755A25}"/>
              </a:ext>
            </a:extLst>
          </p:cNvPr>
          <p:cNvSpPr>
            <a:spLocks noGrp="1"/>
          </p:cNvSpPr>
          <p:nvPr>
            <p:ph idx="1"/>
          </p:nvPr>
        </p:nvSpPr>
        <p:spPr>
          <a:xfrm>
            <a:off x="838200" y="1825625"/>
            <a:ext cx="5963433" cy="4351338"/>
          </a:xfrm>
        </p:spPr>
        <p:txBody>
          <a:bodyPr/>
          <a:lstStyle/>
          <a:p>
            <a:r>
              <a:rPr lang="en-US" dirty="0"/>
              <a:t>Have a conversation. </a:t>
            </a:r>
          </a:p>
          <a:p>
            <a:pPr lvl="1"/>
            <a:r>
              <a:rPr lang="en-US" dirty="0"/>
              <a:t>Discuss with someone why you are convinced God exists. </a:t>
            </a:r>
          </a:p>
          <a:p>
            <a:pPr lvl="1"/>
            <a:r>
              <a:rPr lang="en-US" dirty="0"/>
              <a:t>Explain what He has revealed to you through the created order and through His Word</a:t>
            </a:r>
          </a:p>
          <a:p>
            <a:endParaRPr lang="en-US" dirty="0"/>
          </a:p>
        </p:txBody>
      </p:sp>
      <p:pic>
        <p:nvPicPr>
          <p:cNvPr id="4" name="Picture 3">
            <a:extLst>
              <a:ext uri="{FF2B5EF4-FFF2-40B4-BE49-F238E27FC236}">
                <a16:creationId xmlns:a16="http://schemas.microsoft.com/office/drawing/2014/main" id="{E3C37964-29DC-4ABE-B915-4FDFE0039D2D}"/>
              </a:ext>
            </a:extLst>
          </p:cNvPr>
          <p:cNvPicPr>
            <a:picLocks noChangeAspect="1"/>
          </p:cNvPicPr>
          <p:nvPr/>
        </p:nvPicPr>
        <p:blipFill>
          <a:blip r:embed="rId2"/>
          <a:stretch>
            <a:fillRect/>
          </a:stretch>
        </p:blipFill>
        <p:spPr>
          <a:xfrm>
            <a:off x="7498411" y="2184484"/>
            <a:ext cx="3111133" cy="26631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8296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2F53-27B5-4F58-BF7D-A5FE35EA25B0}"/>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77F07115-F301-4902-91A3-529088BE5DAB}"/>
              </a:ext>
            </a:extLst>
          </p:cNvPr>
          <p:cNvPicPr>
            <a:picLocks noChangeAspect="1"/>
          </p:cNvPicPr>
          <p:nvPr/>
        </p:nvPicPr>
        <p:blipFill>
          <a:blip r:embed="rId2"/>
          <a:stretch>
            <a:fillRect/>
          </a:stretch>
        </p:blipFill>
        <p:spPr>
          <a:xfrm>
            <a:off x="6746748" y="3156559"/>
            <a:ext cx="4555477" cy="3097724"/>
          </a:xfrm>
          <a:prstGeom prst="rect">
            <a:avLst/>
          </a:prstGeom>
          <a:ln>
            <a:noFill/>
          </a:ln>
          <a:effectLst>
            <a:outerShdw blurRad="292100" dist="139700" dir="2700000" algn="tl" rotWithShape="0">
              <a:srgbClr val="333333">
                <a:alpha val="65000"/>
              </a:srgbClr>
            </a:outerShdw>
          </a:effectLst>
        </p:spPr>
      </p:pic>
      <p:sp>
        <p:nvSpPr>
          <p:cNvPr id="5" name="Speech Bubble: Rectangle with Corners Rounded 4">
            <a:extLst>
              <a:ext uri="{FF2B5EF4-FFF2-40B4-BE49-F238E27FC236}">
                <a16:creationId xmlns:a16="http://schemas.microsoft.com/office/drawing/2014/main" id="{5E489622-30D4-4B30-88D3-AC7BF8DF6B57}"/>
              </a:ext>
            </a:extLst>
          </p:cNvPr>
          <p:cNvSpPr/>
          <p:nvPr/>
        </p:nvSpPr>
        <p:spPr>
          <a:xfrm>
            <a:off x="1515649" y="1778696"/>
            <a:ext cx="5586609" cy="2780778"/>
          </a:xfrm>
          <a:prstGeom prst="wedgeRoundRectCallout">
            <a:avLst>
              <a:gd name="adj1" fmla="val 81092"/>
              <a:gd name="adj2" fmla="val 328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This is great! It’s the Crossword Puzzle.  ‘Bout time!  But if you like the Fallen Phrases puzzle, it’s an amusing quote.  And the Family Discussion looks good too.  Check them out at </a:t>
            </a:r>
            <a:r>
              <a:rPr lang="en-US" sz="2000" u="sng" dirty="0">
                <a:latin typeface="Comic Sans MS" panose="030F0702030302020204" pitchFamily="66" charset="0"/>
                <a:hlinkClick r:id="rId3"/>
              </a:rPr>
              <a:t>https://tinyurl.com/tg23rzn</a:t>
            </a:r>
            <a:r>
              <a:rPr lang="en-US" sz="2000" u="sng" dirty="0">
                <a:latin typeface="Comic Sans MS" panose="030F0702030302020204" pitchFamily="66" charset="0"/>
              </a:rPr>
              <a:t> </a:t>
            </a:r>
            <a:r>
              <a:rPr lang="en-US" sz="2400" dirty="0">
                <a:latin typeface="Comic Sans MS" panose="030F0702030302020204" pitchFamily="66" charset="0"/>
              </a:rPr>
              <a:t> </a:t>
            </a:r>
          </a:p>
        </p:txBody>
      </p:sp>
    </p:spTree>
    <p:extLst>
      <p:ext uri="{BB962C8B-B14F-4D97-AF65-F5344CB8AC3E}">
        <p14:creationId xmlns:p14="http://schemas.microsoft.com/office/powerpoint/2010/main" val="2594724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There Is A God!</a:t>
            </a:r>
            <a:endParaRPr lang="en-US" dirty="0"/>
          </a:p>
        </p:txBody>
      </p:sp>
      <p:sp>
        <p:nvSpPr>
          <p:cNvPr id="3" name="Subtitle 2"/>
          <p:cNvSpPr>
            <a:spLocks noGrp="1"/>
          </p:cNvSpPr>
          <p:nvPr>
            <p:ph type="subTitle" idx="1"/>
          </p:nvPr>
        </p:nvSpPr>
        <p:spPr>
          <a:xfrm>
            <a:off x="1524000" y="3746810"/>
            <a:ext cx="9144000" cy="1510990"/>
          </a:xfrm>
        </p:spPr>
        <p:txBody>
          <a:bodyPr/>
          <a:lstStyle/>
          <a:p>
            <a:r>
              <a:rPr lang="en-US" dirty="0"/>
              <a:t>December 8</a:t>
            </a:r>
          </a:p>
        </p:txBody>
      </p:sp>
    </p:spTree>
    <p:extLst>
      <p:ext uri="{BB962C8B-B14F-4D97-AF65-F5344CB8AC3E}">
        <p14:creationId xmlns:p14="http://schemas.microsoft.com/office/powerpoint/2010/main" val="241749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AD9D4A3-F93F-4C4F-B2D5-87A96EC53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585" y="1350015"/>
            <a:ext cx="7422558" cy="484674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75D17A08-55A2-41BF-A61B-BE617936EEB2}"/>
              </a:ext>
            </a:extLst>
          </p:cNvPr>
          <p:cNvSpPr>
            <a:spLocks noGrp="1"/>
          </p:cNvSpPr>
          <p:nvPr>
            <p:ph type="title"/>
          </p:nvPr>
        </p:nvSpPr>
        <p:spPr/>
        <p:txBody>
          <a:bodyPr/>
          <a:lstStyle/>
          <a:p>
            <a:r>
              <a:rPr lang="en-US" dirty="0"/>
              <a:t>Introduction Video</a:t>
            </a:r>
          </a:p>
        </p:txBody>
      </p:sp>
      <p:pic>
        <p:nvPicPr>
          <p:cNvPr id="5" name="Picture 4" descr="A picture containing person, man, front, face&#10;&#10;Description automatically generated">
            <a:hlinkClick r:id="rId3"/>
            <a:extLst>
              <a:ext uri="{FF2B5EF4-FFF2-40B4-BE49-F238E27FC236}">
                <a16:creationId xmlns:a16="http://schemas.microsoft.com/office/drawing/2014/main" id="{64ABDE4E-51E7-437A-9439-5595466D0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250" y="1695450"/>
            <a:ext cx="6667500" cy="346710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AECCA51-AEFA-4C79-9831-4E0313A0113A}"/>
              </a:ext>
            </a:extLst>
          </p:cNvPr>
          <p:cNvSpPr txBox="1"/>
          <p:nvPr/>
        </p:nvSpPr>
        <p:spPr>
          <a:xfrm>
            <a:off x="4381994" y="6044540"/>
            <a:ext cx="3467595"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794677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90438C-0695-4200-B5C9-5CE9878A6E3F}"/>
              </a:ext>
            </a:extLst>
          </p:cNvPr>
          <p:cNvSpPr>
            <a:spLocks noGrp="1"/>
          </p:cNvSpPr>
          <p:nvPr>
            <p:ph type="title"/>
          </p:nvPr>
        </p:nvSpPr>
        <p:spPr/>
        <p:txBody>
          <a:bodyPr/>
          <a:lstStyle/>
          <a:p>
            <a:r>
              <a:rPr lang="en-US" dirty="0"/>
              <a:t>Remember …</a:t>
            </a:r>
          </a:p>
        </p:txBody>
      </p:sp>
      <p:sp>
        <p:nvSpPr>
          <p:cNvPr id="4" name="Content Placeholder 3">
            <a:extLst>
              <a:ext uri="{FF2B5EF4-FFF2-40B4-BE49-F238E27FC236}">
                <a16:creationId xmlns:a16="http://schemas.microsoft.com/office/drawing/2014/main" id="{CA2A4EB4-3CFF-479D-8297-BC2CDBE77BFE}"/>
              </a:ext>
            </a:extLst>
          </p:cNvPr>
          <p:cNvSpPr>
            <a:spLocks noGrp="1"/>
          </p:cNvSpPr>
          <p:nvPr>
            <p:ph idx="1"/>
          </p:nvPr>
        </p:nvSpPr>
        <p:spPr/>
        <p:txBody>
          <a:bodyPr/>
          <a:lstStyle/>
          <a:p>
            <a:r>
              <a:rPr lang="en-US" dirty="0"/>
              <a:t>Growing up, what did your family teach you about God?</a:t>
            </a:r>
          </a:p>
          <a:p>
            <a:r>
              <a:rPr lang="en-US" dirty="0">
                <a:solidFill>
                  <a:srgbClr val="C00000"/>
                </a:solidFill>
              </a:rPr>
              <a:t>Many of us had family to make sure we knew about God</a:t>
            </a:r>
          </a:p>
          <a:p>
            <a:pPr lvl="1"/>
            <a:r>
              <a:rPr lang="en-US" dirty="0">
                <a:solidFill>
                  <a:srgbClr val="C00000"/>
                </a:solidFill>
              </a:rPr>
              <a:t>We attended church from an early age</a:t>
            </a:r>
          </a:p>
          <a:p>
            <a:pPr lvl="1"/>
            <a:r>
              <a:rPr lang="en-US" dirty="0">
                <a:solidFill>
                  <a:srgbClr val="C00000"/>
                </a:solidFill>
              </a:rPr>
              <a:t>People in other cultures may not have those same opportunities</a:t>
            </a:r>
          </a:p>
          <a:p>
            <a:pPr lvl="1"/>
            <a:r>
              <a:rPr lang="en-US" dirty="0">
                <a:solidFill>
                  <a:srgbClr val="C00000"/>
                </a:solidFill>
              </a:rPr>
              <a:t>But,  God has given all people ways to know He exists.</a:t>
            </a:r>
          </a:p>
          <a:p>
            <a:endParaRPr lang="en-US" dirty="0"/>
          </a:p>
          <a:p>
            <a:endParaRPr lang="en-US" dirty="0"/>
          </a:p>
        </p:txBody>
      </p:sp>
      <p:grpSp>
        <p:nvGrpSpPr>
          <p:cNvPr id="9" name="Group 8">
            <a:extLst>
              <a:ext uri="{FF2B5EF4-FFF2-40B4-BE49-F238E27FC236}">
                <a16:creationId xmlns:a16="http://schemas.microsoft.com/office/drawing/2014/main" id="{E4CB4C7B-5E30-47D9-9237-FA379D4EF78F}"/>
              </a:ext>
            </a:extLst>
          </p:cNvPr>
          <p:cNvGrpSpPr/>
          <p:nvPr/>
        </p:nvGrpSpPr>
        <p:grpSpPr>
          <a:xfrm>
            <a:off x="1972318" y="3047283"/>
            <a:ext cx="9093429" cy="2640998"/>
            <a:chOff x="1972318" y="3047283"/>
            <a:chExt cx="9093429" cy="2640998"/>
          </a:xfrm>
        </p:grpSpPr>
        <p:pic>
          <p:nvPicPr>
            <p:cNvPr id="6" name="Picture 5" descr="A small child sitting on a table&#10;&#10;Description automatically generated">
              <a:extLst>
                <a:ext uri="{FF2B5EF4-FFF2-40B4-BE49-F238E27FC236}">
                  <a16:creationId xmlns:a16="http://schemas.microsoft.com/office/drawing/2014/main" id="{34ADC815-6581-4BA8-9B4D-B018ADBD06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0000" y="3467593"/>
              <a:ext cx="3080308" cy="173379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7385CC0-C0F9-402D-A978-B3C0DB2AB0BD}"/>
                </a:ext>
              </a:extLst>
            </p:cNvPr>
            <p:cNvPicPr>
              <a:picLocks noChangeAspect="1"/>
            </p:cNvPicPr>
            <p:nvPr/>
          </p:nvPicPr>
          <p:blipFill>
            <a:blip r:embed="rId3"/>
            <a:stretch>
              <a:fillRect/>
            </a:stretch>
          </p:blipFill>
          <p:spPr>
            <a:xfrm>
              <a:off x="8337493" y="4018589"/>
              <a:ext cx="2728254" cy="166969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F4F5EF7-952E-4807-B1EA-94B0A3DC4DC4}"/>
                </a:ext>
              </a:extLst>
            </p:cNvPr>
            <p:cNvPicPr>
              <a:picLocks noChangeAspect="1"/>
            </p:cNvPicPr>
            <p:nvPr/>
          </p:nvPicPr>
          <p:blipFill>
            <a:blip r:embed="rId4"/>
            <a:stretch>
              <a:fillRect/>
            </a:stretch>
          </p:blipFill>
          <p:spPr>
            <a:xfrm>
              <a:off x="1972318" y="3047283"/>
              <a:ext cx="2649297" cy="153659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16273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ED55A-1360-4D0E-9314-6053E027ADA6}"/>
              </a:ext>
            </a:extLst>
          </p:cNvPr>
          <p:cNvSpPr>
            <a:spLocks noGrp="1"/>
          </p:cNvSpPr>
          <p:nvPr>
            <p:ph type="title"/>
          </p:nvPr>
        </p:nvSpPr>
        <p:spPr/>
        <p:txBody>
          <a:bodyPr/>
          <a:lstStyle/>
          <a:p>
            <a:pPr algn="l"/>
            <a:r>
              <a:rPr lang="en-US" dirty="0"/>
              <a:t>Listen for how God can be seen.</a:t>
            </a:r>
          </a:p>
        </p:txBody>
      </p:sp>
      <p:sp>
        <p:nvSpPr>
          <p:cNvPr id="3" name="Content Placeholder 2">
            <a:extLst>
              <a:ext uri="{FF2B5EF4-FFF2-40B4-BE49-F238E27FC236}">
                <a16:creationId xmlns:a16="http://schemas.microsoft.com/office/drawing/2014/main" id="{1998D8AD-BF1E-4DA1-83A7-08E6FE03A9EC}"/>
              </a:ext>
            </a:extLst>
          </p:cNvPr>
          <p:cNvSpPr>
            <a:spLocks noGrp="1"/>
          </p:cNvSpPr>
          <p:nvPr>
            <p:ph idx="1"/>
          </p:nvPr>
        </p:nvSpPr>
        <p:spPr>
          <a:xfrm>
            <a:off x="988512" y="1813099"/>
            <a:ext cx="9934184" cy="4351338"/>
          </a:xfrm>
        </p:spPr>
        <p:txBody>
          <a:bodyPr/>
          <a:lstStyle/>
          <a:p>
            <a:pPr marL="0" indent="0" algn="ctr">
              <a:buNone/>
            </a:pPr>
            <a:r>
              <a:rPr lang="en-US" dirty="0"/>
              <a:t>Psalm 19:1-6 (NIV)  The heavens declare the glory of God; the skies proclaim the work of his hands. 2  Day after day they pour forth speech; night after night they display knowledge. 3  There is no speech or language where their voice is not heard. 4  Their voice goes out into all the earth, their words</a:t>
            </a:r>
          </a:p>
        </p:txBody>
      </p:sp>
    </p:spTree>
    <p:extLst>
      <p:ext uri="{BB962C8B-B14F-4D97-AF65-F5344CB8AC3E}">
        <p14:creationId xmlns:p14="http://schemas.microsoft.com/office/powerpoint/2010/main" val="27464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ED55A-1360-4D0E-9314-6053E027ADA6}"/>
              </a:ext>
            </a:extLst>
          </p:cNvPr>
          <p:cNvSpPr>
            <a:spLocks noGrp="1"/>
          </p:cNvSpPr>
          <p:nvPr>
            <p:ph type="title"/>
          </p:nvPr>
        </p:nvSpPr>
        <p:spPr/>
        <p:txBody>
          <a:bodyPr/>
          <a:lstStyle/>
          <a:p>
            <a:pPr algn="l"/>
            <a:r>
              <a:rPr lang="en-US" dirty="0"/>
              <a:t>Listen for how God can be seen.</a:t>
            </a:r>
          </a:p>
        </p:txBody>
      </p:sp>
      <p:sp>
        <p:nvSpPr>
          <p:cNvPr id="3" name="Content Placeholder 2">
            <a:extLst>
              <a:ext uri="{FF2B5EF4-FFF2-40B4-BE49-F238E27FC236}">
                <a16:creationId xmlns:a16="http://schemas.microsoft.com/office/drawing/2014/main" id="{1998D8AD-BF1E-4DA1-83A7-08E6FE03A9EC}"/>
              </a:ext>
            </a:extLst>
          </p:cNvPr>
          <p:cNvSpPr>
            <a:spLocks noGrp="1"/>
          </p:cNvSpPr>
          <p:nvPr>
            <p:ph idx="1"/>
          </p:nvPr>
        </p:nvSpPr>
        <p:spPr>
          <a:xfrm>
            <a:off x="988512" y="1813099"/>
            <a:ext cx="9934184" cy="4351338"/>
          </a:xfrm>
        </p:spPr>
        <p:txBody>
          <a:bodyPr/>
          <a:lstStyle/>
          <a:p>
            <a:pPr marL="0" indent="0" algn="ctr">
              <a:buNone/>
            </a:pPr>
            <a:r>
              <a:rPr lang="en-US" dirty="0"/>
              <a:t>to the ends of the world. In the heavens he has pitched a tent for the sun, 5  which is like a bridegroom coming forth from his pavilion, like a champion rejoicing to run his course. 6  It rises at one end of the heavens and makes its circuit to the other; nothing is hidden from its heat.</a:t>
            </a:r>
          </a:p>
        </p:txBody>
      </p:sp>
      <p:pic>
        <p:nvPicPr>
          <p:cNvPr id="4" name="Picture 3">
            <a:extLst>
              <a:ext uri="{FF2B5EF4-FFF2-40B4-BE49-F238E27FC236}">
                <a16:creationId xmlns:a16="http://schemas.microsoft.com/office/drawing/2014/main" id="{D9AAC81F-099D-427E-A416-B2B1C4436A6D}"/>
              </a:ext>
            </a:extLst>
          </p:cNvPr>
          <p:cNvPicPr>
            <a:picLocks noChangeAspect="1"/>
          </p:cNvPicPr>
          <p:nvPr/>
        </p:nvPicPr>
        <p:blipFill>
          <a:blip r:embed="rId2"/>
          <a:stretch>
            <a:fillRect/>
          </a:stretch>
        </p:blipFill>
        <p:spPr>
          <a:xfrm>
            <a:off x="4821361" y="5299831"/>
            <a:ext cx="2323809"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0753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63DEB-880B-4CD1-984E-EC8500FE62CE}"/>
              </a:ext>
            </a:extLst>
          </p:cNvPr>
          <p:cNvSpPr>
            <a:spLocks noGrp="1"/>
          </p:cNvSpPr>
          <p:nvPr>
            <p:ph type="title"/>
          </p:nvPr>
        </p:nvSpPr>
        <p:spPr/>
        <p:txBody>
          <a:bodyPr/>
          <a:lstStyle/>
          <a:p>
            <a:r>
              <a:rPr lang="en-US" dirty="0"/>
              <a:t>Nature Points to God</a:t>
            </a:r>
          </a:p>
        </p:txBody>
      </p:sp>
      <p:sp>
        <p:nvSpPr>
          <p:cNvPr id="3" name="Content Placeholder 2">
            <a:extLst>
              <a:ext uri="{FF2B5EF4-FFF2-40B4-BE49-F238E27FC236}">
                <a16:creationId xmlns:a16="http://schemas.microsoft.com/office/drawing/2014/main" id="{3405E1AD-2BFC-4F35-9CD3-60F93B488F6B}"/>
              </a:ext>
            </a:extLst>
          </p:cNvPr>
          <p:cNvSpPr>
            <a:spLocks noGrp="1"/>
          </p:cNvSpPr>
          <p:nvPr>
            <p:ph idx="1"/>
          </p:nvPr>
        </p:nvSpPr>
        <p:spPr/>
        <p:txBody>
          <a:bodyPr/>
          <a:lstStyle/>
          <a:p>
            <a:r>
              <a:rPr lang="en-US" dirty="0"/>
              <a:t>What messages do the heavens declare? </a:t>
            </a:r>
          </a:p>
          <a:p>
            <a:r>
              <a:rPr lang="en-US" dirty="0"/>
              <a:t>What supports this declaration, this proclamation? </a:t>
            </a:r>
          </a:p>
          <a:p>
            <a:r>
              <a:rPr lang="en-US" dirty="0"/>
              <a:t>How widespread is the message?</a:t>
            </a:r>
          </a:p>
          <a:p>
            <a:r>
              <a:rPr lang="en-US" dirty="0"/>
              <a:t>Why and how might the psalmist have called particular attention to the sun as an element of the Lord’s orderly creation?</a:t>
            </a:r>
          </a:p>
          <a:p>
            <a:endParaRPr lang="en-US" dirty="0"/>
          </a:p>
          <a:p>
            <a:endParaRPr lang="en-US" dirty="0"/>
          </a:p>
        </p:txBody>
      </p:sp>
    </p:spTree>
    <p:extLst>
      <p:ext uri="{BB962C8B-B14F-4D97-AF65-F5344CB8AC3E}">
        <p14:creationId xmlns:p14="http://schemas.microsoft.com/office/powerpoint/2010/main" val="25418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502F-AC7E-4172-86B2-1E9218C065EB}"/>
              </a:ext>
            </a:extLst>
          </p:cNvPr>
          <p:cNvSpPr>
            <a:spLocks noGrp="1"/>
          </p:cNvSpPr>
          <p:nvPr>
            <p:ph type="title"/>
          </p:nvPr>
        </p:nvSpPr>
        <p:spPr/>
        <p:txBody>
          <a:bodyPr/>
          <a:lstStyle/>
          <a:p>
            <a:r>
              <a:rPr lang="en-US" dirty="0"/>
              <a:t>Nature Points to God</a:t>
            </a:r>
          </a:p>
        </p:txBody>
      </p:sp>
      <p:sp>
        <p:nvSpPr>
          <p:cNvPr id="3" name="Content Placeholder 2">
            <a:extLst>
              <a:ext uri="{FF2B5EF4-FFF2-40B4-BE49-F238E27FC236}">
                <a16:creationId xmlns:a16="http://schemas.microsoft.com/office/drawing/2014/main" id="{08A3EA68-11B7-4881-BBB5-543A0684C1DC}"/>
              </a:ext>
            </a:extLst>
          </p:cNvPr>
          <p:cNvSpPr>
            <a:spLocks noGrp="1"/>
          </p:cNvSpPr>
          <p:nvPr>
            <p:ph idx="1"/>
          </p:nvPr>
        </p:nvSpPr>
        <p:spPr/>
        <p:txBody>
          <a:bodyPr/>
          <a:lstStyle/>
          <a:p>
            <a:r>
              <a:rPr lang="en-US" dirty="0"/>
              <a:t>What phenomenon in nature points you to God?  When is it </a:t>
            </a:r>
            <a:r>
              <a:rPr lang="en-US" i="1" dirty="0"/>
              <a:t>easy</a:t>
            </a:r>
            <a:r>
              <a:rPr lang="en-US" dirty="0"/>
              <a:t> to see God’s glory in nature?</a:t>
            </a:r>
          </a:p>
          <a:p>
            <a:r>
              <a:rPr lang="en-US" dirty="0"/>
              <a:t>When is it </a:t>
            </a:r>
            <a:r>
              <a:rPr lang="en-US" i="1" dirty="0"/>
              <a:t>hard</a:t>
            </a:r>
            <a:r>
              <a:rPr lang="en-US" dirty="0"/>
              <a:t> to see God’s glory in nature?</a:t>
            </a:r>
          </a:p>
          <a:p>
            <a:r>
              <a:rPr lang="en-US" dirty="0"/>
              <a:t>Why is acknowledging the existence of God based on observing nature </a:t>
            </a:r>
            <a:r>
              <a:rPr lang="en-US" i="1" dirty="0"/>
              <a:t>not</a:t>
            </a:r>
            <a:r>
              <a:rPr lang="en-US" dirty="0"/>
              <a:t> enough for a person to be rightly related to Him?</a:t>
            </a:r>
          </a:p>
          <a:p>
            <a:endParaRPr lang="en-US" dirty="0"/>
          </a:p>
        </p:txBody>
      </p:sp>
    </p:spTree>
    <p:extLst>
      <p:ext uri="{BB962C8B-B14F-4D97-AF65-F5344CB8AC3E}">
        <p14:creationId xmlns:p14="http://schemas.microsoft.com/office/powerpoint/2010/main" val="56521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3D8C-A8DB-458B-9D40-558B8153B274}"/>
              </a:ext>
            </a:extLst>
          </p:cNvPr>
          <p:cNvSpPr>
            <a:spLocks noGrp="1"/>
          </p:cNvSpPr>
          <p:nvPr>
            <p:ph type="title"/>
          </p:nvPr>
        </p:nvSpPr>
        <p:spPr/>
        <p:txBody>
          <a:bodyPr/>
          <a:lstStyle/>
          <a:p>
            <a:pPr algn="l"/>
            <a:r>
              <a:rPr lang="en-US" dirty="0"/>
              <a:t>Listen for another way God reveals Himself.</a:t>
            </a:r>
          </a:p>
        </p:txBody>
      </p:sp>
      <p:sp>
        <p:nvSpPr>
          <p:cNvPr id="3" name="Content Placeholder 2">
            <a:extLst>
              <a:ext uri="{FF2B5EF4-FFF2-40B4-BE49-F238E27FC236}">
                <a16:creationId xmlns:a16="http://schemas.microsoft.com/office/drawing/2014/main" id="{B3378B2A-77D9-4E4F-B6D0-2A2AA53D56A0}"/>
              </a:ext>
            </a:extLst>
          </p:cNvPr>
          <p:cNvSpPr>
            <a:spLocks noGrp="1"/>
          </p:cNvSpPr>
          <p:nvPr>
            <p:ph idx="1"/>
          </p:nvPr>
        </p:nvSpPr>
        <p:spPr>
          <a:xfrm>
            <a:off x="876822" y="2104373"/>
            <a:ext cx="10476978" cy="4009960"/>
          </a:xfrm>
        </p:spPr>
        <p:txBody>
          <a:bodyPr/>
          <a:lstStyle/>
          <a:p>
            <a:pPr marL="0" indent="0" algn="ctr">
              <a:buNone/>
            </a:pPr>
            <a:r>
              <a:rPr lang="en-US" dirty="0"/>
              <a:t>Psalm 111:7-9 (NIV)   The works of his hands are faithful and just; all his precepts are trustworthy. 8  They are steadfast for ever and ever, done in faithfulness and uprightness. 9  He provided redemption for his people; he ordained his covenant forever-- holy and awesome is his name.</a:t>
            </a:r>
          </a:p>
          <a:p>
            <a:pPr marL="0" indent="0" algn="ctr">
              <a:buNone/>
            </a:pPr>
            <a:endParaRPr lang="en-US" dirty="0"/>
          </a:p>
        </p:txBody>
      </p:sp>
      <p:pic>
        <p:nvPicPr>
          <p:cNvPr id="4" name="Picture 3">
            <a:extLst>
              <a:ext uri="{FF2B5EF4-FFF2-40B4-BE49-F238E27FC236}">
                <a16:creationId xmlns:a16="http://schemas.microsoft.com/office/drawing/2014/main" id="{F044C50A-6F65-485D-BE58-F368F836F480}"/>
              </a:ext>
            </a:extLst>
          </p:cNvPr>
          <p:cNvPicPr>
            <a:picLocks noChangeAspect="1"/>
          </p:cNvPicPr>
          <p:nvPr/>
        </p:nvPicPr>
        <p:blipFill>
          <a:blip r:embed="rId2"/>
          <a:stretch>
            <a:fillRect/>
          </a:stretch>
        </p:blipFill>
        <p:spPr>
          <a:xfrm>
            <a:off x="4783783" y="5475195"/>
            <a:ext cx="2323809"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069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6A23-82FA-4B8D-8242-09E7A6ABD4B5}"/>
              </a:ext>
            </a:extLst>
          </p:cNvPr>
          <p:cNvSpPr>
            <a:spLocks noGrp="1"/>
          </p:cNvSpPr>
          <p:nvPr>
            <p:ph type="title"/>
          </p:nvPr>
        </p:nvSpPr>
        <p:spPr/>
        <p:txBody>
          <a:bodyPr/>
          <a:lstStyle/>
          <a:p>
            <a:r>
              <a:rPr lang="en-US" dirty="0"/>
              <a:t>Scripture Reveals God</a:t>
            </a:r>
          </a:p>
        </p:txBody>
      </p:sp>
      <p:sp>
        <p:nvSpPr>
          <p:cNvPr id="3" name="Content Placeholder 2">
            <a:extLst>
              <a:ext uri="{FF2B5EF4-FFF2-40B4-BE49-F238E27FC236}">
                <a16:creationId xmlns:a16="http://schemas.microsoft.com/office/drawing/2014/main" id="{F9787441-BBC0-4911-B597-373DD5120712}"/>
              </a:ext>
            </a:extLst>
          </p:cNvPr>
          <p:cNvSpPr>
            <a:spLocks noGrp="1"/>
          </p:cNvSpPr>
          <p:nvPr>
            <p:ph idx="1"/>
          </p:nvPr>
        </p:nvSpPr>
        <p:spPr/>
        <p:txBody>
          <a:bodyPr/>
          <a:lstStyle/>
          <a:p>
            <a:r>
              <a:rPr lang="en-US" dirty="0"/>
              <a:t>What two means through which God reveals Himself are identified in this psalm? </a:t>
            </a:r>
          </a:p>
          <a:p>
            <a:r>
              <a:rPr lang="en-US" dirty="0"/>
              <a:t>What words does the psalmist use to characterize God’s spoken/written Word? </a:t>
            </a:r>
          </a:p>
          <a:p>
            <a:r>
              <a:rPr lang="en-US" dirty="0"/>
              <a:t>How do those words apply to God as well? </a:t>
            </a:r>
          </a:p>
          <a:p>
            <a:endParaRPr lang="en-US" dirty="0"/>
          </a:p>
        </p:txBody>
      </p:sp>
    </p:spTree>
    <p:extLst>
      <p:ext uri="{BB962C8B-B14F-4D97-AF65-F5344CB8AC3E}">
        <p14:creationId xmlns:p14="http://schemas.microsoft.com/office/powerpoint/2010/main" val="11312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83</TotalTime>
  <Words>740</Words>
  <Application>Microsoft Office PowerPoint</Application>
  <PresentationFormat>Widescreen</PresentationFormat>
  <Paragraphs>60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Is There A God?</vt:lpstr>
      <vt:lpstr>Introduction Video</vt:lpstr>
      <vt:lpstr>Remember …</vt:lpstr>
      <vt:lpstr>Listen for how God can be seen.</vt:lpstr>
      <vt:lpstr>Listen for how God can be seen.</vt:lpstr>
      <vt:lpstr>Nature Points to God</vt:lpstr>
      <vt:lpstr>Nature Points to God</vt:lpstr>
      <vt:lpstr>Listen for another way God reveals Himself.</vt:lpstr>
      <vt:lpstr>Scripture Reveals God</vt:lpstr>
      <vt:lpstr>Scripture Reveals God</vt:lpstr>
      <vt:lpstr>Listen for how to gain wisdom, insight.</vt:lpstr>
      <vt:lpstr>Rightly Acknowledge God</vt:lpstr>
      <vt:lpstr>Rightly Acknowledge God</vt:lpstr>
      <vt:lpstr>Application</vt:lpstr>
      <vt:lpstr>Application</vt:lpstr>
      <vt:lpstr>Application</vt:lpstr>
      <vt:lpstr>Family Activities</vt:lpstr>
      <vt:lpstr>There Is A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A God?</dc:title>
  <dc:creator>Steve Armstrong</dc:creator>
  <cp:lastModifiedBy>Steve Armstrong</cp:lastModifiedBy>
  <cp:revision>6</cp:revision>
  <dcterms:created xsi:type="dcterms:W3CDTF">2019-11-22T13:25:21Z</dcterms:created>
  <dcterms:modified xsi:type="dcterms:W3CDTF">2019-11-22T14:49:18Z</dcterms:modified>
</cp:coreProperties>
</file>