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5" d="100"/>
          <a:sy n="75" d="100"/>
        </p:scale>
        <p:origin x="39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c23ewvv"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3c8hnbk3"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Isaac and Rebekah:</a:t>
            </a:r>
            <a:br>
              <a:rPr lang="en-US" dirty="0"/>
            </a:br>
            <a:r>
              <a:rPr lang="en-US" dirty="0"/>
              <a:t>Family Favorites</a:t>
            </a:r>
          </a:p>
        </p:txBody>
      </p:sp>
      <p:sp>
        <p:nvSpPr>
          <p:cNvPr id="3" name="Subtitle 2"/>
          <p:cNvSpPr>
            <a:spLocks noGrp="1"/>
          </p:cNvSpPr>
          <p:nvPr>
            <p:ph type="subTitle" idx="1"/>
          </p:nvPr>
        </p:nvSpPr>
        <p:spPr>
          <a:xfrm>
            <a:off x="1524000" y="3970116"/>
            <a:ext cx="9144000" cy="1287684"/>
          </a:xfrm>
        </p:spPr>
        <p:txBody>
          <a:bodyPr/>
          <a:lstStyle/>
          <a:p>
            <a:r>
              <a:rPr lang="en-US" dirty="0"/>
              <a:t>October 27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71F1-BF42-5C59-DAFA-C8098A4EA38A}"/>
              </a:ext>
            </a:extLst>
          </p:cNvPr>
          <p:cNvSpPr>
            <a:spLocks noGrp="1"/>
          </p:cNvSpPr>
          <p:nvPr>
            <p:ph type="title"/>
          </p:nvPr>
        </p:nvSpPr>
        <p:spPr/>
        <p:txBody>
          <a:bodyPr/>
          <a:lstStyle/>
          <a:p>
            <a:pPr algn="l"/>
            <a:r>
              <a:rPr lang="en-US" dirty="0"/>
              <a:t>Listen for a sneaky plot.</a:t>
            </a:r>
          </a:p>
        </p:txBody>
      </p:sp>
      <p:sp>
        <p:nvSpPr>
          <p:cNvPr id="3" name="Content Placeholder 2">
            <a:extLst>
              <a:ext uri="{FF2B5EF4-FFF2-40B4-BE49-F238E27FC236}">
                <a16:creationId xmlns:a16="http://schemas.microsoft.com/office/drawing/2014/main" id="{EF7BE5B3-6677-5933-316D-A2761F3C04AD}"/>
              </a:ext>
            </a:extLst>
          </p:cNvPr>
          <p:cNvSpPr>
            <a:spLocks noGrp="1"/>
          </p:cNvSpPr>
          <p:nvPr>
            <p:ph idx="1"/>
          </p:nvPr>
        </p:nvSpPr>
        <p:spPr>
          <a:xfrm>
            <a:off x="1493134" y="1929797"/>
            <a:ext cx="8772646" cy="4351338"/>
          </a:xfrm>
        </p:spPr>
        <p:txBody>
          <a:bodyPr/>
          <a:lstStyle/>
          <a:p>
            <a:pPr marL="0" indent="0" algn="ctr">
              <a:buNone/>
            </a:pPr>
            <a:r>
              <a:rPr lang="en-US" dirty="0"/>
              <a:t>brother Esau, 7  'Bring me some game and prepare me some tasty food to eat, so that I may give you my blessing in the presence of the LORD before I die.' 8  Now, my son, listen carefully and do what I tell you: 9  Go out </a:t>
            </a:r>
          </a:p>
        </p:txBody>
      </p:sp>
    </p:spTree>
    <p:extLst>
      <p:ext uri="{BB962C8B-B14F-4D97-AF65-F5344CB8AC3E}">
        <p14:creationId xmlns:p14="http://schemas.microsoft.com/office/powerpoint/2010/main" val="278757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71F1-BF42-5C59-DAFA-C8098A4EA38A}"/>
              </a:ext>
            </a:extLst>
          </p:cNvPr>
          <p:cNvSpPr>
            <a:spLocks noGrp="1"/>
          </p:cNvSpPr>
          <p:nvPr>
            <p:ph type="title"/>
          </p:nvPr>
        </p:nvSpPr>
        <p:spPr/>
        <p:txBody>
          <a:bodyPr/>
          <a:lstStyle/>
          <a:p>
            <a:pPr algn="l"/>
            <a:r>
              <a:rPr lang="en-US" dirty="0"/>
              <a:t>Listen for a sneaky plot.</a:t>
            </a:r>
          </a:p>
        </p:txBody>
      </p:sp>
      <p:sp>
        <p:nvSpPr>
          <p:cNvPr id="3" name="Content Placeholder 2">
            <a:extLst>
              <a:ext uri="{FF2B5EF4-FFF2-40B4-BE49-F238E27FC236}">
                <a16:creationId xmlns:a16="http://schemas.microsoft.com/office/drawing/2014/main" id="{EF7BE5B3-6677-5933-316D-A2761F3C04AD}"/>
              </a:ext>
            </a:extLst>
          </p:cNvPr>
          <p:cNvSpPr>
            <a:spLocks noGrp="1"/>
          </p:cNvSpPr>
          <p:nvPr>
            <p:ph idx="1"/>
          </p:nvPr>
        </p:nvSpPr>
        <p:spPr>
          <a:xfrm>
            <a:off x="1458409" y="1929797"/>
            <a:ext cx="9073588" cy="4351338"/>
          </a:xfrm>
        </p:spPr>
        <p:txBody>
          <a:bodyPr/>
          <a:lstStyle/>
          <a:p>
            <a:pPr marL="0" indent="0" algn="ctr">
              <a:buNone/>
            </a:pPr>
            <a:r>
              <a:rPr lang="en-US" dirty="0"/>
              <a:t>to the flock and bring me two choice young goats, so I can prepare some tasty food for your father, just the way he likes it. 10  Then take it to your father to eat, so that he may give you his blessing before he dies."</a:t>
            </a:r>
          </a:p>
        </p:txBody>
      </p:sp>
      <p:pic>
        <p:nvPicPr>
          <p:cNvPr id="4" name="Picture 3">
            <a:extLst>
              <a:ext uri="{FF2B5EF4-FFF2-40B4-BE49-F238E27FC236}">
                <a16:creationId xmlns:a16="http://schemas.microsoft.com/office/drawing/2014/main" id="{67C0D845-EA57-9CB9-10A6-D98D8911B026}"/>
              </a:ext>
            </a:extLst>
          </p:cNvPr>
          <p:cNvPicPr>
            <a:picLocks noChangeAspect="1"/>
          </p:cNvPicPr>
          <p:nvPr/>
        </p:nvPicPr>
        <p:blipFill>
          <a:blip r:embed="rId2"/>
          <a:stretch>
            <a:fillRect/>
          </a:stretch>
        </p:blipFill>
        <p:spPr>
          <a:xfrm>
            <a:off x="4899965" y="5150733"/>
            <a:ext cx="2190476" cy="2853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8033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B329-F6CA-0E31-6855-70C1C23F3371}"/>
              </a:ext>
            </a:extLst>
          </p:cNvPr>
          <p:cNvSpPr>
            <a:spLocks noGrp="1"/>
          </p:cNvSpPr>
          <p:nvPr>
            <p:ph type="title"/>
          </p:nvPr>
        </p:nvSpPr>
        <p:spPr/>
        <p:txBody>
          <a:bodyPr/>
          <a:lstStyle/>
          <a:p>
            <a:r>
              <a:rPr lang="en-US" dirty="0"/>
              <a:t>Secrecy and Deception</a:t>
            </a:r>
          </a:p>
        </p:txBody>
      </p:sp>
      <p:sp>
        <p:nvSpPr>
          <p:cNvPr id="3" name="Content Placeholder 2">
            <a:extLst>
              <a:ext uri="{FF2B5EF4-FFF2-40B4-BE49-F238E27FC236}">
                <a16:creationId xmlns:a16="http://schemas.microsoft.com/office/drawing/2014/main" id="{00D9DFAB-30F7-B527-CB9E-EF27E17396BE}"/>
              </a:ext>
            </a:extLst>
          </p:cNvPr>
          <p:cNvSpPr>
            <a:spLocks noGrp="1"/>
          </p:cNvSpPr>
          <p:nvPr>
            <p:ph idx="1"/>
          </p:nvPr>
        </p:nvSpPr>
        <p:spPr/>
        <p:txBody>
          <a:bodyPr/>
          <a:lstStyle/>
          <a:p>
            <a:r>
              <a:rPr lang="en-US" dirty="0"/>
              <a:t>What were the instructions Rebekah overheard Isaac giving to Esau? </a:t>
            </a:r>
          </a:p>
          <a:p>
            <a:r>
              <a:rPr lang="en-US" dirty="0"/>
              <a:t>What plan did she devise in response and how did she draw Jacob into it? </a:t>
            </a:r>
          </a:p>
          <a:p>
            <a:r>
              <a:rPr lang="en-US" dirty="0"/>
              <a:t>What conclusions do you draw about the quality of the relationships that existed in this family between siblings, parents, and offspring? </a:t>
            </a:r>
          </a:p>
        </p:txBody>
      </p:sp>
    </p:spTree>
    <p:extLst>
      <p:ext uri="{BB962C8B-B14F-4D97-AF65-F5344CB8AC3E}">
        <p14:creationId xmlns:p14="http://schemas.microsoft.com/office/powerpoint/2010/main" val="216103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1193-03A2-94DC-39D2-396664FB8298}"/>
              </a:ext>
            </a:extLst>
          </p:cNvPr>
          <p:cNvSpPr>
            <a:spLocks noGrp="1"/>
          </p:cNvSpPr>
          <p:nvPr>
            <p:ph type="title"/>
          </p:nvPr>
        </p:nvSpPr>
        <p:spPr/>
        <p:txBody>
          <a:bodyPr/>
          <a:lstStyle/>
          <a:p>
            <a:r>
              <a:rPr lang="en-US" dirty="0"/>
              <a:t>Secrecy and Deception</a:t>
            </a:r>
          </a:p>
        </p:txBody>
      </p:sp>
      <p:sp>
        <p:nvSpPr>
          <p:cNvPr id="3" name="Content Placeholder 2">
            <a:extLst>
              <a:ext uri="{FF2B5EF4-FFF2-40B4-BE49-F238E27FC236}">
                <a16:creationId xmlns:a16="http://schemas.microsoft.com/office/drawing/2014/main" id="{E028E63A-4000-50BD-0397-7BD4FA4EFD39}"/>
              </a:ext>
            </a:extLst>
          </p:cNvPr>
          <p:cNvSpPr>
            <a:spLocks noGrp="1"/>
          </p:cNvSpPr>
          <p:nvPr>
            <p:ph idx="1"/>
          </p:nvPr>
        </p:nvSpPr>
        <p:spPr/>
        <p:txBody>
          <a:bodyPr/>
          <a:lstStyle/>
          <a:p>
            <a:r>
              <a:rPr lang="en-US" dirty="0"/>
              <a:t>Why is honesty so vital in healthy family relationships?</a:t>
            </a:r>
          </a:p>
          <a:p>
            <a:r>
              <a:rPr lang="en-US" dirty="0"/>
              <a:t>What effect might favoritism and deception have had in shaping Jacob’s character?</a:t>
            </a:r>
          </a:p>
        </p:txBody>
      </p:sp>
    </p:spTree>
    <p:extLst>
      <p:ext uri="{BB962C8B-B14F-4D97-AF65-F5344CB8AC3E}">
        <p14:creationId xmlns:p14="http://schemas.microsoft.com/office/powerpoint/2010/main" val="3469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5CC8-3CBD-ADB7-B140-B332D8766BAC}"/>
              </a:ext>
            </a:extLst>
          </p:cNvPr>
          <p:cNvSpPr>
            <a:spLocks noGrp="1"/>
          </p:cNvSpPr>
          <p:nvPr>
            <p:ph type="title"/>
          </p:nvPr>
        </p:nvSpPr>
        <p:spPr/>
        <p:txBody>
          <a:bodyPr/>
          <a:lstStyle/>
          <a:p>
            <a:pPr algn="l"/>
            <a:r>
              <a:rPr lang="en-US" dirty="0"/>
              <a:t>Listen for the plot to thicken</a:t>
            </a:r>
          </a:p>
        </p:txBody>
      </p:sp>
      <p:sp>
        <p:nvSpPr>
          <p:cNvPr id="3" name="Content Placeholder 2">
            <a:extLst>
              <a:ext uri="{FF2B5EF4-FFF2-40B4-BE49-F238E27FC236}">
                <a16:creationId xmlns:a16="http://schemas.microsoft.com/office/drawing/2014/main" id="{B80EC493-0E0F-759C-7DF7-8D6CE09866E0}"/>
              </a:ext>
            </a:extLst>
          </p:cNvPr>
          <p:cNvSpPr>
            <a:spLocks noGrp="1"/>
          </p:cNvSpPr>
          <p:nvPr>
            <p:ph idx="1"/>
          </p:nvPr>
        </p:nvSpPr>
        <p:spPr>
          <a:xfrm>
            <a:off x="1559206" y="2010820"/>
            <a:ext cx="9073587" cy="4351338"/>
          </a:xfrm>
        </p:spPr>
        <p:txBody>
          <a:bodyPr/>
          <a:lstStyle/>
          <a:p>
            <a:pPr marL="0" indent="0" algn="ctr">
              <a:buNone/>
            </a:pPr>
            <a:r>
              <a:rPr lang="en-US" dirty="0"/>
              <a:t>Genesis 27:11-13 (NIV)   Jacob said to Rebekah his mother, "But my brother Esau is a hairy man, and I'm a man with smooth skin. 12  What if my father touches me? I would appear to be tricking </a:t>
            </a:r>
          </a:p>
        </p:txBody>
      </p:sp>
    </p:spTree>
    <p:extLst>
      <p:ext uri="{BB962C8B-B14F-4D97-AF65-F5344CB8AC3E}">
        <p14:creationId xmlns:p14="http://schemas.microsoft.com/office/powerpoint/2010/main" val="29511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5CC8-3CBD-ADB7-B140-B332D8766BAC}"/>
              </a:ext>
            </a:extLst>
          </p:cNvPr>
          <p:cNvSpPr>
            <a:spLocks noGrp="1"/>
          </p:cNvSpPr>
          <p:nvPr>
            <p:ph type="title"/>
          </p:nvPr>
        </p:nvSpPr>
        <p:spPr/>
        <p:txBody>
          <a:bodyPr/>
          <a:lstStyle/>
          <a:p>
            <a:pPr algn="l"/>
            <a:r>
              <a:rPr lang="en-US" dirty="0"/>
              <a:t>Listen for the plot to thicken</a:t>
            </a:r>
          </a:p>
        </p:txBody>
      </p:sp>
      <p:sp>
        <p:nvSpPr>
          <p:cNvPr id="3" name="Content Placeholder 2">
            <a:extLst>
              <a:ext uri="{FF2B5EF4-FFF2-40B4-BE49-F238E27FC236}">
                <a16:creationId xmlns:a16="http://schemas.microsoft.com/office/drawing/2014/main" id="{B80EC493-0E0F-759C-7DF7-8D6CE09866E0}"/>
              </a:ext>
            </a:extLst>
          </p:cNvPr>
          <p:cNvSpPr>
            <a:spLocks noGrp="1"/>
          </p:cNvSpPr>
          <p:nvPr>
            <p:ph idx="1"/>
          </p:nvPr>
        </p:nvSpPr>
        <p:spPr>
          <a:xfrm>
            <a:off x="1481559" y="2010820"/>
            <a:ext cx="8919740" cy="4351338"/>
          </a:xfrm>
        </p:spPr>
        <p:txBody>
          <a:bodyPr/>
          <a:lstStyle/>
          <a:p>
            <a:pPr marL="0" indent="0" algn="ctr">
              <a:buNone/>
            </a:pPr>
            <a:r>
              <a:rPr lang="en-US" dirty="0"/>
              <a:t>him and would bring down a curse on myself rather than a blessing." 13  His mother said to him, "My son, let the curse fall on me. Just do what I say; go and get them for me."</a:t>
            </a:r>
          </a:p>
        </p:txBody>
      </p:sp>
      <p:pic>
        <p:nvPicPr>
          <p:cNvPr id="4" name="Picture 3">
            <a:extLst>
              <a:ext uri="{FF2B5EF4-FFF2-40B4-BE49-F238E27FC236}">
                <a16:creationId xmlns:a16="http://schemas.microsoft.com/office/drawing/2014/main" id="{C73FD39B-27AD-8F37-D5A4-B345ED57FEA8}"/>
              </a:ext>
            </a:extLst>
          </p:cNvPr>
          <p:cNvPicPr>
            <a:picLocks noChangeAspect="1"/>
          </p:cNvPicPr>
          <p:nvPr/>
        </p:nvPicPr>
        <p:blipFill>
          <a:blip r:embed="rId2"/>
          <a:stretch>
            <a:fillRect/>
          </a:stretch>
        </p:blipFill>
        <p:spPr>
          <a:xfrm>
            <a:off x="4846191" y="5034986"/>
            <a:ext cx="2190476" cy="2853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4769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42C0-6AAD-4DB5-3D26-A63BDA19DB04}"/>
              </a:ext>
            </a:extLst>
          </p:cNvPr>
          <p:cNvSpPr>
            <a:spLocks noGrp="1"/>
          </p:cNvSpPr>
          <p:nvPr>
            <p:ph type="title"/>
          </p:nvPr>
        </p:nvSpPr>
        <p:spPr/>
        <p:txBody>
          <a:bodyPr/>
          <a:lstStyle/>
          <a:p>
            <a:r>
              <a:rPr lang="en-US" dirty="0"/>
              <a:t>Bad Influence and Defiance</a:t>
            </a:r>
          </a:p>
        </p:txBody>
      </p:sp>
      <p:sp>
        <p:nvSpPr>
          <p:cNvPr id="3" name="Content Placeholder 2">
            <a:extLst>
              <a:ext uri="{FF2B5EF4-FFF2-40B4-BE49-F238E27FC236}">
                <a16:creationId xmlns:a16="http://schemas.microsoft.com/office/drawing/2014/main" id="{B6B05664-2865-9FCB-4F75-4A9F7A6B3C22}"/>
              </a:ext>
            </a:extLst>
          </p:cNvPr>
          <p:cNvSpPr>
            <a:spLocks noGrp="1"/>
          </p:cNvSpPr>
          <p:nvPr>
            <p:ph idx="1"/>
          </p:nvPr>
        </p:nvSpPr>
        <p:spPr/>
        <p:txBody>
          <a:bodyPr/>
          <a:lstStyle/>
          <a:p>
            <a:r>
              <a:rPr lang="en-US" dirty="0"/>
              <a:t>Rebekah had an answer to Jacob’s objections. In what sense was her willingness to take the blame still not adequate?</a:t>
            </a:r>
          </a:p>
          <a:p>
            <a:r>
              <a:rPr lang="en-US" dirty="0"/>
              <a:t>What makes lying and deception so difficult to overcome in a family?</a:t>
            </a:r>
          </a:p>
          <a:p>
            <a:r>
              <a:rPr lang="en-US" dirty="0"/>
              <a:t>How can we exemplify life without favoritism in our families?</a:t>
            </a:r>
          </a:p>
        </p:txBody>
      </p:sp>
    </p:spTree>
    <p:extLst>
      <p:ext uri="{BB962C8B-B14F-4D97-AF65-F5344CB8AC3E}">
        <p14:creationId xmlns:p14="http://schemas.microsoft.com/office/powerpoint/2010/main" val="422111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68C7-0C14-A444-D4FF-DDDDD9B64759}"/>
              </a:ext>
            </a:extLst>
          </p:cNvPr>
          <p:cNvSpPr>
            <a:spLocks noGrp="1"/>
          </p:cNvSpPr>
          <p:nvPr>
            <p:ph type="title"/>
          </p:nvPr>
        </p:nvSpPr>
        <p:spPr/>
        <p:txBody>
          <a:bodyPr/>
          <a:lstStyle/>
          <a:p>
            <a:r>
              <a:rPr lang="en-US" dirty="0"/>
              <a:t>Bad Influence and Defiance</a:t>
            </a:r>
          </a:p>
        </p:txBody>
      </p:sp>
      <p:sp>
        <p:nvSpPr>
          <p:cNvPr id="3" name="Content Placeholder 2">
            <a:extLst>
              <a:ext uri="{FF2B5EF4-FFF2-40B4-BE49-F238E27FC236}">
                <a16:creationId xmlns:a16="http://schemas.microsoft.com/office/drawing/2014/main" id="{03498957-B2AE-46E8-1B32-9CD9364C6D20}"/>
              </a:ext>
            </a:extLst>
          </p:cNvPr>
          <p:cNvSpPr>
            <a:spLocks noGrp="1"/>
          </p:cNvSpPr>
          <p:nvPr>
            <p:ph idx="1"/>
          </p:nvPr>
        </p:nvSpPr>
        <p:spPr/>
        <p:txBody>
          <a:bodyPr/>
          <a:lstStyle/>
          <a:p>
            <a:r>
              <a:rPr lang="en-US" dirty="0"/>
              <a:t>How does sinful behavior among family members impact the entire family?</a:t>
            </a:r>
          </a:p>
          <a:p>
            <a:r>
              <a:rPr lang="en-US" dirty="0"/>
              <a:t>How do you maintain a spirit of honesty, integrity, and transparency, so that you will not be guilty of family mistrust?</a:t>
            </a:r>
          </a:p>
        </p:txBody>
      </p:sp>
    </p:spTree>
    <p:extLst>
      <p:ext uri="{BB962C8B-B14F-4D97-AF65-F5344CB8AC3E}">
        <p14:creationId xmlns:p14="http://schemas.microsoft.com/office/powerpoint/2010/main" val="255085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4DEC-79C9-370A-81FD-B7D99B01DA5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F3A1843-2950-40D1-1565-3C3D96D2B265}"/>
              </a:ext>
            </a:extLst>
          </p:cNvPr>
          <p:cNvSpPr>
            <a:spLocks noGrp="1"/>
          </p:cNvSpPr>
          <p:nvPr>
            <p:ph idx="1"/>
          </p:nvPr>
        </p:nvSpPr>
        <p:spPr>
          <a:xfrm>
            <a:off x="838200" y="2257063"/>
            <a:ext cx="10515600" cy="3919900"/>
          </a:xfrm>
        </p:spPr>
        <p:txBody>
          <a:bodyPr/>
          <a:lstStyle/>
          <a:p>
            <a:r>
              <a:rPr lang="en-US" dirty="0"/>
              <a:t>Read. </a:t>
            </a:r>
          </a:p>
          <a:p>
            <a:pPr lvl="1"/>
            <a:r>
              <a:rPr lang="en-US" sz="3600" dirty="0"/>
              <a:t>This week read 1 Corinthians 13. </a:t>
            </a:r>
          </a:p>
          <a:p>
            <a:pPr lvl="1"/>
            <a:r>
              <a:rPr lang="en-US" sz="3600" dirty="0"/>
              <a:t>It provides a template for love and respect in families.</a:t>
            </a:r>
          </a:p>
          <a:p>
            <a:endParaRPr lang="en-US" dirty="0"/>
          </a:p>
        </p:txBody>
      </p:sp>
    </p:spTree>
    <p:extLst>
      <p:ext uri="{BB962C8B-B14F-4D97-AF65-F5344CB8AC3E}">
        <p14:creationId xmlns:p14="http://schemas.microsoft.com/office/powerpoint/2010/main" val="184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4DEC-79C9-370A-81FD-B7D99B01DA5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F3A1843-2950-40D1-1565-3C3D96D2B265}"/>
              </a:ext>
            </a:extLst>
          </p:cNvPr>
          <p:cNvSpPr>
            <a:spLocks noGrp="1"/>
          </p:cNvSpPr>
          <p:nvPr>
            <p:ph idx="1"/>
          </p:nvPr>
        </p:nvSpPr>
        <p:spPr/>
        <p:txBody>
          <a:bodyPr/>
          <a:lstStyle/>
          <a:p>
            <a:r>
              <a:rPr lang="en-US" dirty="0"/>
              <a:t>Reflect. </a:t>
            </a:r>
          </a:p>
          <a:p>
            <a:pPr lvl="1"/>
            <a:r>
              <a:rPr lang="en-US" sz="3600" dirty="0"/>
              <a:t>Journal and reflect on when you have felt wounded in times when others seemed to be more valuable and appreciated than you. </a:t>
            </a:r>
          </a:p>
          <a:p>
            <a:pPr lvl="1"/>
            <a:r>
              <a:rPr lang="en-US" sz="3600" dirty="0"/>
              <a:t>How did you overcome those feelings? How did you respond?</a:t>
            </a:r>
          </a:p>
          <a:p>
            <a:endParaRPr lang="en-US" dirty="0"/>
          </a:p>
        </p:txBody>
      </p:sp>
    </p:spTree>
    <p:extLst>
      <p:ext uri="{BB962C8B-B14F-4D97-AF65-F5344CB8AC3E}">
        <p14:creationId xmlns:p14="http://schemas.microsoft.com/office/powerpoint/2010/main" val="355987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2C60-F896-403C-F055-06E66C7618B6}"/>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ADC6E5B7-DF5D-E36E-A0DC-AB1F0D0F028C}"/>
              </a:ext>
            </a:extLst>
          </p:cNvPr>
          <p:cNvGrpSpPr/>
          <p:nvPr/>
        </p:nvGrpSpPr>
        <p:grpSpPr>
          <a:xfrm>
            <a:off x="3146481" y="1567543"/>
            <a:ext cx="6140023" cy="4286992"/>
            <a:chOff x="2849598" y="1520042"/>
            <a:chExt cx="6492803" cy="4846740"/>
          </a:xfrm>
        </p:grpSpPr>
        <p:pic>
          <p:nvPicPr>
            <p:cNvPr id="4" name="Picture 3" descr="A person with a beard and mustache hugging another person&#10;&#10;Description automatically generated">
              <a:extLst>
                <a:ext uri="{FF2B5EF4-FFF2-40B4-BE49-F238E27FC236}">
                  <a16:creationId xmlns:a16="http://schemas.microsoft.com/office/drawing/2014/main" id="{B1E303B7-4665-F6A8-F714-CEADF4BD5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4" y="1864426"/>
              <a:ext cx="5871966" cy="3473532"/>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677BF6CD-64EB-5EB0-E82D-274C01811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20042"/>
              <a:ext cx="6492803" cy="4846740"/>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73D03445-355F-52D1-ADDE-9DE03B25AE90}"/>
              </a:ext>
            </a:extLst>
          </p:cNvPr>
          <p:cNvSpPr txBox="1"/>
          <p:nvPr/>
        </p:nvSpPr>
        <p:spPr>
          <a:xfrm>
            <a:off x="4120738" y="5854535"/>
            <a:ext cx="3966358"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09452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4DEC-79C9-370A-81FD-B7D99B01DA5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F3A1843-2950-40D1-1565-3C3D96D2B265}"/>
              </a:ext>
            </a:extLst>
          </p:cNvPr>
          <p:cNvSpPr>
            <a:spLocks noGrp="1"/>
          </p:cNvSpPr>
          <p:nvPr>
            <p:ph idx="1"/>
          </p:nvPr>
        </p:nvSpPr>
        <p:spPr>
          <a:xfrm>
            <a:off x="838200" y="1690688"/>
            <a:ext cx="10515600" cy="4351338"/>
          </a:xfrm>
        </p:spPr>
        <p:txBody>
          <a:bodyPr>
            <a:normAutofit/>
          </a:bodyPr>
          <a:lstStyle/>
          <a:p>
            <a:r>
              <a:rPr lang="en-US" dirty="0"/>
              <a:t>Practice. </a:t>
            </a:r>
          </a:p>
          <a:p>
            <a:pPr lvl="1"/>
            <a:r>
              <a:rPr lang="en-US" sz="3600" dirty="0"/>
              <a:t>Seek to rectify the favoritism in your own life (James 2:1,3,9). </a:t>
            </a:r>
          </a:p>
          <a:p>
            <a:pPr lvl="1"/>
            <a:r>
              <a:rPr lang="en-US" sz="3600" dirty="0"/>
              <a:t>Do you think you may have been guilty of showing favoritism in your family?</a:t>
            </a:r>
          </a:p>
          <a:p>
            <a:pPr lvl="1"/>
            <a:r>
              <a:rPr lang="en-US" sz="3600" dirty="0"/>
              <a:t>Set aside a time to have a conversation with the family member whom you may have harmed through favoritism. </a:t>
            </a:r>
          </a:p>
          <a:p>
            <a:endParaRPr lang="en-US" dirty="0"/>
          </a:p>
        </p:txBody>
      </p:sp>
    </p:spTree>
    <p:extLst>
      <p:ext uri="{BB962C8B-B14F-4D97-AF65-F5344CB8AC3E}">
        <p14:creationId xmlns:p14="http://schemas.microsoft.com/office/powerpoint/2010/main" val="36590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5205-6392-119E-4171-B4128F7C59B7}"/>
              </a:ext>
            </a:extLst>
          </p:cNvPr>
          <p:cNvSpPr>
            <a:spLocks noGrp="1"/>
          </p:cNvSpPr>
          <p:nvPr>
            <p:ph type="title"/>
          </p:nvPr>
        </p:nvSpPr>
        <p:spPr/>
        <p:txBody>
          <a:bodyPr/>
          <a:lstStyle/>
          <a:p>
            <a:r>
              <a:rPr lang="en-US" dirty="0"/>
              <a:t>Family Activities</a:t>
            </a:r>
          </a:p>
        </p:txBody>
      </p:sp>
      <p:pic>
        <p:nvPicPr>
          <p:cNvPr id="4" name="Picture 3" descr="A close up of a word&#10;&#10;Description automatically generated">
            <a:extLst>
              <a:ext uri="{FF2B5EF4-FFF2-40B4-BE49-F238E27FC236}">
                <a16:creationId xmlns:a16="http://schemas.microsoft.com/office/drawing/2014/main" id="{2E262DA3-31BB-157F-1041-F888E2462FF0}"/>
              </a:ext>
            </a:extLst>
          </p:cNvPr>
          <p:cNvPicPr>
            <a:picLocks noChangeAspect="1"/>
          </p:cNvPicPr>
          <p:nvPr/>
        </p:nvPicPr>
        <p:blipFill>
          <a:blip r:embed="rId2">
            <a:duotone>
              <a:prstClr val="black"/>
              <a:srgbClr val="FF66CC">
                <a:tint val="45000"/>
                <a:satMod val="400000"/>
              </a:srgbClr>
            </a:duotone>
            <a:extLst>
              <a:ext uri="{28A0092B-C50C-407E-A947-70E740481C1C}">
                <a14:useLocalDpi xmlns:a14="http://schemas.microsoft.com/office/drawing/2010/main" val="0"/>
              </a:ext>
            </a:extLst>
          </a:blip>
          <a:stretch>
            <a:fillRect/>
          </a:stretch>
        </p:blipFill>
        <p:spPr>
          <a:xfrm>
            <a:off x="7028385" y="1865498"/>
            <a:ext cx="5456223" cy="4346139"/>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sp>
        <p:nvSpPr>
          <p:cNvPr id="12" name="Speech Bubble: Rectangle with Corners Rounded 11">
            <a:extLst>
              <a:ext uri="{FF2B5EF4-FFF2-40B4-BE49-F238E27FC236}">
                <a16:creationId xmlns:a16="http://schemas.microsoft.com/office/drawing/2014/main" id="{AB932B2D-92C3-FBF7-385C-148E9184D32A}"/>
              </a:ext>
            </a:extLst>
          </p:cNvPr>
          <p:cNvSpPr/>
          <p:nvPr/>
        </p:nvSpPr>
        <p:spPr>
          <a:xfrm>
            <a:off x="3652406" y="2286000"/>
            <a:ext cx="3967594" cy="2565400"/>
          </a:xfrm>
          <a:prstGeom prst="wedgeRoundRectCallout">
            <a:avLst>
              <a:gd name="adj1" fmla="val -66417"/>
              <a:gd name="adj2" fmla="val -264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 see “SOAP” in the grid, but not in the list of words.  Guess I better check for help at </a:t>
            </a:r>
            <a:r>
              <a:rPr lang="en-US" dirty="0">
                <a:latin typeface="Comic Sans MS" panose="030F0702030302020204" pitchFamily="66" charset="0"/>
                <a:hlinkClick r:id="rId3"/>
              </a:rPr>
              <a:t>https://tinyurl.com/3c8hnbk3</a:t>
            </a:r>
            <a:r>
              <a:rPr lang="en-US" dirty="0">
                <a:latin typeface="Comic Sans MS" panose="030F0702030302020204" pitchFamily="66" charset="0"/>
              </a:rPr>
              <a:t>  I’ll bet you gentlemen in the back could find the Crossword or the Family Discussion there too.</a:t>
            </a:r>
          </a:p>
        </p:txBody>
      </p:sp>
      <p:sp>
        <p:nvSpPr>
          <p:cNvPr id="14" name="Oval 13">
            <a:extLst>
              <a:ext uri="{FF2B5EF4-FFF2-40B4-BE49-F238E27FC236}">
                <a16:creationId xmlns:a16="http://schemas.microsoft.com/office/drawing/2014/main" id="{94CD72A0-CB7F-25D2-DCD2-1483C7F9FC67}"/>
              </a:ext>
            </a:extLst>
          </p:cNvPr>
          <p:cNvSpPr/>
          <p:nvPr/>
        </p:nvSpPr>
        <p:spPr>
          <a:xfrm rot="767256">
            <a:off x="8531666" y="4618262"/>
            <a:ext cx="897260" cy="525025"/>
          </a:xfrm>
          <a:prstGeom prst="ellips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descr="A cartoon of a bug holding a piece of paper&#10;&#10;Description automatically generated">
            <a:extLst>
              <a:ext uri="{FF2B5EF4-FFF2-40B4-BE49-F238E27FC236}">
                <a16:creationId xmlns:a16="http://schemas.microsoft.com/office/drawing/2014/main" id="{ACAF66DC-3258-792F-3977-28433220C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87500"/>
            <a:ext cx="2814205"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76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Isaac and Rebekah:</a:t>
            </a:r>
            <a:br>
              <a:rPr lang="en-US" dirty="0"/>
            </a:br>
            <a:r>
              <a:rPr lang="en-US" dirty="0"/>
              <a:t>Family Favorites</a:t>
            </a:r>
          </a:p>
        </p:txBody>
      </p:sp>
      <p:sp>
        <p:nvSpPr>
          <p:cNvPr id="3" name="Subtitle 2"/>
          <p:cNvSpPr>
            <a:spLocks noGrp="1"/>
          </p:cNvSpPr>
          <p:nvPr>
            <p:ph type="subTitle" idx="1"/>
          </p:nvPr>
        </p:nvSpPr>
        <p:spPr>
          <a:xfrm>
            <a:off x="1524000" y="3970116"/>
            <a:ext cx="9144000" cy="1287684"/>
          </a:xfrm>
        </p:spPr>
        <p:txBody>
          <a:bodyPr/>
          <a:lstStyle/>
          <a:p>
            <a:r>
              <a:rPr lang="en-US" dirty="0"/>
              <a:t>October 27</a:t>
            </a:r>
          </a:p>
        </p:txBody>
      </p:sp>
    </p:spTree>
    <p:extLst>
      <p:ext uri="{BB962C8B-B14F-4D97-AF65-F5344CB8AC3E}">
        <p14:creationId xmlns:p14="http://schemas.microsoft.com/office/powerpoint/2010/main" val="266898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D516-11B5-AEA2-B1C8-2DA3CBCF38D6}"/>
              </a:ext>
            </a:extLst>
          </p:cNvPr>
          <p:cNvSpPr>
            <a:spLocks noGrp="1"/>
          </p:cNvSpPr>
          <p:nvPr>
            <p:ph type="title"/>
          </p:nvPr>
        </p:nvSpPr>
        <p:spPr/>
        <p:txBody>
          <a:bodyPr/>
          <a:lstStyle/>
          <a:p>
            <a:r>
              <a:rPr lang="en-US" dirty="0"/>
              <a:t>In your humble opinion …</a:t>
            </a:r>
          </a:p>
        </p:txBody>
      </p:sp>
      <p:sp>
        <p:nvSpPr>
          <p:cNvPr id="3" name="Content Placeholder 2">
            <a:extLst>
              <a:ext uri="{FF2B5EF4-FFF2-40B4-BE49-F238E27FC236}">
                <a16:creationId xmlns:a16="http://schemas.microsoft.com/office/drawing/2014/main" id="{EC0992E8-3598-A401-DA2E-DE0952A0B214}"/>
              </a:ext>
            </a:extLst>
          </p:cNvPr>
          <p:cNvSpPr>
            <a:spLocks noGrp="1"/>
          </p:cNvSpPr>
          <p:nvPr>
            <p:ph idx="1"/>
          </p:nvPr>
        </p:nvSpPr>
        <p:spPr/>
        <p:txBody>
          <a:bodyPr>
            <a:normAutofit fontScale="92500" lnSpcReduction="10000"/>
          </a:bodyPr>
          <a:lstStyle/>
          <a:p>
            <a:r>
              <a:rPr lang="en-US" dirty="0"/>
              <a:t>What are some areas of life where you definitely have favorites?</a:t>
            </a:r>
          </a:p>
          <a:p>
            <a:endParaRPr lang="en-US" dirty="0"/>
          </a:p>
          <a:p>
            <a:r>
              <a:rPr lang="en-US" dirty="0">
                <a:solidFill>
                  <a:srgbClr val="C00000"/>
                </a:solidFill>
              </a:rPr>
              <a:t>Maybe you’ve had a pet that liked one person in the family more than the others.</a:t>
            </a:r>
          </a:p>
          <a:p>
            <a:pPr lvl="1"/>
            <a:r>
              <a:rPr lang="en-US" dirty="0">
                <a:solidFill>
                  <a:srgbClr val="C00000"/>
                </a:solidFill>
              </a:rPr>
              <a:t>It’s OK for a pet to have a favorite among family members.</a:t>
            </a:r>
          </a:p>
          <a:p>
            <a:pPr lvl="1"/>
            <a:r>
              <a:rPr lang="en-US" dirty="0">
                <a:solidFill>
                  <a:srgbClr val="C00000"/>
                </a:solidFill>
              </a:rPr>
              <a:t>But, in general, love should be without favoritism within the family.</a:t>
            </a:r>
          </a:p>
          <a:p>
            <a:endParaRPr lang="en-US" dirty="0"/>
          </a:p>
        </p:txBody>
      </p:sp>
      <p:grpSp>
        <p:nvGrpSpPr>
          <p:cNvPr id="4" name="Group 3">
            <a:extLst>
              <a:ext uri="{FF2B5EF4-FFF2-40B4-BE49-F238E27FC236}">
                <a16:creationId xmlns:a16="http://schemas.microsoft.com/office/drawing/2014/main" id="{6A4B775F-253A-4C3A-7E04-B57CE927D32F}"/>
              </a:ext>
            </a:extLst>
          </p:cNvPr>
          <p:cNvGrpSpPr/>
          <p:nvPr/>
        </p:nvGrpSpPr>
        <p:grpSpPr>
          <a:xfrm>
            <a:off x="1688355" y="2817241"/>
            <a:ext cx="8926290" cy="3457933"/>
            <a:chOff x="1688355" y="2817241"/>
            <a:chExt cx="8926290" cy="3457933"/>
          </a:xfrm>
        </p:grpSpPr>
        <p:pic>
          <p:nvPicPr>
            <p:cNvPr id="1028" name="Picture 4" descr="Basketball player">
              <a:extLst>
                <a:ext uri="{FF2B5EF4-FFF2-40B4-BE49-F238E27FC236}">
                  <a16:creationId xmlns:a16="http://schemas.microsoft.com/office/drawing/2014/main" id="{81F3C7E2-6F3B-A565-7802-8585502AF0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3427" flipH="1">
              <a:off x="1688355" y="3054884"/>
              <a:ext cx="2274330" cy="3220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Baseball player">
              <a:extLst>
                <a:ext uri="{FF2B5EF4-FFF2-40B4-BE49-F238E27FC236}">
                  <a16:creationId xmlns:a16="http://schemas.microsoft.com/office/drawing/2014/main" id="{DBE4B279-2BDE-835A-B177-B16B4EBA7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840" y="2817241"/>
              <a:ext cx="2323307"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American football player">
              <a:extLst>
                <a:ext uri="{FF2B5EF4-FFF2-40B4-BE49-F238E27FC236}">
                  <a16:creationId xmlns:a16="http://schemas.microsoft.com/office/drawing/2014/main" id="{569F587B-7EB6-8516-8472-EEBD9CDBDC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837" y="2997488"/>
              <a:ext cx="2232808" cy="3022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00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FB9F-9BE5-55FA-8082-BF30D033FC07}"/>
              </a:ext>
            </a:extLst>
          </p:cNvPr>
          <p:cNvSpPr>
            <a:spLocks noGrp="1"/>
          </p:cNvSpPr>
          <p:nvPr>
            <p:ph type="title"/>
          </p:nvPr>
        </p:nvSpPr>
        <p:spPr/>
        <p:txBody>
          <a:bodyPr/>
          <a:lstStyle/>
          <a:p>
            <a:pPr algn="l"/>
            <a:r>
              <a:rPr lang="en-US" dirty="0"/>
              <a:t>Listen for contrasts.</a:t>
            </a:r>
          </a:p>
        </p:txBody>
      </p:sp>
      <p:sp>
        <p:nvSpPr>
          <p:cNvPr id="3" name="Content Placeholder 2">
            <a:extLst>
              <a:ext uri="{FF2B5EF4-FFF2-40B4-BE49-F238E27FC236}">
                <a16:creationId xmlns:a16="http://schemas.microsoft.com/office/drawing/2014/main" id="{9E6E5135-6090-7709-DC09-D5EB33792DC7}"/>
              </a:ext>
            </a:extLst>
          </p:cNvPr>
          <p:cNvSpPr>
            <a:spLocks noGrp="1"/>
          </p:cNvSpPr>
          <p:nvPr>
            <p:ph idx="1"/>
          </p:nvPr>
        </p:nvSpPr>
        <p:spPr>
          <a:xfrm>
            <a:off x="1423685" y="1790901"/>
            <a:ext cx="9710195" cy="4351338"/>
          </a:xfrm>
        </p:spPr>
        <p:txBody>
          <a:bodyPr/>
          <a:lstStyle/>
          <a:p>
            <a:pPr marL="0" indent="0" algn="ctr">
              <a:buNone/>
            </a:pPr>
            <a:r>
              <a:rPr lang="en-US" dirty="0"/>
              <a:t>Genesis 25:24-28 (NIV)   When the time came for her to give birth, there were twin boys in her womb. 25  The first to come out was red, and his whole body was like a hairy garment; so they named him Esau. 26  After this, his brother came out, with his hand grasping Esau's heel; so he was named </a:t>
            </a:r>
          </a:p>
        </p:txBody>
      </p:sp>
    </p:spTree>
    <p:extLst>
      <p:ext uri="{BB962C8B-B14F-4D97-AF65-F5344CB8AC3E}">
        <p14:creationId xmlns:p14="http://schemas.microsoft.com/office/powerpoint/2010/main" val="137054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FB9F-9BE5-55FA-8082-BF30D033FC07}"/>
              </a:ext>
            </a:extLst>
          </p:cNvPr>
          <p:cNvSpPr>
            <a:spLocks noGrp="1"/>
          </p:cNvSpPr>
          <p:nvPr>
            <p:ph type="title"/>
          </p:nvPr>
        </p:nvSpPr>
        <p:spPr/>
        <p:txBody>
          <a:bodyPr/>
          <a:lstStyle/>
          <a:p>
            <a:pPr algn="l"/>
            <a:r>
              <a:rPr lang="en-US" dirty="0"/>
              <a:t>Listen for contrasts.</a:t>
            </a:r>
          </a:p>
        </p:txBody>
      </p:sp>
      <p:sp>
        <p:nvSpPr>
          <p:cNvPr id="3" name="Content Placeholder 2">
            <a:extLst>
              <a:ext uri="{FF2B5EF4-FFF2-40B4-BE49-F238E27FC236}">
                <a16:creationId xmlns:a16="http://schemas.microsoft.com/office/drawing/2014/main" id="{9E6E5135-6090-7709-DC09-D5EB33792DC7}"/>
              </a:ext>
            </a:extLst>
          </p:cNvPr>
          <p:cNvSpPr>
            <a:spLocks noGrp="1"/>
          </p:cNvSpPr>
          <p:nvPr>
            <p:ph idx="1"/>
          </p:nvPr>
        </p:nvSpPr>
        <p:spPr>
          <a:xfrm>
            <a:off x="1423685" y="1790901"/>
            <a:ext cx="9710195" cy="4351338"/>
          </a:xfrm>
        </p:spPr>
        <p:txBody>
          <a:bodyPr/>
          <a:lstStyle/>
          <a:p>
            <a:pPr marL="0" indent="0" algn="ctr">
              <a:buNone/>
            </a:pPr>
            <a:r>
              <a:rPr lang="en-US" dirty="0"/>
              <a:t>Jacob. Isaac was sixty years old when Rebekah gave birth to them. 27  The boys grew up, and Esau became a skillful hunter, a man of the open country, while Jacob was a quiet man, staying among the tents. 28  Isaac, who had a taste for wild game, loved Esau, but Rebekah loved Jacob.</a:t>
            </a:r>
          </a:p>
        </p:txBody>
      </p:sp>
      <p:pic>
        <p:nvPicPr>
          <p:cNvPr id="5" name="Picture 4">
            <a:extLst>
              <a:ext uri="{FF2B5EF4-FFF2-40B4-BE49-F238E27FC236}">
                <a16:creationId xmlns:a16="http://schemas.microsoft.com/office/drawing/2014/main" id="{E2BBA831-6D11-BBA7-C8AD-6E56D69D44B9}"/>
              </a:ext>
            </a:extLst>
          </p:cNvPr>
          <p:cNvPicPr>
            <a:picLocks noChangeAspect="1"/>
          </p:cNvPicPr>
          <p:nvPr/>
        </p:nvPicPr>
        <p:blipFill>
          <a:blip r:embed="rId2"/>
          <a:stretch>
            <a:fillRect/>
          </a:stretch>
        </p:blipFill>
        <p:spPr>
          <a:xfrm>
            <a:off x="4873440" y="5660020"/>
            <a:ext cx="2190476" cy="2853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923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1A7A-894B-18EA-52A0-8D0EF148B7EB}"/>
              </a:ext>
            </a:extLst>
          </p:cNvPr>
          <p:cNvSpPr>
            <a:spLocks noGrp="1"/>
          </p:cNvSpPr>
          <p:nvPr>
            <p:ph type="title"/>
          </p:nvPr>
        </p:nvSpPr>
        <p:spPr/>
        <p:txBody>
          <a:bodyPr/>
          <a:lstStyle/>
          <a:p>
            <a:r>
              <a:rPr lang="en-US" dirty="0"/>
              <a:t>Differences and Favoritism</a:t>
            </a:r>
          </a:p>
        </p:txBody>
      </p:sp>
      <p:sp>
        <p:nvSpPr>
          <p:cNvPr id="3" name="Content Placeholder 2">
            <a:extLst>
              <a:ext uri="{FF2B5EF4-FFF2-40B4-BE49-F238E27FC236}">
                <a16:creationId xmlns:a16="http://schemas.microsoft.com/office/drawing/2014/main" id="{1A2DF7EE-28AE-84BB-D319-838E2771E865}"/>
              </a:ext>
            </a:extLst>
          </p:cNvPr>
          <p:cNvSpPr>
            <a:spLocks noGrp="1"/>
          </p:cNvSpPr>
          <p:nvPr>
            <p:ph idx="1"/>
          </p:nvPr>
        </p:nvSpPr>
        <p:spPr>
          <a:xfrm>
            <a:off x="838200" y="1807088"/>
            <a:ext cx="10515600" cy="4351338"/>
          </a:xfrm>
        </p:spPr>
        <p:txBody>
          <a:bodyPr/>
          <a:lstStyle/>
          <a:p>
            <a:r>
              <a:rPr lang="en-US" dirty="0"/>
              <a:t>Describe the differences in the birth of the two boys born to Rebekah and Isaac.</a:t>
            </a:r>
          </a:p>
          <a:p>
            <a:r>
              <a:rPr lang="en-US" dirty="0"/>
              <a:t>What makes children even today from the same home turn out so differently? </a:t>
            </a:r>
          </a:p>
        </p:txBody>
      </p:sp>
      <p:graphicFrame>
        <p:nvGraphicFramePr>
          <p:cNvPr id="4" name="Table 3">
            <a:extLst>
              <a:ext uri="{FF2B5EF4-FFF2-40B4-BE49-F238E27FC236}">
                <a16:creationId xmlns:a16="http://schemas.microsoft.com/office/drawing/2014/main" id="{54BEF776-A435-7951-F9D8-D4774520D131}"/>
              </a:ext>
            </a:extLst>
          </p:cNvPr>
          <p:cNvGraphicFramePr>
            <a:graphicFrameLocks noGrp="1"/>
          </p:cNvGraphicFramePr>
          <p:nvPr>
            <p:extLst>
              <p:ext uri="{D42A27DB-BD31-4B8C-83A1-F6EECF244321}">
                <p14:modId xmlns:p14="http://schemas.microsoft.com/office/powerpoint/2010/main" val="2573095043"/>
              </p:ext>
            </p:extLst>
          </p:nvPr>
        </p:nvGraphicFramePr>
        <p:xfrm>
          <a:off x="1110527" y="3429000"/>
          <a:ext cx="10040396" cy="1889760"/>
        </p:xfrm>
        <a:graphic>
          <a:graphicData uri="http://schemas.openxmlformats.org/drawingml/2006/table">
            <a:tbl>
              <a:tblPr firstRow="1" bandRow="1">
                <a:tableStyleId>{5C22544A-7EE6-4342-B048-85BDC9FD1C3A}</a:tableStyleId>
              </a:tblPr>
              <a:tblGrid>
                <a:gridCol w="5020198">
                  <a:extLst>
                    <a:ext uri="{9D8B030D-6E8A-4147-A177-3AD203B41FA5}">
                      <a16:colId xmlns:a16="http://schemas.microsoft.com/office/drawing/2014/main" val="2769647269"/>
                    </a:ext>
                  </a:extLst>
                </a:gridCol>
                <a:gridCol w="5020198">
                  <a:extLst>
                    <a:ext uri="{9D8B030D-6E8A-4147-A177-3AD203B41FA5}">
                      <a16:colId xmlns:a16="http://schemas.microsoft.com/office/drawing/2014/main" val="1039453103"/>
                    </a:ext>
                  </a:extLst>
                </a:gridCol>
              </a:tblGrid>
              <a:tr h="370840">
                <a:tc>
                  <a:txBody>
                    <a:bodyPr/>
                    <a:lstStyle/>
                    <a:p>
                      <a:pPr algn="ctr"/>
                      <a:r>
                        <a:rPr lang="en-US" sz="2800" dirty="0"/>
                        <a:t>Esau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Jacob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778352"/>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660570"/>
                  </a:ext>
                </a:extLst>
              </a:tr>
            </a:tbl>
          </a:graphicData>
        </a:graphic>
      </p:graphicFrame>
    </p:spTree>
    <p:extLst>
      <p:ext uri="{BB962C8B-B14F-4D97-AF65-F5344CB8AC3E}">
        <p14:creationId xmlns:p14="http://schemas.microsoft.com/office/powerpoint/2010/main" val="191334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A8D4-F11D-506F-0475-F6B4D97F803A}"/>
              </a:ext>
            </a:extLst>
          </p:cNvPr>
          <p:cNvSpPr>
            <a:spLocks noGrp="1"/>
          </p:cNvSpPr>
          <p:nvPr>
            <p:ph type="title"/>
          </p:nvPr>
        </p:nvSpPr>
        <p:spPr/>
        <p:txBody>
          <a:bodyPr/>
          <a:lstStyle/>
          <a:p>
            <a:r>
              <a:rPr lang="en-US" dirty="0"/>
              <a:t>Differences and Favoritism</a:t>
            </a:r>
          </a:p>
        </p:txBody>
      </p:sp>
      <p:sp>
        <p:nvSpPr>
          <p:cNvPr id="3" name="Content Placeholder 2">
            <a:extLst>
              <a:ext uri="{FF2B5EF4-FFF2-40B4-BE49-F238E27FC236}">
                <a16:creationId xmlns:a16="http://schemas.microsoft.com/office/drawing/2014/main" id="{65B68C0F-020F-A728-4AF2-FCC7E2F16A56}"/>
              </a:ext>
            </a:extLst>
          </p:cNvPr>
          <p:cNvSpPr>
            <a:spLocks noGrp="1"/>
          </p:cNvSpPr>
          <p:nvPr>
            <p:ph idx="1"/>
          </p:nvPr>
        </p:nvSpPr>
        <p:spPr/>
        <p:txBody>
          <a:bodyPr/>
          <a:lstStyle/>
          <a:p>
            <a:r>
              <a:rPr lang="en-US" dirty="0"/>
              <a:t>What do we learn about the relationship of the parents, Isaac and Rebekah, to the two sons, Esau and Jacob, as the sons became adults?</a:t>
            </a:r>
          </a:p>
        </p:txBody>
      </p:sp>
      <p:graphicFrame>
        <p:nvGraphicFramePr>
          <p:cNvPr id="4" name="Table 3">
            <a:extLst>
              <a:ext uri="{FF2B5EF4-FFF2-40B4-BE49-F238E27FC236}">
                <a16:creationId xmlns:a16="http://schemas.microsoft.com/office/drawing/2014/main" id="{410C05BC-DF3B-D0CE-0315-3842B54CF6CC}"/>
              </a:ext>
            </a:extLst>
          </p:cNvPr>
          <p:cNvGraphicFramePr>
            <a:graphicFrameLocks noGrp="1"/>
          </p:cNvGraphicFramePr>
          <p:nvPr>
            <p:extLst>
              <p:ext uri="{D42A27DB-BD31-4B8C-83A1-F6EECF244321}">
                <p14:modId xmlns:p14="http://schemas.microsoft.com/office/powerpoint/2010/main" val="1250055498"/>
              </p:ext>
            </p:extLst>
          </p:nvPr>
        </p:nvGraphicFramePr>
        <p:xfrm>
          <a:off x="1075802" y="3660493"/>
          <a:ext cx="10040396" cy="1889760"/>
        </p:xfrm>
        <a:graphic>
          <a:graphicData uri="http://schemas.openxmlformats.org/drawingml/2006/table">
            <a:tbl>
              <a:tblPr firstRow="1" bandRow="1">
                <a:tableStyleId>{5C22544A-7EE6-4342-B048-85BDC9FD1C3A}</a:tableStyleId>
              </a:tblPr>
              <a:tblGrid>
                <a:gridCol w="5020198">
                  <a:extLst>
                    <a:ext uri="{9D8B030D-6E8A-4147-A177-3AD203B41FA5}">
                      <a16:colId xmlns:a16="http://schemas.microsoft.com/office/drawing/2014/main" val="2769647269"/>
                    </a:ext>
                  </a:extLst>
                </a:gridCol>
                <a:gridCol w="5020198">
                  <a:extLst>
                    <a:ext uri="{9D8B030D-6E8A-4147-A177-3AD203B41FA5}">
                      <a16:colId xmlns:a16="http://schemas.microsoft.com/office/drawing/2014/main" val="1039453103"/>
                    </a:ext>
                  </a:extLst>
                </a:gridCol>
              </a:tblGrid>
              <a:tr h="370840">
                <a:tc>
                  <a:txBody>
                    <a:bodyPr/>
                    <a:lstStyle/>
                    <a:p>
                      <a:pPr algn="ctr"/>
                      <a:r>
                        <a:rPr lang="en-US" sz="2800" dirty="0"/>
                        <a:t>Isaac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Rebekah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778352"/>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660570"/>
                  </a:ext>
                </a:extLst>
              </a:tr>
            </a:tbl>
          </a:graphicData>
        </a:graphic>
      </p:graphicFrame>
    </p:spTree>
    <p:extLst>
      <p:ext uri="{BB962C8B-B14F-4D97-AF65-F5344CB8AC3E}">
        <p14:creationId xmlns:p14="http://schemas.microsoft.com/office/powerpoint/2010/main" val="249886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5031-0E28-0176-DD44-0730B9A02A9D}"/>
              </a:ext>
            </a:extLst>
          </p:cNvPr>
          <p:cNvSpPr>
            <a:spLocks noGrp="1"/>
          </p:cNvSpPr>
          <p:nvPr>
            <p:ph type="title"/>
          </p:nvPr>
        </p:nvSpPr>
        <p:spPr/>
        <p:txBody>
          <a:bodyPr/>
          <a:lstStyle/>
          <a:p>
            <a:r>
              <a:rPr lang="en-US" dirty="0"/>
              <a:t>Differences and Favoritism</a:t>
            </a:r>
          </a:p>
        </p:txBody>
      </p:sp>
      <p:sp>
        <p:nvSpPr>
          <p:cNvPr id="3" name="Content Placeholder 2">
            <a:extLst>
              <a:ext uri="{FF2B5EF4-FFF2-40B4-BE49-F238E27FC236}">
                <a16:creationId xmlns:a16="http://schemas.microsoft.com/office/drawing/2014/main" id="{DD916FA5-DFA6-AE1C-C0F4-1C01E38D5068}"/>
              </a:ext>
            </a:extLst>
          </p:cNvPr>
          <p:cNvSpPr>
            <a:spLocks noGrp="1"/>
          </p:cNvSpPr>
          <p:nvPr>
            <p:ph idx="1"/>
          </p:nvPr>
        </p:nvSpPr>
        <p:spPr/>
        <p:txBody>
          <a:bodyPr/>
          <a:lstStyle/>
          <a:p>
            <a:r>
              <a:rPr lang="en-US" dirty="0"/>
              <a:t>How might these preferences have impacted the family dynamics?</a:t>
            </a:r>
          </a:p>
          <a:p>
            <a:r>
              <a:rPr lang="en-US" dirty="0"/>
              <a:t>Why do parents today sometimes favor one child over another?</a:t>
            </a:r>
          </a:p>
          <a:p>
            <a:r>
              <a:rPr lang="en-US" dirty="0"/>
              <a:t>What are possible consequences when parents show favoritism?</a:t>
            </a:r>
          </a:p>
        </p:txBody>
      </p:sp>
    </p:spTree>
    <p:extLst>
      <p:ext uri="{BB962C8B-B14F-4D97-AF65-F5344CB8AC3E}">
        <p14:creationId xmlns:p14="http://schemas.microsoft.com/office/powerpoint/2010/main" val="99314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71F1-BF42-5C59-DAFA-C8098A4EA38A}"/>
              </a:ext>
            </a:extLst>
          </p:cNvPr>
          <p:cNvSpPr>
            <a:spLocks noGrp="1"/>
          </p:cNvSpPr>
          <p:nvPr>
            <p:ph type="title"/>
          </p:nvPr>
        </p:nvSpPr>
        <p:spPr/>
        <p:txBody>
          <a:bodyPr/>
          <a:lstStyle/>
          <a:p>
            <a:pPr algn="l"/>
            <a:r>
              <a:rPr lang="en-US" dirty="0"/>
              <a:t>Listen for a sneaky plot.</a:t>
            </a:r>
          </a:p>
        </p:txBody>
      </p:sp>
      <p:sp>
        <p:nvSpPr>
          <p:cNvPr id="3" name="Content Placeholder 2">
            <a:extLst>
              <a:ext uri="{FF2B5EF4-FFF2-40B4-BE49-F238E27FC236}">
                <a16:creationId xmlns:a16="http://schemas.microsoft.com/office/drawing/2014/main" id="{EF7BE5B3-6677-5933-316D-A2761F3C04AD}"/>
              </a:ext>
            </a:extLst>
          </p:cNvPr>
          <p:cNvSpPr>
            <a:spLocks noGrp="1"/>
          </p:cNvSpPr>
          <p:nvPr>
            <p:ph idx="1"/>
          </p:nvPr>
        </p:nvSpPr>
        <p:spPr>
          <a:xfrm>
            <a:off x="1493134" y="1929797"/>
            <a:ext cx="8772646" cy="4351338"/>
          </a:xfrm>
        </p:spPr>
        <p:txBody>
          <a:bodyPr/>
          <a:lstStyle/>
          <a:p>
            <a:pPr marL="0" indent="0" algn="ctr">
              <a:buNone/>
            </a:pPr>
            <a:r>
              <a:rPr lang="en-US" dirty="0"/>
              <a:t>Genesis 27:5-10 (NIV)  Now Rebekah was listening as Isaac spoke to his son Esau. When Esau left for the open country to hunt game and bring it back, 6  Rebekah said to her son Jacob, "Look, I overheard your father say to your </a:t>
            </a:r>
          </a:p>
        </p:txBody>
      </p:sp>
    </p:spTree>
    <p:extLst>
      <p:ext uri="{BB962C8B-B14F-4D97-AF65-F5344CB8AC3E}">
        <p14:creationId xmlns:p14="http://schemas.microsoft.com/office/powerpoint/2010/main" val="154575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44</TotalTime>
  <Words>934</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Isaac and Rebekah: Family Favorites</vt:lpstr>
      <vt:lpstr>Video Introduction</vt:lpstr>
      <vt:lpstr>In your humble opinion …</vt:lpstr>
      <vt:lpstr>Listen for contrasts.</vt:lpstr>
      <vt:lpstr>Listen for contrasts.</vt:lpstr>
      <vt:lpstr>Differences and Favoritism</vt:lpstr>
      <vt:lpstr>Differences and Favoritism</vt:lpstr>
      <vt:lpstr>Differences and Favoritism</vt:lpstr>
      <vt:lpstr>Listen for a sneaky plot.</vt:lpstr>
      <vt:lpstr>Listen for a sneaky plot.</vt:lpstr>
      <vt:lpstr>Listen for a sneaky plot.</vt:lpstr>
      <vt:lpstr>Secrecy and Deception</vt:lpstr>
      <vt:lpstr>Secrecy and Deception</vt:lpstr>
      <vt:lpstr>Listen for the plot to thicken</vt:lpstr>
      <vt:lpstr>Listen for the plot to thicken</vt:lpstr>
      <vt:lpstr>Bad Influence and Defiance</vt:lpstr>
      <vt:lpstr>Bad Influence and Defiance</vt:lpstr>
      <vt:lpstr>Application</vt:lpstr>
      <vt:lpstr>Application</vt:lpstr>
      <vt:lpstr>Application</vt:lpstr>
      <vt:lpstr>Family Activities</vt:lpstr>
      <vt:lpstr>Isaac and Rebekah: Family Favorites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2024-10-11T14:14:34Z</dcterms:created>
  <dcterms:modified xsi:type="dcterms:W3CDTF">2024-10-11T14:58:48Z</dcterms:modified>
</cp:coreProperties>
</file>