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10/18/2024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10/18/2024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10/18/2024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10/18/2024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10/18/2024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10/18/2024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9000" b="-1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95000"/>
                </a:schemeClr>
              </a:gs>
              <a:gs pos="44000">
                <a:schemeClr val="accent1">
                  <a:lumMod val="45000"/>
                  <a:lumOff val="55000"/>
                  <a:alpha val="93000"/>
                </a:schemeClr>
              </a:gs>
              <a:gs pos="83000">
                <a:schemeClr val="accent1">
                  <a:lumMod val="45000"/>
                  <a:lumOff val="55000"/>
                  <a:alpha val="93000"/>
                </a:schemeClr>
              </a:gs>
              <a:gs pos="100000">
                <a:schemeClr val="accent1">
                  <a:lumMod val="30000"/>
                  <a:lumOff val="70000"/>
                  <a:alpha val="90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10/18/2024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6bnxyt56"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hyperlink" Target="https://tinyurl.com/395x2ck5"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Jacob and Esau</a:t>
            </a:r>
            <a:br>
              <a:rPr lang="en-US" dirty="0"/>
            </a:br>
            <a:r>
              <a:rPr lang="en-US" dirty="0"/>
              <a:t>Family Rivalry</a:t>
            </a:r>
          </a:p>
        </p:txBody>
      </p:sp>
      <p:sp>
        <p:nvSpPr>
          <p:cNvPr id="3" name="Subtitle 2"/>
          <p:cNvSpPr>
            <a:spLocks noGrp="1"/>
          </p:cNvSpPr>
          <p:nvPr>
            <p:ph type="subTitle" idx="1"/>
          </p:nvPr>
        </p:nvSpPr>
        <p:spPr>
          <a:xfrm>
            <a:off x="1524000" y="3954482"/>
            <a:ext cx="9144000" cy="1303317"/>
          </a:xfrm>
        </p:spPr>
        <p:txBody>
          <a:bodyPr/>
          <a:lstStyle/>
          <a:p>
            <a:r>
              <a:rPr lang="en-US" dirty="0"/>
              <a:t>November 3</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B7A5F-0DB5-C3E6-DA40-2E5FB221A43A}"/>
              </a:ext>
            </a:extLst>
          </p:cNvPr>
          <p:cNvSpPr>
            <a:spLocks noGrp="1"/>
          </p:cNvSpPr>
          <p:nvPr>
            <p:ph type="title"/>
          </p:nvPr>
        </p:nvSpPr>
        <p:spPr/>
        <p:txBody>
          <a:bodyPr/>
          <a:lstStyle/>
          <a:p>
            <a:pPr algn="l"/>
            <a:r>
              <a:rPr lang="en-US" dirty="0"/>
              <a:t>Listen for a family reunion.</a:t>
            </a:r>
          </a:p>
        </p:txBody>
      </p:sp>
      <p:sp>
        <p:nvSpPr>
          <p:cNvPr id="3" name="Content Placeholder 2">
            <a:extLst>
              <a:ext uri="{FF2B5EF4-FFF2-40B4-BE49-F238E27FC236}">
                <a16:creationId xmlns:a16="http://schemas.microsoft.com/office/drawing/2014/main" id="{6B708C29-5820-AA2D-712A-D02F29DDBF48}"/>
              </a:ext>
            </a:extLst>
          </p:cNvPr>
          <p:cNvSpPr>
            <a:spLocks noGrp="1"/>
          </p:cNvSpPr>
          <p:nvPr>
            <p:ph idx="1"/>
          </p:nvPr>
        </p:nvSpPr>
        <p:spPr>
          <a:xfrm>
            <a:off x="1196533" y="1964521"/>
            <a:ext cx="9798934" cy="4351338"/>
          </a:xfrm>
        </p:spPr>
        <p:txBody>
          <a:bodyPr/>
          <a:lstStyle/>
          <a:p>
            <a:pPr marL="0" indent="0" algn="ctr">
              <a:buNone/>
            </a:pPr>
            <a:r>
              <a:rPr lang="en-US" dirty="0"/>
              <a:t>Genesis 33:1-4 (NIV)   Jacob looked up and there was Esau, coming with his four hundred men; so he divided the children among Leah, Rachel and the two maidservants. 2  He put the maidservants and their children in front, Leah and her children next, and </a:t>
            </a:r>
          </a:p>
        </p:txBody>
      </p:sp>
    </p:spTree>
    <p:extLst>
      <p:ext uri="{BB962C8B-B14F-4D97-AF65-F5344CB8AC3E}">
        <p14:creationId xmlns:p14="http://schemas.microsoft.com/office/powerpoint/2010/main" val="176161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D400C-FF52-3B2F-F862-37C39CD5BE16}"/>
              </a:ext>
            </a:extLst>
          </p:cNvPr>
          <p:cNvSpPr>
            <a:spLocks noGrp="1"/>
          </p:cNvSpPr>
          <p:nvPr>
            <p:ph type="title"/>
          </p:nvPr>
        </p:nvSpPr>
        <p:spPr/>
        <p:txBody>
          <a:bodyPr/>
          <a:lstStyle/>
          <a:p>
            <a:pPr algn="l"/>
            <a:r>
              <a:rPr lang="en-US" dirty="0"/>
              <a:t>Listen for a family reunion.</a:t>
            </a:r>
          </a:p>
        </p:txBody>
      </p:sp>
      <p:sp>
        <p:nvSpPr>
          <p:cNvPr id="3" name="Content Placeholder 2">
            <a:extLst>
              <a:ext uri="{FF2B5EF4-FFF2-40B4-BE49-F238E27FC236}">
                <a16:creationId xmlns:a16="http://schemas.microsoft.com/office/drawing/2014/main" id="{C4ACC080-0331-5149-2558-F39CC9AC21C2}"/>
              </a:ext>
            </a:extLst>
          </p:cNvPr>
          <p:cNvSpPr>
            <a:spLocks noGrp="1"/>
          </p:cNvSpPr>
          <p:nvPr>
            <p:ph idx="1"/>
          </p:nvPr>
        </p:nvSpPr>
        <p:spPr>
          <a:xfrm>
            <a:off x="1284790" y="1895073"/>
            <a:ext cx="9791218" cy="4351338"/>
          </a:xfrm>
        </p:spPr>
        <p:txBody>
          <a:bodyPr/>
          <a:lstStyle/>
          <a:p>
            <a:pPr marL="0" indent="0" algn="ctr">
              <a:buNone/>
            </a:pPr>
            <a:r>
              <a:rPr lang="en-US" dirty="0"/>
              <a:t>Rachel and Joseph in the rear. 3  He himself went on ahead and bowed down to the ground seven times as he approached his brother. 4  But Esau ran to meet Jacob and embraced him; he threw his arms around his neck and kissed him. And they wept.</a:t>
            </a:r>
          </a:p>
        </p:txBody>
      </p:sp>
      <p:pic>
        <p:nvPicPr>
          <p:cNvPr id="4" name="Picture 3">
            <a:extLst>
              <a:ext uri="{FF2B5EF4-FFF2-40B4-BE49-F238E27FC236}">
                <a16:creationId xmlns:a16="http://schemas.microsoft.com/office/drawing/2014/main" id="{10C2B80A-3A8C-1D45-1BD0-419662EE6C03}"/>
              </a:ext>
            </a:extLst>
          </p:cNvPr>
          <p:cNvPicPr>
            <a:picLocks noChangeAspect="1"/>
          </p:cNvPicPr>
          <p:nvPr/>
        </p:nvPicPr>
        <p:blipFill>
          <a:blip r:embed="rId2"/>
          <a:stretch>
            <a:fillRect/>
          </a:stretch>
        </p:blipFill>
        <p:spPr>
          <a:xfrm>
            <a:off x="4981714" y="5475808"/>
            <a:ext cx="2228571" cy="3047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74156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92AE4-08B5-14DE-B397-9871CD854A07}"/>
              </a:ext>
            </a:extLst>
          </p:cNvPr>
          <p:cNvSpPr>
            <a:spLocks noGrp="1"/>
          </p:cNvSpPr>
          <p:nvPr>
            <p:ph type="title"/>
          </p:nvPr>
        </p:nvSpPr>
        <p:spPr/>
        <p:txBody>
          <a:bodyPr/>
          <a:lstStyle/>
          <a:p>
            <a:r>
              <a:rPr lang="en-US" dirty="0"/>
              <a:t>Choosing Humility</a:t>
            </a:r>
          </a:p>
        </p:txBody>
      </p:sp>
      <p:sp>
        <p:nvSpPr>
          <p:cNvPr id="3" name="Content Placeholder 2">
            <a:extLst>
              <a:ext uri="{FF2B5EF4-FFF2-40B4-BE49-F238E27FC236}">
                <a16:creationId xmlns:a16="http://schemas.microsoft.com/office/drawing/2014/main" id="{B54C0360-5F38-F9A9-1915-1D90AF0BEF38}"/>
              </a:ext>
            </a:extLst>
          </p:cNvPr>
          <p:cNvSpPr>
            <a:spLocks noGrp="1"/>
          </p:cNvSpPr>
          <p:nvPr>
            <p:ph idx="1"/>
          </p:nvPr>
        </p:nvSpPr>
        <p:spPr/>
        <p:txBody>
          <a:bodyPr/>
          <a:lstStyle/>
          <a:p>
            <a:r>
              <a:rPr lang="en-US" dirty="0"/>
              <a:t>What were some thoughts and emotions that may have surfaced in Jacob’s mind when he saw Esau coming with a large group of men?</a:t>
            </a:r>
          </a:p>
          <a:p>
            <a:r>
              <a:rPr lang="en-US" dirty="0"/>
              <a:t>What precautions did Jacob take that suggest he was motivated by his old mindset of self-centeredness?</a:t>
            </a:r>
          </a:p>
          <a:p>
            <a:r>
              <a:rPr lang="en-US" dirty="0"/>
              <a:t>How did Jacob demonstrate humility?</a:t>
            </a:r>
          </a:p>
        </p:txBody>
      </p:sp>
    </p:spTree>
    <p:extLst>
      <p:ext uri="{BB962C8B-B14F-4D97-AF65-F5344CB8AC3E}">
        <p14:creationId xmlns:p14="http://schemas.microsoft.com/office/powerpoint/2010/main" val="44586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43ED7-A7A6-1FC7-4F2D-E6933793863F}"/>
              </a:ext>
            </a:extLst>
          </p:cNvPr>
          <p:cNvSpPr>
            <a:spLocks noGrp="1"/>
          </p:cNvSpPr>
          <p:nvPr>
            <p:ph type="title"/>
          </p:nvPr>
        </p:nvSpPr>
        <p:spPr/>
        <p:txBody>
          <a:bodyPr/>
          <a:lstStyle/>
          <a:p>
            <a:r>
              <a:rPr lang="en-US" dirty="0"/>
              <a:t>Choosing Humility</a:t>
            </a:r>
          </a:p>
        </p:txBody>
      </p:sp>
      <p:sp>
        <p:nvSpPr>
          <p:cNvPr id="3" name="Content Placeholder 2">
            <a:extLst>
              <a:ext uri="{FF2B5EF4-FFF2-40B4-BE49-F238E27FC236}">
                <a16:creationId xmlns:a16="http://schemas.microsoft.com/office/drawing/2014/main" id="{54C92120-A1EC-A5AC-03F7-E23588262BC8}"/>
              </a:ext>
            </a:extLst>
          </p:cNvPr>
          <p:cNvSpPr>
            <a:spLocks noGrp="1"/>
          </p:cNvSpPr>
          <p:nvPr>
            <p:ph idx="1"/>
          </p:nvPr>
        </p:nvSpPr>
        <p:spPr/>
        <p:txBody>
          <a:bodyPr>
            <a:normAutofit/>
          </a:bodyPr>
          <a:lstStyle/>
          <a:p>
            <a:r>
              <a:rPr lang="en-US" dirty="0"/>
              <a:t>How did Esau respond to Jacob?</a:t>
            </a:r>
          </a:p>
          <a:p>
            <a:r>
              <a:rPr lang="en-US" dirty="0"/>
              <a:t>What do you imagine were some of the emotions, feelings evident between the brothers when they were reconciled?</a:t>
            </a:r>
          </a:p>
          <a:p>
            <a:r>
              <a:rPr lang="en-US" dirty="0"/>
              <a:t>In contrast to these feelings at reconciliation, what feelings do people hold when they are in conflict with one another?</a:t>
            </a:r>
          </a:p>
          <a:p>
            <a:endParaRPr lang="en-US" dirty="0"/>
          </a:p>
          <a:p>
            <a:endParaRPr lang="en-US" dirty="0"/>
          </a:p>
        </p:txBody>
      </p:sp>
    </p:spTree>
    <p:extLst>
      <p:ext uri="{BB962C8B-B14F-4D97-AF65-F5344CB8AC3E}">
        <p14:creationId xmlns:p14="http://schemas.microsoft.com/office/powerpoint/2010/main" val="8942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11A4A-D48A-74D9-286A-D0CDEADFA347}"/>
              </a:ext>
            </a:extLst>
          </p:cNvPr>
          <p:cNvSpPr>
            <a:spLocks noGrp="1"/>
          </p:cNvSpPr>
          <p:nvPr>
            <p:ph type="title"/>
          </p:nvPr>
        </p:nvSpPr>
        <p:spPr/>
        <p:txBody>
          <a:bodyPr/>
          <a:lstStyle/>
          <a:p>
            <a:r>
              <a:rPr lang="en-US" dirty="0"/>
              <a:t>Choosing Humility</a:t>
            </a:r>
          </a:p>
        </p:txBody>
      </p:sp>
      <p:sp>
        <p:nvSpPr>
          <p:cNvPr id="3" name="Content Placeholder 2">
            <a:extLst>
              <a:ext uri="{FF2B5EF4-FFF2-40B4-BE49-F238E27FC236}">
                <a16:creationId xmlns:a16="http://schemas.microsoft.com/office/drawing/2014/main" id="{D5E4D0C9-5B4F-2787-875B-61F4F88E44CF}"/>
              </a:ext>
            </a:extLst>
          </p:cNvPr>
          <p:cNvSpPr>
            <a:spLocks noGrp="1"/>
          </p:cNvSpPr>
          <p:nvPr>
            <p:ph idx="1"/>
          </p:nvPr>
        </p:nvSpPr>
        <p:spPr/>
        <p:txBody>
          <a:bodyPr/>
          <a:lstStyle/>
          <a:p>
            <a:r>
              <a:rPr lang="en-US" dirty="0"/>
              <a:t>What significance do you see in the fact that God initiated the reconciliation through Jacob?  Why might it not have been quite as meaningful had Esau taken the lead?</a:t>
            </a:r>
          </a:p>
        </p:txBody>
      </p:sp>
    </p:spTree>
    <p:extLst>
      <p:ext uri="{BB962C8B-B14F-4D97-AF65-F5344CB8AC3E}">
        <p14:creationId xmlns:p14="http://schemas.microsoft.com/office/powerpoint/2010/main" val="352358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EC9A3-49A8-8A65-81E9-4CAD4BDDF9EC}"/>
              </a:ext>
            </a:extLst>
          </p:cNvPr>
          <p:cNvSpPr>
            <a:spLocks noGrp="1"/>
          </p:cNvSpPr>
          <p:nvPr>
            <p:ph type="title"/>
          </p:nvPr>
        </p:nvSpPr>
        <p:spPr/>
        <p:txBody>
          <a:bodyPr/>
          <a:lstStyle/>
          <a:p>
            <a:r>
              <a:rPr lang="en-US" dirty="0"/>
              <a:t>Choosing Humility</a:t>
            </a:r>
          </a:p>
        </p:txBody>
      </p:sp>
      <p:sp>
        <p:nvSpPr>
          <p:cNvPr id="3" name="Content Placeholder 2">
            <a:extLst>
              <a:ext uri="{FF2B5EF4-FFF2-40B4-BE49-F238E27FC236}">
                <a16:creationId xmlns:a16="http://schemas.microsoft.com/office/drawing/2014/main" id="{AE3F1091-52C8-01CB-2882-88CBF943C396}"/>
              </a:ext>
            </a:extLst>
          </p:cNvPr>
          <p:cNvSpPr>
            <a:spLocks noGrp="1"/>
          </p:cNvSpPr>
          <p:nvPr>
            <p:ph idx="1"/>
          </p:nvPr>
        </p:nvSpPr>
        <p:spPr/>
        <p:txBody>
          <a:bodyPr/>
          <a:lstStyle/>
          <a:p>
            <a:r>
              <a:rPr lang="en-US" dirty="0"/>
              <a:t> </a:t>
            </a:r>
            <a:r>
              <a:rPr lang="en-US" dirty="0">
                <a:solidFill>
                  <a:srgbClr val="C00000"/>
                </a:solidFill>
              </a:rPr>
              <a:t>God wants families to be reconciled … </a:t>
            </a:r>
          </a:p>
          <a:p>
            <a:pPr lvl="1"/>
            <a:r>
              <a:rPr lang="en-US" dirty="0">
                <a:solidFill>
                  <a:srgbClr val="C00000"/>
                </a:solidFill>
              </a:rPr>
              <a:t>He has been in the business of reconciliation from the start</a:t>
            </a:r>
          </a:p>
          <a:p>
            <a:pPr lvl="1"/>
            <a:r>
              <a:rPr lang="en-US" dirty="0">
                <a:solidFill>
                  <a:srgbClr val="C00000"/>
                </a:solidFill>
              </a:rPr>
              <a:t>He made the supreme effort to reconcile us to Himself</a:t>
            </a:r>
          </a:p>
          <a:p>
            <a:pPr lvl="1"/>
            <a:r>
              <a:rPr lang="en-US" dirty="0">
                <a:solidFill>
                  <a:srgbClr val="C00000"/>
                </a:solidFill>
              </a:rPr>
              <a:t>We must do the same</a:t>
            </a:r>
          </a:p>
          <a:p>
            <a:pPr lvl="1"/>
            <a:r>
              <a:rPr lang="en-US" dirty="0">
                <a:solidFill>
                  <a:srgbClr val="C00000"/>
                </a:solidFill>
              </a:rPr>
              <a:t>We cannot hold ill will in our hearts for actual family or church family</a:t>
            </a:r>
          </a:p>
          <a:p>
            <a:pPr lvl="1"/>
            <a:endParaRPr lang="en-US" dirty="0"/>
          </a:p>
        </p:txBody>
      </p:sp>
    </p:spTree>
    <p:extLst>
      <p:ext uri="{BB962C8B-B14F-4D97-AF65-F5344CB8AC3E}">
        <p14:creationId xmlns:p14="http://schemas.microsoft.com/office/powerpoint/2010/main" val="337994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9B310-5009-1E0F-9FE0-5AA99849956B}"/>
              </a:ext>
            </a:extLst>
          </p:cNvPr>
          <p:cNvSpPr>
            <a:spLocks noGrp="1"/>
          </p:cNvSpPr>
          <p:nvPr>
            <p:ph type="title"/>
          </p:nvPr>
        </p:nvSpPr>
        <p:spPr/>
        <p:txBody>
          <a:bodyPr/>
          <a:lstStyle/>
          <a:p>
            <a:pPr algn="l"/>
            <a:r>
              <a:rPr lang="en-US" dirty="0"/>
              <a:t>Listen for restoration.</a:t>
            </a:r>
          </a:p>
        </p:txBody>
      </p:sp>
      <p:sp>
        <p:nvSpPr>
          <p:cNvPr id="3" name="Content Placeholder 2">
            <a:extLst>
              <a:ext uri="{FF2B5EF4-FFF2-40B4-BE49-F238E27FC236}">
                <a16:creationId xmlns:a16="http://schemas.microsoft.com/office/drawing/2014/main" id="{AA9F8D9F-D16C-40B5-365A-9DC2D2BBA6E9}"/>
              </a:ext>
            </a:extLst>
          </p:cNvPr>
          <p:cNvSpPr>
            <a:spLocks noGrp="1"/>
          </p:cNvSpPr>
          <p:nvPr>
            <p:ph idx="1"/>
          </p:nvPr>
        </p:nvSpPr>
        <p:spPr>
          <a:xfrm>
            <a:off x="1024128" y="1959737"/>
            <a:ext cx="10329672" cy="4351338"/>
          </a:xfrm>
        </p:spPr>
        <p:txBody>
          <a:bodyPr/>
          <a:lstStyle/>
          <a:p>
            <a:pPr marL="0" indent="0" algn="ctr">
              <a:buNone/>
            </a:pPr>
            <a:r>
              <a:rPr lang="en-US" dirty="0"/>
              <a:t>Genesis 33:8-11 (NIV)   Esau asked, "What do you mean by all these droves I met?" "To find favor in your eyes, my lord," he said. 9  But Esau said, "I already have plenty, my brother. Keep what you have for yourself." 10  "No, please!" said Jacob. "If I have found favor in your </a:t>
            </a:r>
          </a:p>
        </p:txBody>
      </p:sp>
    </p:spTree>
    <p:extLst>
      <p:ext uri="{BB962C8B-B14F-4D97-AF65-F5344CB8AC3E}">
        <p14:creationId xmlns:p14="http://schemas.microsoft.com/office/powerpoint/2010/main" val="306743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9B310-5009-1E0F-9FE0-5AA99849956B}"/>
              </a:ext>
            </a:extLst>
          </p:cNvPr>
          <p:cNvSpPr>
            <a:spLocks noGrp="1"/>
          </p:cNvSpPr>
          <p:nvPr>
            <p:ph type="title"/>
          </p:nvPr>
        </p:nvSpPr>
        <p:spPr/>
        <p:txBody>
          <a:bodyPr/>
          <a:lstStyle/>
          <a:p>
            <a:pPr algn="l"/>
            <a:r>
              <a:rPr lang="en-US" dirty="0"/>
              <a:t>Listen for restoration.</a:t>
            </a:r>
          </a:p>
        </p:txBody>
      </p:sp>
      <p:sp>
        <p:nvSpPr>
          <p:cNvPr id="3" name="Content Placeholder 2">
            <a:extLst>
              <a:ext uri="{FF2B5EF4-FFF2-40B4-BE49-F238E27FC236}">
                <a16:creationId xmlns:a16="http://schemas.microsoft.com/office/drawing/2014/main" id="{AA9F8D9F-D16C-40B5-365A-9DC2D2BBA6E9}"/>
              </a:ext>
            </a:extLst>
          </p:cNvPr>
          <p:cNvSpPr>
            <a:spLocks noGrp="1"/>
          </p:cNvSpPr>
          <p:nvPr>
            <p:ph idx="1"/>
          </p:nvPr>
        </p:nvSpPr>
        <p:spPr>
          <a:xfrm>
            <a:off x="1024128" y="1832416"/>
            <a:ext cx="10329672" cy="4351338"/>
          </a:xfrm>
        </p:spPr>
        <p:txBody>
          <a:bodyPr/>
          <a:lstStyle/>
          <a:p>
            <a:pPr marL="0" indent="0" algn="ctr">
              <a:buNone/>
            </a:pPr>
            <a:r>
              <a:rPr lang="en-US" dirty="0"/>
              <a:t>eyes, accept this gift from me. For to see your face is like seeing the face of God, now that you have received me favorably. 11  Please accept the present that was brought to you, for God has been gracious to me and I have all I need." And because Jacob insisted, Esau accepted it.</a:t>
            </a:r>
          </a:p>
        </p:txBody>
      </p:sp>
      <p:pic>
        <p:nvPicPr>
          <p:cNvPr id="4" name="Picture 3">
            <a:extLst>
              <a:ext uri="{FF2B5EF4-FFF2-40B4-BE49-F238E27FC236}">
                <a16:creationId xmlns:a16="http://schemas.microsoft.com/office/drawing/2014/main" id="{9C9F65B2-EE6E-EE56-6CDE-A7BAC9E19283}"/>
              </a:ext>
            </a:extLst>
          </p:cNvPr>
          <p:cNvPicPr>
            <a:picLocks noChangeAspect="1"/>
          </p:cNvPicPr>
          <p:nvPr/>
        </p:nvPicPr>
        <p:blipFill>
          <a:blip r:embed="rId2"/>
          <a:stretch>
            <a:fillRect/>
          </a:stretch>
        </p:blipFill>
        <p:spPr>
          <a:xfrm>
            <a:off x="4981714" y="5475808"/>
            <a:ext cx="2228571" cy="3047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71571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B886C-28AC-337E-E89D-0408D51CF94F}"/>
              </a:ext>
            </a:extLst>
          </p:cNvPr>
          <p:cNvSpPr>
            <a:spLocks noGrp="1"/>
          </p:cNvSpPr>
          <p:nvPr>
            <p:ph type="title"/>
          </p:nvPr>
        </p:nvSpPr>
        <p:spPr/>
        <p:txBody>
          <a:bodyPr/>
          <a:lstStyle/>
          <a:p>
            <a:r>
              <a:rPr lang="en-US" dirty="0"/>
              <a:t>Deciding to Restore</a:t>
            </a:r>
          </a:p>
        </p:txBody>
      </p:sp>
      <p:sp>
        <p:nvSpPr>
          <p:cNvPr id="3" name="Content Placeholder 2">
            <a:extLst>
              <a:ext uri="{FF2B5EF4-FFF2-40B4-BE49-F238E27FC236}">
                <a16:creationId xmlns:a16="http://schemas.microsoft.com/office/drawing/2014/main" id="{103F845D-9BFF-1C20-9297-9389A9280023}"/>
              </a:ext>
            </a:extLst>
          </p:cNvPr>
          <p:cNvSpPr>
            <a:spLocks noGrp="1"/>
          </p:cNvSpPr>
          <p:nvPr>
            <p:ph idx="1"/>
          </p:nvPr>
        </p:nvSpPr>
        <p:spPr/>
        <p:txBody>
          <a:bodyPr/>
          <a:lstStyle/>
          <a:p>
            <a:r>
              <a:rPr lang="en-US" dirty="0">
                <a:solidFill>
                  <a:srgbClr val="C00000"/>
                </a:solidFill>
              </a:rPr>
              <a:t>Esau asked two questions …</a:t>
            </a:r>
          </a:p>
          <a:p>
            <a:pPr lvl="1"/>
            <a:r>
              <a:rPr lang="en-US" dirty="0">
                <a:solidFill>
                  <a:srgbClr val="C00000"/>
                </a:solidFill>
              </a:rPr>
              <a:t>Who are all these people with you?</a:t>
            </a:r>
          </a:p>
          <a:p>
            <a:pPr lvl="1"/>
            <a:r>
              <a:rPr lang="en-US" dirty="0">
                <a:solidFill>
                  <a:srgbClr val="C00000"/>
                </a:solidFill>
              </a:rPr>
              <a:t>What were the flocks and herds I met?</a:t>
            </a:r>
          </a:p>
          <a:p>
            <a:r>
              <a:rPr lang="en-US" dirty="0"/>
              <a:t>How did Jacob’s answers help advance reconciliation between the two brothers?</a:t>
            </a:r>
            <a:endParaRPr lang="en-US" dirty="0">
              <a:solidFill>
                <a:srgbClr val="C00000"/>
              </a:solidFill>
            </a:endParaRPr>
          </a:p>
          <a:p>
            <a:r>
              <a:rPr lang="en-US" dirty="0"/>
              <a:t>Consider that Jacob appears more dominant one in the exchange recorded in these verses?   How can you tell?</a:t>
            </a:r>
          </a:p>
          <a:p>
            <a:endParaRPr lang="en-US" dirty="0"/>
          </a:p>
        </p:txBody>
      </p:sp>
    </p:spTree>
    <p:extLst>
      <p:ext uri="{BB962C8B-B14F-4D97-AF65-F5344CB8AC3E}">
        <p14:creationId xmlns:p14="http://schemas.microsoft.com/office/powerpoint/2010/main" val="335081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C1F5F-8538-97EE-A43F-AB19E676B6F6}"/>
              </a:ext>
            </a:extLst>
          </p:cNvPr>
          <p:cNvSpPr>
            <a:spLocks noGrp="1"/>
          </p:cNvSpPr>
          <p:nvPr>
            <p:ph type="title"/>
          </p:nvPr>
        </p:nvSpPr>
        <p:spPr/>
        <p:txBody>
          <a:bodyPr/>
          <a:lstStyle/>
          <a:p>
            <a:r>
              <a:rPr lang="en-US" dirty="0"/>
              <a:t>Deciding to Restore</a:t>
            </a:r>
          </a:p>
        </p:txBody>
      </p:sp>
      <p:sp>
        <p:nvSpPr>
          <p:cNvPr id="3" name="Content Placeholder 2">
            <a:extLst>
              <a:ext uri="{FF2B5EF4-FFF2-40B4-BE49-F238E27FC236}">
                <a16:creationId xmlns:a16="http://schemas.microsoft.com/office/drawing/2014/main" id="{4FF5836E-C6FC-272F-E2CB-5CFB73AE01C8}"/>
              </a:ext>
            </a:extLst>
          </p:cNvPr>
          <p:cNvSpPr>
            <a:spLocks noGrp="1"/>
          </p:cNvSpPr>
          <p:nvPr>
            <p:ph idx="1"/>
          </p:nvPr>
        </p:nvSpPr>
        <p:spPr/>
        <p:txBody>
          <a:bodyPr/>
          <a:lstStyle/>
          <a:p>
            <a:r>
              <a:rPr lang="en-US" dirty="0"/>
              <a:t>God had been gracious to both men, and they said so.  God has been good to you also.  What are some ways you can humbly acknowledge that graciousness to others?</a:t>
            </a:r>
          </a:p>
        </p:txBody>
      </p:sp>
    </p:spTree>
    <p:extLst>
      <p:ext uri="{BB962C8B-B14F-4D97-AF65-F5344CB8AC3E}">
        <p14:creationId xmlns:p14="http://schemas.microsoft.com/office/powerpoint/2010/main" val="1973778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AC529-31AA-2B14-D54A-E0D98522FCE5}"/>
              </a:ext>
            </a:extLst>
          </p:cNvPr>
          <p:cNvSpPr>
            <a:spLocks noGrp="1"/>
          </p:cNvSpPr>
          <p:nvPr>
            <p:ph type="title"/>
          </p:nvPr>
        </p:nvSpPr>
        <p:spPr/>
        <p:txBody>
          <a:bodyPr/>
          <a:lstStyle/>
          <a:p>
            <a:r>
              <a:rPr lang="en-US" dirty="0"/>
              <a:t>Video Introduction</a:t>
            </a:r>
          </a:p>
        </p:txBody>
      </p:sp>
      <p:grpSp>
        <p:nvGrpSpPr>
          <p:cNvPr id="7" name="Group 6">
            <a:extLst>
              <a:ext uri="{FF2B5EF4-FFF2-40B4-BE49-F238E27FC236}">
                <a16:creationId xmlns:a16="http://schemas.microsoft.com/office/drawing/2014/main" id="{02CC1D5F-8BC2-637D-EEBA-DF2C015B72DC}"/>
              </a:ext>
            </a:extLst>
          </p:cNvPr>
          <p:cNvGrpSpPr/>
          <p:nvPr/>
        </p:nvGrpSpPr>
        <p:grpSpPr>
          <a:xfrm>
            <a:off x="2849598" y="1555668"/>
            <a:ext cx="6492803" cy="4296702"/>
            <a:chOff x="2849598" y="1555668"/>
            <a:chExt cx="6492803" cy="4296702"/>
          </a:xfrm>
        </p:grpSpPr>
        <p:pic>
          <p:nvPicPr>
            <p:cNvPr id="4" name="Picture 3" descr="Two men flexing their arms&#10;&#10;Description automatically generated">
              <a:extLst>
                <a:ext uri="{FF2B5EF4-FFF2-40B4-BE49-F238E27FC236}">
                  <a16:creationId xmlns:a16="http://schemas.microsoft.com/office/drawing/2014/main" id="{0D50C9C5-C9E3-95D5-5CAC-1BE51B4DD7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833562"/>
              <a:ext cx="5715000" cy="3190875"/>
            </a:xfrm>
            <a:prstGeom prst="rect">
              <a:avLst/>
            </a:prstGeom>
            <a:ln>
              <a:noFill/>
            </a:ln>
            <a:effectLst>
              <a:outerShdw blurRad="292100" dist="139700" dir="2700000" algn="tl" rotWithShape="0">
                <a:srgbClr val="333333">
                  <a:alpha val="65000"/>
                </a:srgbClr>
              </a:outerShdw>
            </a:effectLst>
          </p:spPr>
        </p:pic>
        <p:pic>
          <p:nvPicPr>
            <p:cNvPr id="6" name="Picture 5" descr="A black background with a black square&#10;&#10;Description automatically generated with medium confidence">
              <a:hlinkClick r:id="rId3"/>
              <a:extLst>
                <a:ext uri="{FF2B5EF4-FFF2-40B4-BE49-F238E27FC236}">
                  <a16:creationId xmlns:a16="http://schemas.microsoft.com/office/drawing/2014/main" id="{F5AE1E14-1E8D-05C4-E6C0-BF07EC435D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55668"/>
              <a:ext cx="6492803" cy="4296702"/>
            </a:xfrm>
            <a:prstGeom prst="rect">
              <a:avLst/>
            </a:prstGeom>
            <a:ln>
              <a:noFill/>
            </a:ln>
            <a:effectLst>
              <a:outerShdw blurRad="292100" dist="139700" dir="2700000" algn="tl" rotWithShape="0">
                <a:srgbClr val="333333">
                  <a:alpha val="65000"/>
                </a:srgbClr>
              </a:outerShdw>
            </a:effectLst>
          </p:spPr>
        </p:pic>
      </p:grpSp>
      <p:sp>
        <p:nvSpPr>
          <p:cNvPr id="8" name="TextBox 7">
            <a:extLst>
              <a:ext uri="{FF2B5EF4-FFF2-40B4-BE49-F238E27FC236}">
                <a16:creationId xmlns:a16="http://schemas.microsoft.com/office/drawing/2014/main" id="{A6D65B03-CDD8-C23B-40EC-F5DB7BBB1349}"/>
              </a:ext>
            </a:extLst>
          </p:cNvPr>
          <p:cNvSpPr txBox="1"/>
          <p:nvPr/>
        </p:nvSpPr>
        <p:spPr>
          <a:xfrm>
            <a:off x="3800104" y="5852370"/>
            <a:ext cx="4797631"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3589999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EF714-261B-5AE1-DC6C-3083F98359C6}"/>
              </a:ext>
            </a:extLst>
          </p:cNvPr>
          <p:cNvSpPr>
            <a:spLocks noGrp="1"/>
          </p:cNvSpPr>
          <p:nvPr>
            <p:ph type="title"/>
          </p:nvPr>
        </p:nvSpPr>
        <p:spPr/>
        <p:txBody>
          <a:bodyPr/>
          <a:lstStyle/>
          <a:p>
            <a:r>
              <a:rPr lang="en-US" dirty="0"/>
              <a:t>Deciding to Restore</a:t>
            </a:r>
          </a:p>
        </p:txBody>
      </p:sp>
      <p:sp>
        <p:nvSpPr>
          <p:cNvPr id="3" name="Content Placeholder 2">
            <a:extLst>
              <a:ext uri="{FF2B5EF4-FFF2-40B4-BE49-F238E27FC236}">
                <a16:creationId xmlns:a16="http://schemas.microsoft.com/office/drawing/2014/main" id="{7AD2654A-C74C-C57A-74E8-23F494DA4AA7}"/>
              </a:ext>
            </a:extLst>
          </p:cNvPr>
          <p:cNvSpPr>
            <a:spLocks noGrp="1"/>
          </p:cNvSpPr>
          <p:nvPr>
            <p:ph idx="1"/>
          </p:nvPr>
        </p:nvSpPr>
        <p:spPr>
          <a:xfrm>
            <a:off x="838200" y="2129741"/>
            <a:ext cx="10515600" cy="4047221"/>
          </a:xfrm>
        </p:spPr>
        <p:txBody>
          <a:bodyPr/>
          <a:lstStyle/>
          <a:p>
            <a:r>
              <a:rPr lang="en-US" dirty="0">
                <a:solidFill>
                  <a:srgbClr val="C00000"/>
                </a:solidFill>
              </a:rPr>
              <a:t>Consider that we might not be accepted by the person to whom we humble ourselves.</a:t>
            </a:r>
          </a:p>
          <a:p>
            <a:pPr lvl="1"/>
            <a:r>
              <a:rPr lang="en-US" dirty="0">
                <a:solidFill>
                  <a:srgbClr val="C00000"/>
                </a:solidFill>
              </a:rPr>
              <a:t>Even if rejected by people, </a:t>
            </a:r>
            <a:r>
              <a:rPr lang="en-US" i="1" dirty="0">
                <a:solidFill>
                  <a:srgbClr val="C00000"/>
                </a:solidFill>
              </a:rPr>
              <a:t>God</a:t>
            </a:r>
            <a:r>
              <a:rPr lang="en-US" dirty="0">
                <a:solidFill>
                  <a:srgbClr val="C00000"/>
                </a:solidFill>
              </a:rPr>
              <a:t> accepts our humble attitude, and </a:t>
            </a:r>
            <a:r>
              <a:rPr lang="en-US" i="1" dirty="0">
                <a:solidFill>
                  <a:srgbClr val="C00000"/>
                </a:solidFill>
              </a:rPr>
              <a:t>He</a:t>
            </a:r>
            <a:r>
              <a:rPr lang="en-US" dirty="0">
                <a:solidFill>
                  <a:srgbClr val="C00000"/>
                </a:solidFill>
              </a:rPr>
              <a:t> is pleased</a:t>
            </a:r>
          </a:p>
          <a:p>
            <a:pPr lvl="1"/>
            <a:r>
              <a:rPr lang="en-US" dirty="0">
                <a:solidFill>
                  <a:srgbClr val="C00000"/>
                </a:solidFill>
              </a:rPr>
              <a:t>Humility </a:t>
            </a:r>
            <a:r>
              <a:rPr lang="en-US" i="1" dirty="0">
                <a:solidFill>
                  <a:srgbClr val="C00000"/>
                </a:solidFill>
              </a:rPr>
              <a:t>always</a:t>
            </a:r>
            <a:r>
              <a:rPr lang="en-US" dirty="0">
                <a:solidFill>
                  <a:srgbClr val="C00000"/>
                </a:solidFill>
              </a:rPr>
              <a:t> </a:t>
            </a:r>
            <a:r>
              <a:rPr lang="en-US" i="1" dirty="0">
                <a:solidFill>
                  <a:srgbClr val="C00000"/>
                </a:solidFill>
              </a:rPr>
              <a:t>wins</a:t>
            </a:r>
            <a:r>
              <a:rPr lang="en-US" dirty="0">
                <a:solidFill>
                  <a:srgbClr val="C00000"/>
                </a:solidFill>
              </a:rPr>
              <a:t> because it pleases God</a:t>
            </a:r>
          </a:p>
        </p:txBody>
      </p:sp>
    </p:spTree>
    <p:extLst>
      <p:ext uri="{BB962C8B-B14F-4D97-AF65-F5344CB8AC3E}">
        <p14:creationId xmlns:p14="http://schemas.microsoft.com/office/powerpoint/2010/main" val="403364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06E62-C758-6BD0-8018-119345366F4E}"/>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07AF9A44-0BAF-A9BD-4921-134C9C63DD3B}"/>
              </a:ext>
            </a:extLst>
          </p:cNvPr>
          <p:cNvSpPr>
            <a:spLocks noGrp="1"/>
          </p:cNvSpPr>
          <p:nvPr>
            <p:ph idx="1"/>
          </p:nvPr>
        </p:nvSpPr>
        <p:spPr>
          <a:xfrm>
            <a:off x="838200" y="2326511"/>
            <a:ext cx="10515600" cy="3850452"/>
          </a:xfrm>
        </p:spPr>
        <p:txBody>
          <a:bodyPr/>
          <a:lstStyle/>
          <a:p>
            <a:r>
              <a:rPr lang="en-US" dirty="0"/>
              <a:t>Take responsibility. </a:t>
            </a:r>
          </a:p>
          <a:p>
            <a:pPr lvl="1"/>
            <a:r>
              <a:rPr lang="en-US" dirty="0"/>
              <a:t>Identify some of your learned behaviors from your family.</a:t>
            </a:r>
          </a:p>
          <a:p>
            <a:pPr lvl="1"/>
            <a:r>
              <a:rPr lang="en-US" dirty="0"/>
              <a:t>Begin humbly to address them.</a:t>
            </a:r>
          </a:p>
          <a:p>
            <a:endParaRPr lang="en-US" dirty="0"/>
          </a:p>
        </p:txBody>
      </p:sp>
    </p:spTree>
    <p:extLst>
      <p:ext uri="{BB962C8B-B14F-4D97-AF65-F5344CB8AC3E}">
        <p14:creationId xmlns:p14="http://schemas.microsoft.com/office/powerpoint/2010/main" val="3533516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06E62-C758-6BD0-8018-119345366F4E}"/>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07AF9A44-0BAF-A9BD-4921-134C9C63DD3B}"/>
              </a:ext>
            </a:extLst>
          </p:cNvPr>
          <p:cNvSpPr>
            <a:spLocks noGrp="1"/>
          </p:cNvSpPr>
          <p:nvPr>
            <p:ph idx="1"/>
          </p:nvPr>
        </p:nvSpPr>
        <p:spPr/>
        <p:txBody>
          <a:bodyPr/>
          <a:lstStyle/>
          <a:p>
            <a:r>
              <a:rPr lang="en-US" dirty="0"/>
              <a:t>Forgive. </a:t>
            </a:r>
          </a:p>
          <a:p>
            <a:pPr lvl="1"/>
            <a:r>
              <a:rPr lang="en-US" dirty="0"/>
              <a:t>After humbly dealing with our sins and shortcomings, among the most significant things we can do is forgive those who have offended us or caused us harm or grief. </a:t>
            </a:r>
          </a:p>
          <a:p>
            <a:pPr lvl="1"/>
            <a:r>
              <a:rPr lang="en-US" dirty="0"/>
              <a:t>Your forgiveness does not excuse their behavior; it is you letting go of the offense.</a:t>
            </a:r>
          </a:p>
          <a:p>
            <a:endParaRPr lang="en-US" dirty="0"/>
          </a:p>
        </p:txBody>
      </p:sp>
    </p:spTree>
    <p:extLst>
      <p:ext uri="{BB962C8B-B14F-4D97-AF65-F5344CB8AC3E}">
        <p14:creationId xmlns:p14="http://schemas.microsoft.com/office/powerpoint/2010/main" val="4230393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06E62-C758-6BD0-8018-119345366F4E}"/>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07AF9A44-0BAF-A9BD-4921-134C9C63DD3B}"/>
              </a:ext>
            </a:extLst>
          </p:cNvPr>
          <p:cNvSpPr>
            <a:spLocks noGrp="1"/>
          </p:cNvSpPr>
          <p:nvPr>
            <p:ph idx="1"/>
          </p:nvPr>
        </p:nvSpPr>
        <p:spPr/>
        <p:txBody>
          <a:bodyPr>
            <a:normAutofit/>
          </a:bodyPr>
          <a:lstStyle/>
          <a:p>
            <a:r>
              <a:rPr lang="en-US" dirty="0"/>
              <a:t>Choose to forgive.</a:t>
            </a:r>
          </a:p>
          <a:p>
            <a:pPr lvl="1"/>
            <a:r>
              <a:rPr lang="en-US" dirty="0"/>
              <a:t>Do all that you can do to reconcile. </a:t>
            </a:r>
          </a:p>
          <a:p>
            <a:pPr lvl="1"/>
            <a:r>
              <a:rPr lang="en-US" dirty="0"/>
              <a:t>Take the initiative to reconcile a broken relationship in your life. </a:t>
            </a:r>
          </a:p>
          <a:p>
            <a:pPr lvl="1"/>
            <a:r>
              <a:rPr lang="en-US" dirty="0"/>
              <a:t>This is tough, but it pays tremendous dividends. </a:t>
            </a:r>
          </a:p>
          <a:p>
            <a:pPr lvl="1"/>
            <a:r>
              <a:rPr lang="en-US" dirty="0"/>
              <a:t>Doing your due diligence to maintain a clear conscience can help prevent future conflicts. </a:t>
            </a:r>
          </a:p>
          <a:p>
            <a:pPr lvl="1"/>
            <a:r>
              <a:rPr lang="en-US" dirty="0"/>
              <a:t>Take steps now to move toward reconciliation. </a:t>
            </a:r>
          </a:p>
          <a:p>
            <a:endParaRPr lang="en-US" dirty="0"/>
          </a:p>
        </p:txBody>
      </p:sp>
    </p:spTree>
    <p:extLst>
      <p:ext uri="{BB962C8B-B14F-4D97-AF65-F5344CB8AC3E}">
        <p14:creationId xmlns:p14="http://schemas.microsoft.com/office/powerpoint/2010/main" val="2619158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FA24D-F1F4-5F75-388F-BA581E14E7ED}"/>
              </a:ext>
            </a:extLst>
          </p:cNvPr>
          <p:cNvSpPr>
            <a:spLocks noGrp="1"/>
          </p:cNvSpPr>
          <p:nvPr>
            <p:ph type="title"/>
          </p:nvPr>
        </p:nvSpPr>
        <p:spPr/>
        <p:txBody>
          <a:bodyPr/>
          <a:lstStyle/>
          <a:p>
            <a:r>
              <a:rPr lang="en-US"/>
              <a:t>Family Activities`</a:t>
            </a:r>
          </a:p>
        </p:txBody>
      </p:sp>
      <p:pic>
        <p:nvPicPr>
          <p:cNvPr id="4" name="Picture 3">
            <a:extLst>
              <a:ext uri="{FF2B5EF4-FFF2-40B4-BE49-F238E27FC236}">
                <a16:creationId xmlns:a16="http://schemas.microsoft.com/office/drawing/2014/main" id="{6598775E-1CBD-B4B5-6955-E1F12589C9EF}"/>
              </a:ext>
            </a:extLst>
          </p:cNvPr>
          <p:cNvPicPr>
            <a:picLocks noChangeAspect="1"/>
          </p:cNvPicPr>
          <p:nvPr/>
        </p:nvPicPr>
        <p:blipFill>
          <a:blip r:embed="rId2"/>
          <a:stretch>
            <a:fillRect/>
          </a:stretch>
        </p:blipFill>
        <p:spPr>
          <a:xfrm>
            <a:off x="231494" y="1690688"/>
            <a:ext cx="4111431" cy="3989695"/>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6" name="Picture 5" descr="A cartoon of a bug holding a piece of paper&#10;&#10;Description automatically generated">
            <a:extLst>
              <a:ext uri="{FF2B5EF4-FFF2-40B4-BE49-F238E27FC236}">
                <a16:creationId xmlns:a16="http://schemas.microsoft.com/office/drawing/2014/main" id="{CF2756AE-2069-45ED-DAFB-8D8E6705C3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2308" y="1492824"/>
            <a:ext cx="3114646" cy="4385421"/>
          </a:xfrm>
          <a:prstGeom prst="rect">
            <a:avLst/>
          </a:prstGeom>
          <a:ln>
            <a:noFill/>
          </a:ln>
          <a:effectLst>
            <a:outerShdw blurRad="292100" dist="139700" dir="2700000" algn="tl" rotWithShape="0">
              <a:srgbClr val="333333">
                <a:alpha val="65000"/>
              </a:srgbClr>
            </a:outerShdw>
          </a:effectLst>
        </p:spPr>
      </p:pic>
      <p:sp>
        <p:nvSpPr>
          <p:cNvPr id="7" name="Speech Bubble: Rectangle with Corners Rounded 6">
            <a:extLst>
              <a:ext uri="{FF2B5EF4-FFF2-40B4-BE49-F238E27FC236}">
                <a16:creationId xmlns:a16="http://schemas.microsoft.com/office/drawing/2014/main" id="{E24D9B60-6840-6CEF-B8F9-C11B88BBBB47}"/>
              </a:ext>
            </a:extLst>
          </p:cNvPr>
          <p:cNvSpPr/>
          <p:nvPr/>
        </p:nvSpPr>
        <p:spPr>
          <a:xfrm>
            <a:off x="7577066" y="1492824"/>
            <a:ext cx="4383440" cy="3764742"/>
          </a:xfrm>
          <a:prstGeom prst="wedgeRoundRectCallout">
            <a:avLst>
              <a:gd name="adj1" fmla="val -70470"/>
              <a:gd name="adj2" fmla="val -2053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That middle word looks already unscrambled, but I bet that’s not what we want.  Is it in that Bible passage?  Once they are unscrambled, use numbers to find where the letters go in the message.  Help is found at </a:t>
            </a:r>
            <a:r>
              <a:rPr lang="en-US" dirty="0">
                <a:latin typeface="Comic Sans MS" panose="030F0702030302020204" pitchFamily="66" charset="0"/>
                <a:hlinkClick r:id="rId4"/>
              </a:rPr>
              <a:t>https://tinyurl.com/395x2ck5</a:t>
            </a:r>
            <a:r>
              <a:rPr lang="en-US" dirty="0">
                <a:latin typeface="Comic Sans MS" panose="030F0702030302020204" pitchFamily="66" charset="0"/>
              </a:rPr>
              <a:t> </a:t>
            </a:r>
          </a:p>
          <a:p>
            <a:pPr algn="ctr"/>
            <a:r>
              <a:rPr lang="en-US" dirty="0">
                <a:latin typeface="Comic Sans MS" panose="030F0702030302020204" pitchFamily="66" charset="0"/>
              </a:rPr>
              <a:t>Oh, and the color page is also there for you folks in the back.</a:t>
            </a:r>
          </a:p>
        </p:txBody>
      </p:sp>
    </p:spTree>
    <p:extLst>
      <p:ext uri="{BB962C8B-B14F-4D97-AF65-F5344CB8AC3E}">
        <p14:creationId xmlns:p14="http://schemas.microsoft.com/office/powerpoint/2010/main" val="3788475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Jacob and Esau</a:t>
            </a:r>
            <a:br>
              <a:rPr lang="en-US" dirty="0"/>
            </a:br>
            <a:r>
              <a:rPr lang="en-US" dirty="0"/>
              <a:t>Family Rivalry</a:t>
            </a:r>
          </a:p>
        </p:txBody>
      </p:sp>
      <p:sp>
        <p:nvSpPr>
          <p:cNvPr id="3" name="Subtitle 2"/>
          <p:cNvSpPr>
            <a:spLocks noGrp="1"/>
          </p:cNvSpPr>
          <p:nvPr>
            <p:ph type="subTitle" idx="1"/>
          </p:nvPr>
        </p:nvSpPr>
        <p:spPr>
          <a:xfrm>
            <a:off x="1524000" y="3954482"/>
            <a:ext cx="9144000" cy="1303317"/>
          </a:xfrm>
        </p:spPr>
        <p:txBody>
          <a:bodyPr/>
          <a:lstStyle/>
          <a:p>
            <a:r>
              <a:rPr lang="en-US" dirty="0"/>
              <a:t>November 3</a:t>
            </a:r>
          </a:p>
        </p:txBody>
      </p:sp>
    </p:spTree>
    <p:extLst>
      <p:ext uri="{BB962C8B-B14F-4D97-AF65-F5344CB8AC3E}">
        <p14:creationId xmlns:p14="http://schemas.microsoft.com/office/powerpoint/2010/main" val="195279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BA773-8E3E-64D2-5473-7D1B9618BB5C}"/>
              </a:ext>
            </a:extLst>
          </p:cNvPr>
          <p:cNvSpPr>
            <a:spLocks noGrp="1"/>
          </p:cNvSpPr>
          <p:nvPr>
            <p:ph type="title"/>
          </p:nvPr>
        </p:nvSpPr>
        <p:spPr/>
        <p:txBody>
          <a:bodyPr/>
          <a:lstStyle/>
          <a:p>
            <a:r>
              <a:rPr lang="en-US" dirty="0"/>
              <a:t>Who was your favorite?</a:t>
            </a:r>
          </a:p>
        </p:txBody>
      </p:sp>
      <p:sp>
        <p:nvSpPr>
          <p:cNvPr id="3" name="Content Placeholder 2">
            <a:extLst>
              <a:ext uri="{FF2B5EF4-FFF2-40B4-BE49-F238E27FC236}">
                <a16:creationId xmlns:a16="http://schemas.microsoft.com/office/drawing/2014/main" id="{8DD6FD65-D14F-2B05-9B9C-9B57994F6B30}"/>
              </a:ext>
            </a:extLst>
          </p:cNvPr>
          <p:cNvSpPr>
            <a:spLocks noGrp="1"/>
          </p:cNvSpPr>
          <p:nvPr>
            <p:ph idx="1"/>
          </p:nvPr>
        </p:nvSpPr>
        <p:spPr/>
        <p:txBody>
          <a:bodyPr/>
          <a:lstStyle/>
          <a:p>
            <a:r>
              <a:rPr lang="en-US" dirty="0"/>
              <a:t>Who are some siblings from movies or TV you found entertaining?</a:t>
            </a:r>
          </a:p>
          <a:p>
            <a:endParaRPr lang="en-US" dirty="0"/>
          </a:p>
          <a:p>
            <a:r>
              <a:rPr lang="en-US" dirty="0">
                <a:solidFill>
                  <a:srgbClr val="C00000"/>
                </a:solidFill>
              </a:rPr>
              <a:t>Most of the time, the families got along.  By the end of the episode everyone was getting along.</a:t>
            </a:r>
          </a:p>
          <a:p>
            <a:pPr lvl="1"/>
            <a:r>
              <a:rPr lang="en-US" dirty="0">
                <a:solidFill>
                  <a:srgbClr val="C00000"/>
                </a:solidFill>
              </a:rPr>
              <a:t>Showing humility was usually part of the solution</a:t>
            </a:r>
          </a:p>
          <a:p>
            <a:pPr lvl="1"/>
            <a:r>
              <a:rPr lang="en-US" dirty="0">
                <a:solidFill>
                  <a:srgbClr val="C00000"/>
                </a:solidFill>
              </a:rPr>
              <a:t>It is critical to restoring broken relationships </a:t>
            </a:r>
          </a:p>
          <a:p>
            <a:endParaRPr lang="en-US" dirty="0">
              <a:solidFill>
                <a:srgbClr val="C00000"/>
              </a:solidFill>
            </a:endParaRPr>
          </a:p>
          <a:p>
            <a:endParaRPr lang="en-US" dirty="0"/>
          </a:p>
          <a:p>
            <a:endParaRPr lang="en-US" dirty="0"/>
          </a:p>
        </p:txBody>
      </p:sp>
      <p:grpSp>
        <p:nvGrpSpPr>
          <p:cNvPr id="8" name="Group 7">
            <a:extLst>
              <a:ext uri="{FF2B5EF4-FFF2-40B4-BE49-F238E27FC236}">
                <a16:creationId xmlns:a16="http://schemas.microsoft.com/office/drawing/2014/main" id="{C3BC1955-D37D-C7EA-4506-D2BA30D9B736}"/>
              </a:ext>
            </a:extLst>
          </p:cNvPr>
          <p:cNvGrpSpPr/>
          <p:nvPr/>
        </p:nvGrpSpPr>
        <p:grpSpPr>
          <a:xfrm>
            <a:off x="1844760" y="3179928"/>
            <a:ext cx="8502480" cy="2997035"/>
            <a:chOff x="1942779" y="3010392"/>
            <a:chExt cx="8502480" cy="2997035"/>
          </a:xfrm>
        </p:grpSpPr>
        <p:pic>
          <p:nvPicPr>
            <p:cNvPr id="1026" name="Picture 2">
              <a:extLst>
                <a:ext uri="{FF2B5EF4-FFF2-40B4-BE49-F238E27FC236}">
                  <a16:creationId xmlns:a16="http://schemas.microsoft.com/office/drawing/2014/main" id="{E7DE652A-49A8-33C2-A60A-B681F5E5F5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3588" y="3170710"/>
              <a:ext cx="2301705" cy="267640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41D309E-1067-E20D-5350-21C26D059E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7591" y="3010392"/>
              <a:ext cx="2357668" cy="299703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E5183906-8F83-00B4-5882-C6A5DE417D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2779" y="3170710"/>
              <a:ext cx="2161631" cy="275952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1144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8206E-8B2A-2890-40A6-32CA3F132DBC}"/>
              </a:ext>
            </a:extLst>
          </p:cNvPr>
          <p:cNvSpPr>
            <a:spLocks noGrp="1"/>
          </p:cNvSpPr>
          <p:nvPr>
            <p:ph type="title"/>
          </p:nvPr>
        </p:nvSpPr>
        <p:spPr/>
        <p:txBody>
          <a:bodyPr/>
          <a:lstStyle/>
          <a:p>
            <a:pPr algn="l"/>
            <a:r>
              <a:rPr lang="en-US" dirty="0"/>
              <a:t>Listen for revenge planned.</a:t>
            </a:r>
          </a:p>
        </p:txBody>
      </p:sp>
      <p:sp>
        <p:nvSpPr>
          <p:cNvPr id="3" name="Content Placeholder 2">
            <a:extLst>
              <a:ext uri="{FF2B5EF4-FFF2-40B4-BE49-F238E27FC236}">
                <a16:creationId xmlns:a16="http://schemas.microsoft.com/office/drawing/2014/main" id="{6AC1FF40-ED82-7767-7672-A9DE7EC91AD9}"/>
              </a:ext>
            </a:extLst>
          </p:cNvPr>
          <p:cNvSpPr>
            <a:spLocks noGrp="1"/>
          </p:cNvSpPr>
          <p:nvPr>
            <p:ph idx="1"/>
          </p:nvPr>
        </p:nvSpPr>
        <p:spPr>
          <a:xfrm>
            <a:off x="1402948" y="1952946"/>
            <a:ext cx="9386104" cy="4351338"/>
          </a:xfrm>
        </p:spPr>
        <p:txBody>
          <a:bodyPr/>
          <a:lstStyle/>
          <a:p>
            <a:pPr marL="0" indent="0" algn="ctr">
              <a:buNone/>
            </a:pPr>
            <a:r>
              <a:rPr lang="en-US" dirty="0"/>
              <a:t>Genesis 27:35-37, 41 (NIV)  But he said, "Your brother came deceitfully and took your blessing." 36  Esau said, "Isn't he rightly named Jacob? He has deceived me these two times: He took my birthright, and now he's taken my </a:t>
            </a:r>
          </a:p>
        </p:txBody>
      </p:sp>
    </p:spTree>
    <p:extLst>
      <p:ext uri="{BB962C8B-B14F-4D97-AF65-F5344CB8AC3E}">
        <p14:creationId xmlns:p14="http://schemas.microsoft.com/office/powerpoint/2010/main" val="160228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8206E-8B2A-2890-40A6-32CA3F132DBC}"/>
              </a:ext>
            </a:extLst>
          </p:cNvPr>
          <p:cNvSpPr>
            <a:spLocks noGrp="1"/>
          </p:cNvSpPr>
          <p:nvPr>
            <p:ph type="title"/>
          </p:nvPr>
        </p:nvSpPr>
        <p:spPr/>
        <p:txBody>
          <a:bodyPr/>
          <a:lstStyle/>
          <a:p>
            <a:pPr algn="l"/>
            <a:r>
              <a:rPr lang="en-US" dirty="0"/>
              <a:t>Listen for revenge planned.</a:t>
            </a:r>
          </a:p>
        </p:txBody>
      </p:sp>
      <p:sp>
        <p:nvSpPr>
          <p:cNvPr id="3" name="Content Placeholder 2">
            <a:extLst>
              <a:ext uri="{FF2B5EF4-FFF2-40B4-BE49-F238E27FC236}">
                <a16:creationId xmlns:a16="http://schemas.microsoft.com/office/drawing/2014/main" id="{6AC1FF40-ED82-7767-7672-A9DE7EC91AD9}"/>
              </a:ext>
            </a:extLst>
          </p:cNvPr>
          <p:cNvSpPr>
            <a:spLocks noGrp="1"/>
          </p:cNvSpPr>
          <p:nvPr>
            <p:ph idx="1"/>
          </p:nvPr>
        </p:nvSpPr>
        <p:spPr>
          <a:xfrm>
            <a:off x="1402948" y="1952946"/>
            <a:ext cx="9386104" cy="4351338"/>
          </a:xfrm>
        </p:spPr>
        <p:txBody>
          <a:bodyPr/>
          <a:lstStyle/>
          <a:p>
            <a:pPr marL="0" indent="0" algn="ctr">
              <a:buNone/>
            </a:pPr>
            <a:r>
              <a:rPr lang="en-US" dirty="0"/>
              <a:t>blessing!" Then he asked, "Haven't you reserved any blessing for me?" 37  Isaac answered Esau, "I have made him lord over you and have made all his relatives his servants, and I have sustained him with grain and new wine. So </a:t>
            </a:r>
          </a:p>
        </p:txBody>
      </p:sp>
    </p:spTree>
    <p:extLst>
      <p:ext uri="{BB962C8B-B14F-4D97-AF65-F5344CB8AC3E}">
        <p14:creationId xmlns:p14="http://schemas.microsoft.com/office/powerpoint/2010/main" val="3926262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8206E-8B2A-2890-40A6-32CA3F132DBC}"/>
              </a:ext>
            </a:extLst>
          </p:cNvPr>
          <p:cNvSpPr>
            <a:spLocks noGrp="1"/>
          </p:cNvSpPr>
          <p:nvPr>
            <p:ph type="title"/>
          </p:nvPr>
        </p:nvSpPr>
        <p:spPr/>
        <p:txBody>
          <a:bodyPr/>
          <a:lstStyle/>
          <a:p>
            <a:pPr algn="l"/>
            <a:r>
              <a:rPr lang="en-US" dirty="0"/>
              <a:t>Listen for revenge planned.</a:t>
            </a:r>
          </a:p>
        </p:txBody>
      </p:sp>
      <p:sp>
        <p:nvSpPr>
          <p:cNvPr id="3" name="Content Placeholder 2">
            <a:extLst>
              <a:ext uri="{FF2B5EF4-FFF2-40B4-BE49-F238E27FC236}">
                <a16:creationId xmlns:a16="http://schemas.microsoft.com/office/drawing/2014/main" id="{6AC1FF40-ED82-7767-7672-A9DE7EC91AD9}"/>
              </a:ext>
            </a:extLst>
          </p:cNvPr>
          <p:cNvSpPr>
            <a:spLocks noGrp="1"/>
          </p:cNvSpPr>
          <p:nvPr>
            <p:ph idx="1"/>
          </p:nvPr>
        </p:nvSpPr>
        <p:spPr>
          <a:xfrm>
            <a:off x="1402948" y="1952946"/>
            <a:ext cx="9386104" cy="4351338"/>
          </a:xfrm>
        </p:spPr>
        <p:txBody>
          <a:bodyPr/>
          <a:lstStyle/>
          <a:p>
            <a:pPr marL="0" indent="0" algn="ctr">
              <a:buNone/>
            </a:pPr>
            <a:r>
              <a:rPr lang="en-US" dirty="0"/>
              <a:t>what can I possibly do for you, my son?" …  41  Esau held a grudge against Jacob because of the blessing his father had given him. He said to himself, "The days of mourning for my father are near; then I will kill my brother Jacob."</a:t>
            </a:r>
          </a:p>
        </p:txBody>
      </p:sp>
      <p:pic>
        <p:nvPicPr>
          <p:cNvPr id="5" name="Picture 4">
            <a:extLst>
              <a:ext uri="{FF2B5EF4-FFF2-40B4-BE49-F238E27FC236}">
                <a16:creationId xmlns:a16="http://schemas.microsoft.com/office/drawing/2014/main" id="{ACE5DA12-0259-AE08-777A-8A816172F900}"/>
              </a:ext>
            </a:extLst>
          </p:cNvPr>
          <p:cNvPicPr>
            <a:picLocks noChangeAspect="1"/>
          </p:cNvPicPr>
          <p:nvPr/>
        </p:nvPicPr>
        <p:blipFill>
          <a:blip r:embed="rId2"/>
          <a:stretch>
            <a:fillRect/>
          </a:stretch>
        </p:blipFill>
        <p:spPr>
          <a:xfrm>
            <a:off x="4981714" y="5475808"/>
            <a:ext cx="2228571" cy="3047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24065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F3A4E-B174-B76A-4867-D8620EF2FE05}"/>
              </a:ext>
            </a:extLst>
          </p:cNvPr>
          <p:cNvSpPr>
            <a:spLocks noGrp="1"/>
          </p:cNvSpPr>
          <p:nvPr>
            <p:ph type="title"/>
          </p:nvPr>
        </p:nvSpPr>
        <p:spPr/>
        <p:txBody>
          <a:bodyPr/>
          <a:lstStyle/>
          <a:p>
            <a:r>
              <a:rPr lang="en-US" dirty="0"/>
              <a:t>Asserting Hate</a:t>
            </a:r>
          </a:p>
        </p:txBody>
      </p:sp>
      <p:sp>
        <p:nvSpPr>
          <p:cNvPr id="3" name="Content Placeholder 2">
            <a:extLst>
              <a:ext uri="{FF2B5EF4-FFF2-40B4-BE49-F238E27FC236}">
                <a16:creationId xmlns:a16="http://schemas.microsoft.com/office/drawing/2014/main" id="{3BFF9686-0A2B-9B42-28C7-2B3FE742E51F}"/>
              </a:ext>
            </a:extLst>
          </p:cNvPr>
          <p:cNvSpPr>
            <a:spLocks noGrp="1"/>
          </p:cNvSpPr>
          <p:nvPr>
            <p:ph idx="1"/>
          </p:nvPr>
        </p:nvSpPr>
        <p:spPr/>
        <p:txBody>
          <a:bodyPr/>
          <a:lstStyle/>
          <a:p>
            <a:r>
              <a:rPr lang="en-US" dirty="0"/>
              <a:t>What did Esau intend to do in retaliation for Jacob’s deception?</a:t>
            </a:r>
          </a:p>
          <a:p>
            <a:r>
              <a:rPr lang="en-US" dirty="0"/>
              <a:t>What attitudes were at the center of both brothers’ actions?</a:t>
            </a:r>
          </a:p>
          <a:p>
            <a:r>
              <a:rPr lang="en-US" dirty="0"/>
              <a:t>What is appealing about holding a grudge?</a:t>
            </a:r>
          </a:p>
        </p:txBody>
      </p:sp>
    </p:spTree>
    <p:extLst>
      <p:ext uri="{BB962C8B-B14F-4D97-AF65-F5344CB8AC3E}">
        <p14:creationId xmlns:p14="http://schemas.microsoft.com/office/powerpoint/2010/main" val="201144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F1AB8-7274-BF4B-21BB-DD10FDE78B30}"/>
              </a:ext>
            </a:extLst>
          </p:cNvPr>
          <p:cNvSpPr>
            <a:spLocks noGrp="1"/>
          </p:cNvSpPr>
          <p:nvPr>
            <p:ph type="title"/>
          </p:nvPr>
        </p:nvSpPr>
        <p:spPr/>
        <p:txBody>
          <a:bodyPr/>
          <a:lstStyle/>
          <a:p>
            <a:r>
              <a:rPr lang="en-US" dirty="0"/>
              <a:t>Asserting Hate</a:t>
            </a:r>
          </a:p>
        </p:txBody>
      </p:sp>
      <p:sp>
        <p:nvSpPr>
          <p:cNvPr id="3" name="Content Placeholder 2">
            <a:extLst>
              <a:ext uri="{FF2B5EF4-FFF2-40B4-BE49-F238E27FC236}">
                <a16:creationId xmlns:a16="http://schemas.microsoft.com/office/drawing/2014/main" id="{CB4C8969-02A8-8E3B-0B82-A97B34C72325}"/>
              </a:ext>
            </a:extLst>
          </p:cNvPr>
          <p:cNvSpPr>
            <a:spLocks noGrp="1"/>
          </p:cNvSpPr>
          <p:nvPr>
            <p:ph idx="1"/>
          </p:nvPr>
        </p:nvSpPr>
        <p:spPr/>
        <p:txBody>
          <a:bodyPr/>
          <a:lstStyle/>
          <a:p>
            <a:r>
              <a:rPr lang="en-US" dirty="0"/>
              <a:t>In what ways could Jacob and Esau each rationalize their actions?</a:t>
            </a:r>
          </a:p>
          <a:p>
            <a:r>
              <a:rPr lang="en-US" dirty="0"/>
              <a:t>What do you think that Jacob and Esau’s parents could have done differently to help the brothers get along better?</a:t>
            </a:r>
          </a:p>
        </p:txBody>
      </p:sp>
      <p:graphicFrame>
        <p:nvGraphicFramePr>
          <p:cNvPr id="4" name="Table 3">
            <a:extLst>
              <a:ext uri="{FF2B5EF4-FFF2-40B4-BE49-F238E27FC236}">
                <a16:creationId xmlns:a16="http://schemas.microsoft.com/office/drawing/2014/main" id="{C5D91CC9-53FE-A779-63C3-D485A66C1D30}"/>
              </a:ext>
            </a:extLst>
          </p:cNvPr>
          <p:cNvGraphicFramePr>
            <a:graphicFrameLocks noGrp="1"/>
          </p:cNvGraphicFramePr>
          <p:nvPr>
            <p:extLst>
              <p:ext uri="{D42A27DB-BD31-4B8C-83A1-F6EECF244321}">
                <p14:modId xmlns:p14="http://schemas.microsoft.com/office/powerpoint/2010/main" val="3920873304"/>
              </p:ext>
            </p:extLst>
          </p:nvPr>
        </p:nvGraphicFramePr>
        <p:xfrm>
          <a:off x="1291219" y="3211446"/>
          <a:ext cx="9670006" cy="1889760"/>
        </p:xfrm>
        <a:graphic>
          <a:graphicData uri="http://schemas.openxmlformats.org/drawingml/2006/table">
            <a:tbl>
              <a:tblPr firstRow="1" bandRow="1">
                <a:tableStyleId>{5C22544A-7EE6-4342-B048-85BDC9FD1C3A}</a:tableStyleId>
              </a:tblPr>
              <a:tblGrid>
                <a:gridCol w="4835003">
                  <a:extLst>
                    <a:ext uri="{9D8B030D-6E8A-4147-A177-3AD203B41FA5}">
                      <a16:colId xmlns:a16="http://schemas.microsoft.com/office/drawing/2014/main" val="1442850820"/>
                    </a:ext>
                  </a:extLst>
                </a:gridCol>
                <a:gridCol w="4835003">
                  <a:extLst>
                    <a:ext uri="{9D8B030D-6E8A-4147-A177-3AD203B41FA5}">
                      <a16:colId xmlns:a16="http://schemas.microsoft.com/office/drawing/2014/main" val="3264157329"/>
                    </a:ext>
                  </a:extLst>
                </a:gridCol>
              </a:tblGrid>
              <a:tr h="370840">
                <a:tc>
                  <a:txBody>
                    <a:bodyPr/>
                    <a:lstStyle/>
                    <a:p>
                      <a:pPr algn="ctr"/>
                      <a:r>
                        <a:rPr lang="en-US" sz="2800" dirty="0"/>
                        <a:t>Jacob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Esau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2748353"/>
                  </a:ext>
                </a:extLst>
              </a:tr>
              <a:tr h="370840">
                <a:tc>
                  <a:txBody>
                    <a:bodyPr/>
                    <a:lstStyle/>
                    <a:p>
                      <a:endParaRPr lang="en-US" sz="2800" dirty="0"/>
                    </a:p>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646696"/>
                  </a:ext>
                </a:extLst>
              </a:tr>
            </a:tbl>
          </a:graphicData>
        </a:graphic>
      </p:graphicFrame>
    </p:spTree>
    <p:extLst>
      <p:ext uri="{BB962C8B-B14F-4D97-AF65-F5344CB8AC3E}">
        <p14:creationId xmlns:p14="http://schemas.microsoft.com/office/powerpoint/2010/main" val="352772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603BD-4CEF-1360-9523-B1A351E0E1CE}"/>
              </a:ext>
            </a:extLst>
          </p:cNvPr>
          <p:cNvSpPr>
            <a:spLocks noGrp="1"/>
          </p:cNvSpPr>
          <p:nvPr>
            <p:ph type="title"/>
          </p:nvPr>
        </p:nvSpPr>
        <p:spPr/>
        <p:txBody>
          <a:bodyPr/>
          <a:lstStyle/>
          <a:p>
            <a:r>
              <a:rPr lang="en-US" dirty="0"/>
              <a:t>Asserting Hate</a:t>
            </a:r>
          </a:p>
        </p:txBody>
      </p:sp>
      <p:sp>
        <p:nvSpPr>
          <p:cNvPr id="3" name="Content Placeholder 2">
            <a:extLst>
              <a:ext uri="{FF2B5EF4-FFF2-40B4-BE49-F238E27FC236}">
                <a16:creationId xmlns:a16="http://schemas.microsoft.com/office/drawing/2014/main" id="{26DEF04D-962E-8451-925E-250300AE7C20}"/>
              </a:ext>
            </a:extLst>
          </p:cNvPr>
          <p:cNvSpPr>
            <a:spLocks noGrp="1"/>
          </p:cNvSpPr>
          <p:nvPr>
            <p:ph idx="1"/>
          </p:nvPr>
        </p:nvSpPr>
        <p:spPr/>
        <p:txBody>
          <a:bodyPr/>
          <a:lstStyle/>
          <a:p>
            <a:r>
              <a:rPr lang="en-US" dirty="0"/>
              <a:t>What might the brothers each have done to make things come out better?</a:t>
            </a:r>
          </a:p>
          <a:p>
            <a:endParaRPr lang="en-US" dirty="0"/>
          </a:p>
          <a:p>
            <a:pPr>
              <a:buFont typeface="Wingdings" panose="05000000000000000000" pitchFamily="2" charset="2"/>
              <a:buChar char="ð"/>
            </a:pPr>
            <a:r>
              <a:rPr lang="en-US" dirty="0">
                <a:solidFill>
                  <a:srgbClr val="C00000"/>
                </a:solidFill>
              </a:rPr>
              <a:t>Be thinking about your own family … do you have conflicts with a brother and sister that you need to acknowledge? </a:t>
            </a:r>
            <a:br>
              <a:rPr lang="en-US" dirty="0">
                <a:solidFill>
                  <a:srgbClr val="C00000"/>
                </a:solidFill>
              </a:rPr>
            </a:br>
            <a:r>
              <a:rPr lang="en-US" dirty="0">
                <a:solidFill>
                  <a:srgbClr val="C00000"/>
                </a:solidFill>
              </a:rPr>
              <a:t>(whether or not you plan to wring their neck!!)</a:t>
            </a:r>
          </a:p>
        </p:txBody>
      </p:sp>
      <p:graphicFrame>
        <p:nvGraphicFramePr>
          <p:cNvPr id="4" name="Table 3">
            <a:extLst>
              <a:ext uri="{FF2B5EF4-FFF2-40B4-BE49-F238E27FC236}">
                <a16:creationId xmlns:a16="http://schemas.microsoft.com/office/drawing/2014/main" id="{66B44E3F-DC9D-9610-702B-0AE8361DFE6B}"/>
              </a:ext>
            </a:extLst>
          </p:cNvPr>
          <p:cNvGraphicFramePr>
            <a:graphicFrameLocks noGrp="1"/>
          </p:cNvGraphicFramePr>
          <p:nvPr>
            <p:extLst>
              <p:ext uri="{D42A27DB-BD31-4B8C-83A1-F6EECF244321}">
                <p14:modId xmlns:p14="http://schemas.microsoft.com/office/powerpoint/2010/main" val="77610630"/>
              </p:ext>
            </p:extLst>
          </p:nvPr>
        </p:nvGraphicFramePr>
        <p:xfrm>
          <a:off x="1487989" y="3183038"/>
          <a:ext cx="9670006" cy="1889760"/>
        </p:xfrm>
        <a:graphic>
          <a:graphicData uri="http://schemas.openxmlformats.org/drawingml/2006/table">
            <a:tbl>
              <a:tblPr firstRow="1" bandRow="1">
                <a:tableStyleId>{5C22544A-7EE6-4342-B048-85BDC9FD1C3A}</a:tableStyleId>
              </a:tblPr>
              <a:tblGrid>
                <a:gridCol w="4835003">
                  <a:extLst>
                    <a:ext uri="{9D8B030D-6E8A-4147-A177-3AD203B41FA5}">
                      <a16:colId xmlns:a16="http://schemas.microsoft.com/office/drawing/2014/main" val="1442850820"/>
                    </a:ext>
                  </a:extLst>
                </a:gridCol>
                <a:gridCol w="4835003">
                  <a:extLst>
                    <a:ext uri="{9D8B030D-6E8A-4147-A177-3AD203B41FA5}">
                      <a16:colId xmlns:a16="http://schemas.microsoft.com/office/drawing/2014/main" val="3264157329"/>
                    </a:ext>
                  </a:extLst>
                </a:gridCol>
              </a:tblGrid>
              <a:tr h="370840">
                <a:tc>
                  <a:txBody>
                    <a:bodyPr/>
                    <a:lstStyle/>
                    <a:p>
                      <a:pPr algn="ctr"/>
                      <a:r>
                        <a:rPr lang="en-US" sz="2800" dirty="0"/>
                        <a:t>Jacob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Esau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2748353"/>
                  </a:ext>
                </a:extLst>
              </a:tr>
              <a:tr h="370840">
                <a:tc>
                  <a:txBody>
                    <a:bodyPr/>
                    <a:lstStyle/>
                    <a:p>
                      <a:endParaRPr lang="en-US" sz="2800" dirty="0"/>
                    </a:p>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646696"/>
                  </a:ext>
                </a:extLst>
              </a:tr>
            </a:tbl>
          </a:graphicData>
        </a:graphic>
      </p:graphicFrame>
    </p:spTree>
    <p:extLst>
      <p:ext uri="{BB962C8B-B14F-4D97-AF65-F5344CB8AC3E}">
        <p14:creationId xmlns:p14="http://schemas.microsoft.com/office/powerpoint/2010/main" val="181528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63</TotalTime>
  <Words>1143</Words>
  <Application>Microsoft Office PowerPoint</Application>
  <PresentationFormat>Widescreen</PresentationFormat>
  <Paragraphs>90</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Comic Sans MS</vt:lpstr>
      <vt:lpstr>Wingdings</vt:lpstr>
      <vt:lpstr>Office Theme</vt:lpstr>
      <vt:lpstr>Jacob and Esau Family Rivalry</vt:lpstr>
      <vt:lpstr>Video Introduction</vt:lpstr>
      <vt:lpstr>Who was your favorite?</vt:lpstr>
      <vt:lpstr>Listen for revenge planned.</vt:lpstr>
      <vt:lpstr>Listen for revenge planned.</vt:lpstr>
      <vt:lpstr>Listen for revenge planned.</vt:lpstr>
      <vt:lpstr>Asserting Hate</vt:lpstr>
      <vt:lpstr>Asserting Hate</vt:lpstr>
      <vt:lpstr>Asserting Hate</vt:lpstr>
      <vt:lpstr>Listen for a family reunion.</vt:lpstr>
      <vt:lpstr>Listen for a family reunion.</vt:lpstr>
      <vt:lpstr>Choosing Humility</vt:lpstr>
      <vt:lpstr>Choosing Humility</vt:lpstr>
      <vt:lpstr>Choosing Humility</vt:lpstr>
      <vt:lpstr>Choosing Humility</vt:lpstr>
      <vt:lpstr>Listen for restoration.</vt:lpstr>
      <vt:lpstr>Listen for restoration.</vt:lpstr>
      <vt:lpstr>Deciding to Restore</vt:lpstr>
      <vt:lpstr>Deciding to Restore</vt:lpstr>
      <vt:lpstr>Deciding to Restore</vt:lpstr>
      <vt:lpstr>Application</vt:lpstr>
      <vt:lpstr>Application</vt:lpstr>
      <vt:lpstr>Application</vt:lpstr>
      <vt:lpstr>Family Activities`</vt:lpstr>
      <vt:lpstr>Jacob and Esau Family Rivalry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Armstrong, Stephen (General Math and Science)</dc:creator>
  <cp:lastModifiedBy>Armstrong, Stephen (General Math and Science)</cp:lastModifiedBy>
  <cp:revision>2</cp:revision>
  <dcterms:created xsi:type="dcterms:W3CDTF">2024-10-18T12:01:22Z</dcterms:created>
  <dcterms:modified xsi:type="dcterms:W3CDTF">2024-10-18T13:04:52Z</dcterms:modified>
</cp:coreProperties>
</file>