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hyperlink" Target="https://tinyurl.com/2s4b3xzu"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ue27kebc"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Jesus Lives</a:t>
            </a:r>
            <a:br>
              <a:rPr lang="en-US" dirty="0"/>
            </a:br>
            <a:r>
              <a:rPr lang="en-US" dirty="0"/>
              <a:t>and You Can Too</a:t>
            </a:r>
          </a:p>
        </p:txBody>
      </p:sp>
      <p:sp>
        <p:nvSpPr>
          <p:cNvPr id="3" name="Subtitle 2"/>
          <p:cNvSpPr>
            <a:spLocks noGrp="1"/>
          </p:cNvSpPr>
          <p:nvPr>
            <p:ph type="subTitle" idx="1"/>
          </p:nvPr>
        </p:nvSpPr>
        <p:spPr>
          <a:xfrm>
            <a:off x="1524000" y="3918856"/>
            <a:ext cx="9144000" cy="1338943"/>
          </a:xfrm>
        </p:spPr>
        <p:txBody>
          <a:bodyPr/>
          <a:lstStyle/>
          <a:p>
            <a:r>
              <a:rPr lang="en-US" dirty="0"/>
              <a:t>April 17    Easter Sunday</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EC7E4-D54C-4B51-B3DE-9DEDD23F01DF}"/>
              </a:ext>
            </a:extLst>
          </p:cNvPr>
          <p:cNvSpPr>
            <a:spLocks noGrp="1"/>
          </p:cNvSpPr>
          <p:nvPr>
            <p:ph type="title"/>
          </p:nvPr>
        </p:nvSpPr>
        <p:spPr/>
        <p:txBody>
          <a:bodyPr/>
          <a:lstStyle/>
          <a:p>
            <a:pPr algn="l"/>
            <a:r>
              <a:rPr lang="en-US" dirty="0"/>
              <a:t>Listen for instructions from the angel.</a:t>
            </a:r>
          </a:p>
        </p:txBody>
      </p:sp>
      <p:sp>
        <p:nvSpPr>
          <p:cNvPr id="3" name="Content Placeholder 2">
            <a:extLst>
              <a:ext uri="{FF2B5EF4-FFF2-40B4-BE49-F238E27FC236}">
                <a16:creationId xmlns:a16="http://schemas.microsoft.com/office/drawing/2014/main" id="{610E1FB5-97ED-473E-9BFF-CBF909F47188}"/>
              </a:ext>
            </a:extLst>
          </p:cNvPr>
          <p:cNvSpPr>
            <a:spLocks noGrp="1"/>
          </p:cNvSpPr>
          <p:nvPr>
            <p:ph idx="1"/>
          </p:nvPr>
        </p:nvSpPr>
        <p:spPr>
          <a:xfrm>
            <a:off x="1177383" y="1981742"/>
            <a:ext cx="9837234" cy="4351338"/>
          </a:xfrm>
        </p:spPr>
        <p:txBody>
          <a:bodyPr/>
          <a:lstStyle/>
          <a:p>
            <a:pPr marL="0" indent="0" algn="ctr">
              <a:buNone/>
            </a:pPr>
            <a:r>
              <a:rPr lang="en-US" dirty="0"/>
              <a:t>Matthew 28:6-7 (NIV) He is not here; he has risen, just as he said. Come and see the place where he lay. 7  Then go quickly and tell his disciples: 'He has risen from the dead and is going ahead of you into Galilee. There you will see him.' Now I have told you."</a:t>
            </a:r>
          </a:p>
        </p:txBody>
      </p:sp>
      <p:pic>
        <p:nvPicPr>
          <p:cNvPr id="4" name="Picture 3">
            <a:extLst>
              <a:ext uri="{FF2B5EF4-FFF2-40B4-BE49-F238E27FC236}">
                <a16:creationId xmlns:a16="http://schemas.microsoft.com/office/drawing/2014/main" id="{D0605672-F932-48E5-B542-33D1D42E7765}"/>
              </a:ext>
            </a:extLst>
          </p:cNvPr>
          <p:cNvPicPr>
            <a:picLocks noChangeAspect="1"/>
          </p:cNvPicPr>
          <p:nvPr/>
        </p:nvPicPr>
        <p:blipFill>
          <a:blip r:embed="rId2"/>
          <a:stretch>
            <a:fillRect/>
          </a:stretch>
        </p:blipFill>
        <p:spPr>
          <a:xfrm>
            <a:off x="4822965" y="5528040"/>
            <a:ext cx="2193410" cy="304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7999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2D62-A2C7-4B9C-BD9F-33047BA0EF4C}"/>
              </a:ext>
            </a:extLst>
          </p:cNvPr>
          <p:cNvSpPr>
            <a:spLocks noGrp="1"/>
          </p:cNvSpPr>
          <p:nvPr>
            <p:ph type="title"/>
          </p:nvPr>
        </p:nvSpPr>
        <p:spPr/>
        <p:txBody>
          <a:bodyPr/>
          <a:lstStyle/>
          <a:p>
            <a:r>
              <a:rPr lang="en-US" dirty="0"/>
              <a:t>The Evidence Can Be Investigated</a:t>
            </a:r>
          </a:p>
        </p:txBody>
      </p:sp>
      <p:sp>
        <p:nvSpPr>
          <p:cNvPr id="3" name="Content Placeholder 2">
            <a:extLst>
              <a:ext uri="{FF2B5EF4-FFF2-40B4-BE49-F238E27FC236}">
                <a16:creationId xmlns:a16="http://schemas.microsoft.com/office/drawing/2014/main" id="{129EADE4-1810-4C3E-B533-20EC542C64FC}"/>
              </a:ext>
            </a:extLst>
          </p:cNvPr>
          <p:cNvSpPr>
            <a:spLocks noGrp="1"/>
          </p:cNvSpPr>
          <p:nvPr>
            <p:ph idx="1"/>
          </p:nvPr>
        </p:nvSpPr>
        <p:spPr/>
        <p:txBody>
          <a:bodyPr/>
          <a:lstStyle/>
          <a:p>
            <a:r>
              <a:rPr lang="en-US" dirty="0"/>
              <a:t>What was the message announced by the angel?</a:t>
            </a:r>
          </a:p>
          <a:p>
            <a:r>
              <a:rPr lang="en-US" dirty="0"/>
              <a:t>The angel reminded them that Jesus had told them this would happen.  Why do you think they needed to be told again?  Why do we need to be reminded often of what God wants for us?</a:t>
            </a:r>
          </a:p>
          <a:p>
            <a:r>
              <a:rPr lang="en-US" dirty="0"/>
              <a:t>How did the women’s experience at the tomb contrast with what they expected?</a:t>
            </a:r>
          </a:p>
          <a:p>
            <a:endParaRPr lang="en-US" dirty="0"/>
          </a:p>
        </p:txBody>
      </p:sp>
      <p:graphicFrame>
        <p:nvGraphicFramePr>
          <p:cNvPr id="4" name="Table 4">
            <a:extLst>
              <a:ext uri="{FF2B5EF4-FFF2-40B4-BE49-F238E27FC236}">
                <a16:creationId xmlns:a16="http://schemas.microsoft.com/office/drawing/2014/main" id="{B9473403-F67B-4E75-8E60-D7CC6125FA5F}"/>
              </a:ext>
            </a:extLst>
          </p:cNvPr>
          <p:cNvGraphicFramePr>
            <a:graphicFrameLocks noGrp="1"/>
          </p:cNvGraphicFramePr>
          <p:nvPr>
            <p:extLst>
              <p:ext uri="{D42A27DB-BD31-4B8C-83A1-F6EECF244321}">
                <p14:modId xmlns:p14="http://schemas.microsoft.com/office/powerpoint/2010/main" val="2349652923"/>
              </p:ext>
            </p:extLst>
          </p:nvPr>
        </p:nvGraphicFramePr>
        <p:xfrm>
          <a:off x="1034585" y="2574817"/>
          <a:ext cx="9877502" cy="1889760"/>
        </p:xfrm>
        <a:graphic>
          <a:graphicData uri="http://schemas.openxmlformats.org/drawingml/2006/table">
            <a:tbl>
              <a:tblPr firstRow="1" bandRow="1">
                <a:tableStyleId>{5C22544A-7EE6-4342-B048-85BDC9FD1C3A}</a:tableStyleId>
              </a:tblPr>
              <a:tblGrid>
                <a:gridCol w="4938751">
                  <a:extLst>
                    <a:ext uri="{9D8B030D-6E8A-4147-A177-3AD203B41FA5}">
                      <a16:colId xmlns:a16="http://schemas.microsoft.com/office/drawing/2014/main" val="421436854"/>
                    </a:ext>
                  </a:extLst>
                </a:gridCol>
                <a:gridCol w="4938751">
                  <a:extLst>
                    <a:ext uri="{9D8B030D-6E8A-4147-A177-3AD203B41FA5}">
                      <a16:colId xmlns:a16="http://schemas.microsoft.com/office/drawing/2014/main" val="976409788"/>
                    </a:ext>
                  </a:extLst>
                </a:gridCol>
              </a:tblGrid>
              <a:tr h="370840">
                <a:tc>
                  <a:txBody>
                    <a:bodyPr/>
                    <a:lstStyle/>
                    <a:p>
                      <a:pPr algn="ctr"/>
                      <a:r>
                        <a:rPr lang="en-US" sz="2800" dirty="0"/>
                        <a:t>What They Expected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What Actually Happened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2914839"/>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267157"/>
                  </a:ext>
                </a:extLst>
              </a:tr>
            </a:tbl>
          </a:graphicData>
        </a:graphic>
      </p:graphicFrame>
    </p:spTree>
    <p:extLst>
      <p:ext uri="{BB962C8B-B14F-4D97-AF65-F5344CB8AC3E}">
        <p14:creationId xmlns:p14="http://schemas.microsoft.com/office/powerpoint/2010/main" val="5511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6149-D8D5-4A1F-8667-6D853CDDFDBF}"/>
              </a:ext>
            </a:extLst>
          </p:cNvPr>
          <p:cNvSpPr>
            <a:spLocks noGrp="1"/>
          </p:cNvSpPr>
          <p:nvPr>
            <p:ph type="title"/>
          </p:nvPr>
        </p:nvSpPr>
        <p:spPr/>
        <p:txBody>
          <a:bodyPr/>
          <a:lstStyle/>
          <a:p>
            <a:r>
              <a:rPr lang="en-US" dirty="0"/>
              <a:t>The Evidence Can Be Investigated</a:t>
            </a:r>
          </a:p>
        </p:txBody>
      </p:sp>
      <p:sp>
        <p:nvSpPr>
          <p:cNvPr id="3" name="Content Placeholder 2">
            <a:extLst>
              <a:ext uri="{FF2B5EF4-FFF2-40B4-BE49-F238E27FC236}">
                <a16:creationId xmlns:a16="http://schemas.microsoft.com/office/drawing/2014/main" id="{CDB721B9-E4F2-419B-AB7C-A89369070A6C}"/>
              </a:ext>
            </a:extLst>
          </p:cNvPr>
          <p:cNvSpPr>
            <a:spLocks noGrp="1"/>
          </p:cNvSpPr>
          <p:nvPr>
            <p:ph idx="1"/>
          </p:nvPr>
        </p:nvSpPr>
        <p:spPr/>
        <p:txBody>
          <a:bodyPr/>
          <a:lstStyle/>
          <a:p>
            <a:r>
              <a:rPr lang="en-US" dirty="0"/>
              <a:t>What were the women invited to do?</a:t>
            </a:r>
          </a:p>
          <a:p>
            <a:r>
              <a:rPr lang="en-US" dirty="0"/>
              <a:t>What were they commissioned to do?</a:t>
            </a:r>
          </a:p>
          <a:p>
            <a:r>
              <a:rPr lang="en-US" dirty="0"/>
              <a:t>How did the invitation and the commission relate to each other?</a:t>
            </a:r>
          </a:p>
        </p:txBody>
      </p:sp>
    </p:spTree>
    <p:extLst>
      <p:ext uri="{BB962C8B-B14F-4D97-AF65-F5344CB8AC3E}">
        <p14:creationId xmlns:p14="http://schemas.microsoft.com/office/powerpoint/2010/main" val="108072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0E6F-283F-4B0A-8845-DF91261B35CD}"/>
              </a:ext>
            </a:extLst>
          </p:cNvPr>
          <p:cNvSpPr>
            <a:spLocks noGrp="1"/>
          </p:cNvSpPr>
          <p:nvPr>
            <p:ph type="title"/>
          </p:nvPr>
        </p:nvSpPr>
        <p:spPr/>
        <p:txBody>
          <a:bodyPr/>
          <a:lstStyle/>
          <a:p>
            <a:pPr algn="l"/>
            <a:r>
              <a:rPr lang="en-US" dirty="0"/>
              <a:t>Listen for the women’s reaction.</a:t>
            </a:r>
          </a:p>
        </p:txBody>
      </p:sp>
      <p:sp>
        <p:nvSpPr>
          <p:cNvPr id="3" name="Content Placeholder 2">
            <a:extLst>
              <a:ext uri="{FF2B5EF4-FFF2-40B4-BE49-F238E27FC236}">
                <a16:creationId xmlns:a16="http://schemas.microsoft.com/office/drawing/2014/main" id="{34BB98D5-C47A-4A83-A138-D51546D4AE36}"/>
              </a:ext>
            </a:extLst>
          </p:cNvPr>
          <p:cNvSpPr>
            <a:spLocks noGrp="1"/>
          </p:cNvSpPr>
          <p:nvPr>
            <p:ph idx="1"/>
          </p:nvPr>
        </p:nvSpPr>
        <p:spPr>
          <a:xfrm>
            <a:off x="838200" y="1792171"/>
            <a:ext cx="10759068" cy="4351338"/>
          </a:xfrm>
        </p:spPr>
        <p:txBody>
          <a:bodyPr/>
          <a:lstStyle/>
          <a:p>
            <a:pPr marL="0" indent="0" algn="ctr">
              <a:buNone/>
            </a:pPr>
            <a:r>
              <a:rPr lang="en-US" dirty="0"/>
              <a:t>Matthew 28:8-10 (NIV)  So the women hurried away from the tomb, afraid yet filled with joy, and ran to tell his disciples. 9  Suddenly Jesus met them. "Greetings," he said. They came to him, clasped his feet and worshiped him. 10  Then Jesus said to them, "Do not be afraid. Go and tell my brothers to go to Galilee; there they will see me." </a:t>
            </a:r>
          </a:p>
        </p:txBody>
      </p:sp>
      <p:pic>
        <p:nvPicPr>
          <p:cNvPr id="4" name="Picture 3">
            <a:extLst>
              <a:ext uri="{FF2B5EF4-FFF2-40B4-BE49-F238E27FC236}">
                <a16:creationId xmlns:a16="http://schemas.microsoft.com/office/drawing/2014/main" id="{CC4B43CC-64C2-4FE7-A156-B608AE6F86FD}"/>
              </a:ext>
            </a:extLst>
          </p:cNvPr>
          <p:cNvPicPr>
            <a:picLocks noChangeAspect="1"/>
          </p:cNvPicPr>
          <p:nvPr/>
        </p:nvPicPr>
        <p:blipFill>
          <a:blip r:embed="rId2"/>
          <a:stretch>
            <a:fillRect/>
          </a:stretch>
        </p:blipFill>
        <p:spPr>
          <a:xfrm>
            <a:off x="4856418" y="5661855"/>
            <a:ext cx="2193410" cy="304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0267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0AEF4-9600-4C08-9FE8-F5EF1B49DE97}"/>
              </a:ext>
            </a:extLst>
          </p:cNvPr>
          <p:cNvSpPr>
            <a:spLocks noGrp="1"/>
          </p:cNvSpPr>
          <p:nvPr>
            <p:ph type="title"/>
          </p:nvPr>
        </p:nvSpPr>
        <p:spPr/>
        <p:txBody>
          <a:bodyPr/>
          <a:lstStyle/>
          <a:p>
            <a:r>
              <a:rPr lang="en-US" dirty="0"/>
              <a:t>Share the Good News</a:t>
            </a:r>
          </a:p>
        </p:txBody>
      </p:sp>
      <p:sp>
        <p:nvSpPr>
          <p:cNvPr id="3" name="Content Placeholder 2">
            <a:extLst>
              <a:ext uri="{FF2B5EF4-FFF2-40B4-BE49-F238E27FC236}">
                <a16:creationId xmlns:a16="http://schemas.microsoft.com/office/drawing/2014/main" id="{B5E216C3-D3BB-49D5-9188-F5A6BBB2E047}"/>
              </a:ext>
            </a:extLst>
          </p:cNvPr>
          <p:cNvSpPr>
            <a:spLocks noGrp="1"/>
          </p:cNvSpPr>
          <p:nvPr>
            <p:ph idx="1"/>
          </p:nvPr>
        </p:nvSpPr>
        <p:spPr/>
        <p:txBody>
          <a:bodyPr/>
          <a:lstStyle/>
          <a:p>
            <a:r>
              <a:rPr lang="en-US" dirty="0"/>
              <a:t>When the women met the living Jesus, what was their immediate response?</a:t>
            </a:r>
          </a:p>
          <a:p>
            <a:r>
              <a:rPr lang="en-US" dirty="0"/>
              <a:t>What words of challenge and comfort did the women receive? </a:t>
            </a:r>
          </a:p>
          <a:p>
            <a:r>
              <a:rPr lang="en-US" dirty="0"/>
              <a:t>What difference would the </a:t>
            </a:r>
            <a:r>
              <a:rPr lang="en-US" i="1" dirty="0"/>
              <a:t>certainty</a:t>
            </a:r>
            <a:r>
              <a:rPr lang="en-US" dirty="0"/>
              <a:t> that Jesus rose from death make in all their lives?</a:t>
            </a:r>
          </a:p>
        </p:txBody>
      </p:sp>
    </p:spTree>
    <p:extLst>
      <p:ext uri="{BB962C8B-B14F-4D97-AF65-F5344CB8AC3E}">
        <p14:creationId xmlns:p14="http://schemas.microsoft.com/office/powerpoint/2010/main" val="365703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6BCE5-9F3E-4A01-B8E7-016FAD0F7F18}"/>
              </a:ext>
            </a:extLst>
          </p:cNvPr>
          <p:cNvSpPr>
            <a:spLocks noGrp="1"/>
          </p:cNvSpPr>
          <p:nvPr>
            <p:ph type="title"/>
          </p:nvPr>
        </p:nvSpPr>
        <p:spPr/>
        <p:txBody>
          <a:bodyPr/>
          <a:lstStyle/>
          <a:p>
            <a:r>
              <a:rPr lang="en-US" dirty="0"/>
              <a:t>Share the Good News</a:t>
            </a:r>
          </a:p>
        </p:txBody>
      </p:sp>
      <p:sp>
        <p:nvSpPr>
          <p:cNvPr id="3" name="Content Placeholder 2">
            <a:extLst>
              <a:ext uri="{FF2B5EF4-FFF2-40B4-BE49-F238E27FC236}">
                <a16:creationId xmlns:a16="http://schemas.microsoft.com/office/drawing/2014/main" id="{49014D8C-6A46-448B-8A7F-EF0AE88BFD88}"/>
              </a:ext>
            </a:extLst>
          </p:cNvPr>
          <p:cNvSpPr>
            <a:spLocks noGrp="1"/>
          </p:cNvSpPr>
          <p:nvPr>
            <p:ph idx="1"/>
          </p:nvPr>
        </p:nvSpPr>
        <p:spPr/>
        <p:txBody>
          <a:bodyPr/>
          <a:lstStyle/>
          <a:p>
            <a:r>
              <a:rPr lang="en-US" dirty="0"/>
              <a:t>How can being certain that Jesus rose from the dead make an ongoing difference in </a:t>
            </a:r>
            <a:r>
              <a:rPr lang="en-US" i="1" dirty="0"/>
              <a:t>our</a:t>
            </a:r>
            <a:r>
              <a:rPr lang="en-US" dirty="0"/>
              <a:t> lives?</a:t>
            </a:r>
          </a:p>
          <a:p>
            <a:r>
              <a:rPr lang="en-US" dirty="0"/>
              <a:t>In what sense are we </a:t>
            </a:r>
            <a:r>
              <a:rPr lang="en-US" i="1" dirty="0"/>
              <a:t>eyewitnesses</a:t>
            </a:r>
            <a:r>
              <a:rPr lang="en-US" dirty="0"/>
              <a:t> to the reality of the resurrection, to new life?</a:t>
            </a:r>
          </a:p>
          <a:p>
            <a:r>
              <a:rPr lang="en-US" dirty="0"/>
              <a:t>The women met personally with the Risen Lord.  How can we meet personally with the Risen Lord?</a:t>
            </a:r>
          </a:p>
        </p:txBody>
      </p:sp>
    </p:spTree>
    <p:extLst>
      <p:ext uri="{BB962C8B-B14F-4D97-AF65-F5344CB8AC3E}">
        <p14:creationId xmlns:p14="http://schemas.microsoft.com/office/powerpoint/2010/main" val="51185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4B37-08F9-43A8-BA53-7D50EA99D56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E520A31-2178-4054-BE9F-5857DC7E2F59}"/>
              </a:ext>
            </a:extLst>
          </p:cNvPr>
          <p:cNvSpPr>
            <a:spLocks noGrp="1"/>
          </p:cNvSpPr>
          <p:nvPr>
            <p:ph idx="1"/>
          </p:nvPr>
        </p:nvSpPr>
        <p:spPr>
          <a:xfrm>
            <a:off x="838200" y="2285999"/>
            <a:ext cx="10515600" cy="3890963"/>
          </a:xfrm>
        </p:spPr>
        <p:txBody>
          <a:bodyPr/>
          <a:lstStyle/>
          <a:p>
            <a:r>
              <a:rPr lang="en-US" dirty="0"/>
              <a:t>Realize. </a:t>
            </a:r>
          </a:p>
          <a:p>
            <a:pPr lvl="1"/>
            <a:r>
              <a:rPr lang="en-US" dirty="0"/>
              <a:t>Thank Jesus for His gift of eternal life, made possible by His victory over death.</a:t>
            </a:r>
          </a:p>
          <a:p>
            <a:endParaRPr lang="en-US" dirty="0"/>
          </a:p>
        </p:txBody>
      </p:sp>
    </p:spTree>
    <p:extLst>
      <p:ext uri="{BB962C8B-B14F-4D97-AF65-F5344CB8AC3E}">
        <p14:creationId xmlns:p14="http://schemas.microsoft.com/office/powerpoint/2010/main" val="3071417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4B37-08F9-43A8-BA53-7D50EA99D56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E520A31-2178-4054-BE9F-5857DC7E2F59}"/>
              </a:ext>
            </a:extLst>
          </p:cNvPr>
          <p:cNvSpPr>
            <a:spLocks noGrp="1"/>
          </p:cNvSpPr>
          <p:nvPr>
            <p:ph idx="1"/>
          </p:nvPr>
        </p:nvSpPr>
        <p:spPr/>
        <p:txBody>
          <a:bodyPr/>
          <a:lstStyle/>
          <a:p>
            <a:r>
              <a:rPr lang="en-US" dirty="0"/>
              <a:t>Memorize. </a:t>
            </a:r>
          </a:p>
          <a:p>
            <a:pPr lvl="1"/>
            <a:r>
              <a:rPr lang="en-US" dirty="0"/>
              <a:t>Memorize Matthew 28:6, “</a:t>
            </a:r>
            <a:r>
              <a:rPr lang="en-US" i="1" dirty="0"/>
              <a:t>He is not here. For he has risen, just as he said. Come and see the place where he lay.</a:t>
            </a:r>
            <a:r>
              <a:rPr lang="en-US" dirty="0"/>
              <a:t>” </a:t>
            </a:r>
          </a:p>
          <a:p>
            <a:pPr lvl="1"/>
            <a:r>
              <a:rPr lang="en-US" dirty="0"/>
              <a:t>Let this verse become a source of joy and strength for you as you seek to follow Jesus daily</a:t>
            </a:r>
          </a:p>
          <a:p>
            <a:endParaRPr lang="en-US" dirty="0"/>
          </a:p>
        </p:txBody>
      </p:sp>
    </p:spTree>
    <p:extLst>
      <p:ext uri="{BB962C8B-B14F-4D97-AF65-F5344CB8AC3E}">
        <p14:creationId xmlns:p14="http://schemas.microsoft.com/office/powerpoint/2010/main" val="2283148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4B37-08F9-43A8-BA53-7D50EA99D56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E520A31-2178-4054-BE9F-5857DC7E2F59}"/>
              </a:ext>
            </a:extLst>
          </p:cNvPr>
          <p:cNvSpPr>
            <a:spLocks noGrp="1"/>
          </p:cNvSpPr>
          <p:nvPr>
            <p:ph idx="1"/>
          </p:nvPr>
        </p:nvSpPr>
        <p:spPr>
          <a:xfrm>
            <a:off x="838200" y="2364059"/>
            <a:ext cx="10515600" cy="3812904"/>
          </a:xfrm>
        </p:spPr>
        <p:txBody>
          <a:bodyPr/>
          <a:lstStyle/>
          <a:p>
            <a:r>
              <a:rPr lang="en-US" dirty="0"/>
              <a:t>Exercise. </a:t>
            </a:r>
          </a:p>
          <a:p>
            <a:pPr lvl="1"/>
            <a:r>
              <a:rPr lang="en-US" dirty="0"/>
              <a:t>Share your story of making the decision to follow Jesus with someone you know who is far from God. </a:t>
            </a:r>
          </a:p>
          <a:p>
            <a:endParaRPr lang="en-US" dirty="0"/>
          </a:p>
        </p:txBody>
      </p:sp>
    </p:spTree>
    <p:extLst>
      <p:ext uri="{BB962C8B-B14F-4D97-AF65-F5344CB8AC3E}">
        <p14:creationId xmlns:p14="http://schemas.microsoft.com/office/powerpoint/2010/main" val="2576905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F4A982-5844-40DC-9199-80EC65310B16}"/>
              </a:ext>
            </a:extLst>
          </p:cNvPr>
          <p:cNvSpPr>
            <a:spLocks noGrp="1"/>
          </p:cNvSpPr>
          <p:nvPr>
            <p:ph type="title"/>
          </p:nvPr>
        </p:nvSpPr>
        <p:spPr/>
        <p:txBody>
          <a:bodyPr/>
          <a:lstStyle/>
          <a:p>
            <a:r>
              <a:rPr lang="en-US" dirty="0"/>
              <a:t>Family Activities</a:t>
            </a:r>
          </a:p>
        </p:txBody>
      </p:sp>
      <p:pic>
        <p:nvPicPr>
          <p:cNvPr id="8" name="Picture 7">
            <a:extLst>
              <a:ext uri="{FF2B5EF4-FFF2-40B4-BE49-F238E27FC236}">
                <a16:creationId xmlns:a16="http://schemas.microsoft.com/office/drawing/2014/main" id="{53656666-3920-4A24-A33A-C763DB9360CD}"/>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Lst>
          </a:blip>
          <a:stretch>
            <a:fillRect/>
          </a:stretch>
        </p:blipFill>
        <p:spPr>
          <a:xfrm>
            <a:off x="677473" y="709952"/>
            <a:ext cx="3390476" cy="5438095"/>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3074" name="Picture 2" descr="Traveler clipart">
            <a:extLst>
              <a:ext uri="{FF2B5EF4-FFF2-40B4-BE49-F238E27FC236}">
                <a16:creationId xmlns:a16="http://schemas.microsoft.com/office/drawing/2014/main" id="{888CB1CE-46C5-4C6A-9116-04475BEC5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7459" y="1891410"/>
            <a:ext cx="2701034" cy="37579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9E8C00E4-EBAE-4227-B463-0458A4F6A8C3}"/>
              </a:ext>
            </a:extLst>
          </p:cNvPr>
          <p:cNvSpPr/>
          <p:nvPr/>
        </p:nvSpPr>
        <p:spPr>
          <a:xfrm>
            <a:off x="3891777" y="1690687"/>
            <a:ext cx="3932412" cy="3661897"/>
          </a:xfrm>
          <a:prstGeom prst="wedgeRoundRectCallout">
            <a:avLst>
              <a:gd name="adj1" fmla="val 67292"/>
              <a:gd name="adj2" fmla="val -3092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I’m in trouble!  They stopped me at the </a:t>
            </a:r>
            <a:r>
              <a:rPr lang="en-US" dirty="0" err="1">
                <a:latin typeface="Comic Sans MS" panose="030F0702030302020204" pitchFamily="66" charset="0"/>
              </a:rPr>
              <a:t>Ribrutanesu</a:t>
            </a:r>
            <a:r>
              <a:rPr lang="en-US" dirty="0">
                <a:latin typeface="Comic Sans MS" panose="030F0702030302020204" pitchFamily="66" charset="0"/>
              </a:rPr>
              <a:t> boarder with this coded message.  I must return the decryption to the nearest Baptist church before I can cross.  Can you help?  I heard there was assistance at </a:t>
            </a:r>
            <a:r>
              <a:rPr lang="en-US" dirty="0">
                <a:latin typeface="Comic Sans MS" panose="030F0702030302020204" pitchFamily="66" charset="0"/>
                <a:hlinkClick r:id="rId5"/>
              </a:rPr>
              <a:t>https://tinyurl.com/2s4b3xzu</a:t>
            </a:r>
            <a:r>
              <a:rPr lang="en-US" dirty="0">
                <a:latin typeface="Comic Sans MS" panose="030F0702030302020204" pitchFamily="66" charset="0"/>
              </a:rPr>
              <a:t> While you’re there check out the additional educational family stuff you will find.</a:t>
            </a:r>
          </a:p>
        </p:txBody>
      </p:sp>
    </p:spTree>
    <p:extLst>
      <p:ext uri="{BB962C8B-B14F-4D97-AF65-F5344CB8AC3E}">
        <p14:creationId xmlns:p14="http://schemas.microsoft.com/office/powerpoint/2010/main" val="346871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7A3A3-5677-4493-99B9-B76AE41AB5AF}"/>
              </a:ext>
            </a:extLst>
          </p:cNvPr>
          <p:cNvSpPr>
            <a:spLocks noGrp="1"/>
          </p:cNvSpPr>
          <p:nvPr>
            <p:ph type="title"/>
          </p:nvPr>
        </p:nvSpPr>
        <p:spPr/>
        <p:txBody>
          <a:bodyPr/>
          <a:lstStyle/>
          <a:p>
            <a:r>
              <a:rPr lang="en-US" dirty="0"/>
              <a:t>Video Introduction</a:t>
            </a:r>
          </a:p>
        </p:txBody>
      </p:sp>
      <p:pic>
        <p:nvPicPr>
          <p:cNvPr id="6" name="Picture 5" descr="A screenshot of a computer&#10;&#10;Description automatically generated with low confidence">
            <a:hlinkClick r:id="rId2"/>
            <a:extLst>
              <a:ext uri="{FF2B5EF4-FFF2-40B4-BE49-F238E27FC236}">
                <a16:creationId xmlns:a16="http://schemas.microsoft.com/office/drawing/2014/main" id="{2E1776FC-A08C-48DC-8A5C-50D0DB7BD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744" y="1413339"/>
            <a:ext cx="7082512" cy="4743842"/>
          </a:xfrm>
          <a:prstGeom prst="rect">
            <a:avLst/>
          </a:prstGeom>
        </p:spPr>
      </p:pic>
      <p:sp>
        <p:nvSpPr>
          <p:cNvPr id="7" name="TextBox 6">
            <a:extLst>
              <a:ext uri="{FF2B5EF4-FFF2-40B4-BE49-F238E27FC236}">
                <a16:creationId xmlns:a16="http://schemas.microsoft.com/office/drawing/2014/main" id="{2FBCE669-F1AF-4A3D-9272-1A0DCC1E01B2}"/>
              </a:ext>
            </a:extLst>
          </p:cNvPr>
          <p:cNvSpPr txBox="1"/>
          <p:nvPr/>
        </p:nvSpPr>
        <p:spPr>
          <a:xfrm>
            <a:off x="4441371" y="5750186"/>
            <a:ext cx="2897580"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1355290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Jesus Lives</a:t>
            </a:r>
            <a:br>
              <a:rPr lang="en-US" dirty="0"/>
            </a:br>
            <a:r>
              <a:rPr lang="en-US" dirty="0"/>
              <a:t>and You Can Too</a:t>
            </a:r>
          </a:p>
        </p:txBody>
      </p:sp>
      <p:sp>
        <p:nvSpPr>
          <p:cNvPr id="3" name="Subtitle 2"/>
          <p:cNvSpPr>
            <a:spLocks noGrp="1"/>
          </p:cNvSpPr>
          <p:nvPr>
            <p:ph type="subTitle" idx="1"/>
          </p:nvPr>
        </p:nvSpPr>
        <p:spPr>
          <a:xfrm>
            <a:off x="1524000" y="3918856"/>
            <a:ext cx="9144000" cy="1338943"/>
          </a:xfrm>
        </p:spPr>
        <p:txBody>
          <a:bodyPr/>
          <a:lstStyle/>
          <a:p>
            <a:r>
              <a:rPr lang="en-US" dirty="0"/>
              <a:t>April 17    Easter Sunday</a:t>
            </a:r>
          </a:p>
        </p:txBody>
      </p:sp>
    </p:spTree>
    <p:extLst>
      <p:ext uri="{BB962C8B-B14F-4D97-AF65-F5344CB8AC3E}">
        <p14:creationId xmlns:p14="http://schemas.microsoft.com/office/powerpoint/2010/main" val="281660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9D899-3241-460A-B191-86D2BE6C43D9}"/>
              </a:ext>
            </a:extLst>
          </p:cNvPr>
          <p:cNvSpPr>
            <a:spLocks noGrp="1"/>
          </p:cNvSpPr>
          <p:nvPr>
            <p:ph type="title"/>
          </p:nvPr>
        </p:nvSpPr>
        <p:spPr/>
        <p:txBody>
          <a:bodyPr/>
          <a:lstStyle/>
          <a:p>
            <a:r>
              <a:rPr lang="en-US" dirty="0"/>
              <a:t>Remember that person?</a:t>
            </a:r>
          </a:p>
        </p:txBody>
      </p:sp>
      <p:sp>
        <p:nvSpPr>
          <p:cNvPr id="4" name="Content Placeholder 3">
            <a:extLst>
              <a:ext uri="{FF2B5EF4-FFF2-40B4-BE49-F238E27FC236}">
                <a16:creationId xmlns:a16="http://schemas.microsoft.com/office/drawing/2014/main" id="{A5FA4D66-70B3-48D4-A7ED-3BA56B5FC7E7}"/>
              </a:ext>
            </a:extLst>
          </p:cNvPr>
          <p:cNvSpPr>
            <a:spLocks noGrp="1"/>
          </p:cNvSpPr>
          <p:nvPr>
            <p:ph idx="1"/>
          </p:nvPr>
        </p:nvSpPr>
        <p:spPr/>
        <p:txBody>
          <a:bodyPr>
            <a:normAutofit lnSpcReduction="10000"/>
          </a:bodyPr>
          <a:lstStyle/>
          <a:p>
            <a:r>
              <a:rPr lang="en-US" dirty="0"/>
              <a:t>When have you been surprised to run into someone unexpectedly?</a:t>
            </a:r>
          </a:p>
          <a:p>
            <a:r>
              <a:rPr lang="en-US" dirty="0">
                <a:solidFill>
                  <a:srgbClr val="C00000"/>
                </a:solidFill>
              </a:rPr>
              <a:t>Today we look at how Jesus’ followers were surprised on Easter morning.</a:t>
            </a:r>
          </a:p>
          <a:p>
            <a:pPr lvl="1"/>
            <a:r>
              <a:rPr lang="en-US" dirty="0">
                <a:solidFill>
                  <a:srgbClr val="C00000"/>
                </a:solidFill>
              </a:rPr>
              <a:t>They were surprised by the empty tomb, and then by the appearance of Jesus</a:t>
            </a:r>
          </a:p>
          <a:p>
            <a:pPr lvl="1"/>
            <a:r>
              <a:rPr lang="en-US" dirty="0">
                <a:solidFill>
                  <a:srgbClr val="C00000"/>
                </a:solidFill>
              </a:rPr>
              <a:t>Because of who they saw and heard and spoke to in person, we can be confident of the reality of the resurrection.</a:t>
            </a:r>
          </a:p>
          <a:p>
            <a:endParaRPr lang="en-US" dirty="0"/>
          </a:p>
        </p:txBody>
      </p:sp>
      <p:grpSp>
        <p:nvGrpSpPr>
          <p:cNvPr id="5" name="Group 4">
            <a:extLst>
              <a:ext uri="{FF2B5EF4-FFF2-40B4-BE49-F238E27FC236}">
                <a16:creationId xmlns:a16="http://schemas.microsoft.com/office/drawing/2014/main" id="{EC30BA3C-7B18-41DC-A7C7-B25F6C05F765}"/>
              </a:ext>
            </a:extLst>
          </p:cNvPr>
          <p:cNvGrpSpPr/>
          <p:nvPr/>
        </p:nvGrpSpPr>
        <p:grpSpPr>
          <a:xfrm>
            <a:off x="1621599" y="3425111"/>
            <a:ext cx="8809970" cy="2238533"/>
            <a:chOff x="1621599" y="3425111"/>
            <a:chExt cx="8809970" cy="2238533"/>
          </a:xfrm>
        </p:grpSpPr>
        <p:pic>
          <p:nvPicPr>
            <p:cNvPr id="1026" name="Picture 2" descr="Ecstatic, Surprise, Computer, Excitement">
              <a:extLst>
                <a:ext uri="{FF2B5EF4-FFF2-40B4-BE49-F238E27FC236}">
                  <a16:creationId xmlns:a16="http://schemas.microsoft.com/office/drawing/2014/main" id="{3FBD1FA2-06CC-48C0-9516-9B32659F6BA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765" b="99412" l="882" r="97353">
                          <a14:foregroundMark x1="95882" y1="59412" x2="92059" y2="85882"/>
                          <a14:foregroundMark x1="92059" y1="85882" x2="43824" y2="94412"/>
                          <a14:foregroundMark x1="43824" y1="94412" x2="29118" y2="93235"/>
                          <a14:foregroundMark x1="29118" y1="93235" x2="26471" y2="88235"/>
                          <a14:foregroundMark x1="90000" y1="92647" x2="74118" y2="95000"/>
                          <a14:foregroundMark x1="74118" y1="95000" x2="91176" y2="99412"/>
                          <a14:foregroundMark x1="94118" y1="67059" x2="91765" y2="66471"/>
                          <a14:foregroundMark x1="9706" y1="75882" x2="7059" y2="75294"/>
                          <a14:foregroundMark x1="2941" y1="95588" x2="87941" y2="96471"/>
                          <a14:foregroundMark x1="87941" y1="96471" x2="9412" y2="91471"/>
                          <a14:foregroundMark x1="1176" y1="64118" x2="4118" y2="64118"/>
                          <a14:foregroundMark x1="15882" y1="74118" x2="15882" y2="74118"/>
                          <a14:foregroundMark x1="37647" y1="93529" x2="37647" y2="93529"/>
                          <a14:foregroundMark x1="7941" y1="66765" x2="21471" y2="75000"/>
                          <a14:foregroundMark x1="21471" y1="75000" x2="17059" y2="92941"/>
                          <a14:foregroundMark x1="17059" y1="92941" x2="6176" y2="96471"/>
                          <a14:foregroundMark x1="92059" y1="97059" x2="97353" y2="80294"/>
                          <a14:foregroundMark x1="97353" y1="80294" x2="97353" y2="58529"/>
                          <a14:foregroundMark x1="97353" y1="58529" x2="91765" y2="55000"/>
                          <a14:foregroundMark x1="62941" y1="70588" x2="62941" y2="70588"/>
                        </a14:backgroundRemoval>
                      </a14:imgEffect>
                    </a14:imgLayer>
                  </a14:imgProps>
                </a:ext>
                <a:ext uri="{28A0092B-C50C-407E-A947-70E740481C1C}">
                  <a14:useLocalDpi xmlns:a14="http://schemas.microsoft.com/office/drawing/2010/main" val="0"/>
                </a:ext>
              </a:extLst>
            </a:blip>
            <a:srcRect t="24406"/>
            <a:stretch/>
          </p:blipFill>
          <p:spPr bwMode="auto">
            <a:xfrm flipH="1">
              <a:off x="1621599" y="3425111"/>
              <a:ext cx="2728258" cy="2062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iend, Friendship, People">
              <a:extLst>
                <a:ext uri="{FF2B5EF4-FFF2-40B4-BE49-F238E27FC236}">
                  <a16:creationId xmlns:a16="http://schemas.microsoft.com/office/drawing/2014/main" id="{E631193C-0D6C-485C-A5E3-4191EEA0A1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7238" y="3601245"/>
              <a:ext cx="2357437" cy="2062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Women, Girls, Friends, Friendship, Chat, Talk, Cartoon">
              <a:extLst>
                <a:ext uri="{FF2B5EF4-FFF2-40B4-BE49-F238E27FC236}">
                  <a16:creationId xmlns:a16="http://schemas.microsoft.com/office/drawing/2014/main" id="{DE907658-CB19-4633-9A30-CAC787D79B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2056" y="3445271"/>
              <a:ext cx="3289513" cy="20422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4065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0CB0-CEB8-4332-B7D4-DAB61428F684}"/>
              </a:ext>
            </a:extLst>
          </p:cNvPr>
          <p:cNvSpPr>
            <a:spLocks noGrp="1"/>
          </p:cNvSpPr>
          <p:nvPr>
            <p:ph type="title"/>
          </p:nvPr>
        </p:nvSpPr>
        <p:spPr/>
        <p:txBody>
          <a:bodyPr/>
          <a:lstStyle/>
          <a:p>
            <a:pPr algn="l"/>
            <a:r>
              <a:rPr lang="en-US" dirty="0"/>
              <a:t>Listen for phenomenal events.</a:t>
            </a:r>
          </a:p>
        </p:txBody>
      </p:sp>
      <p:sp>
        <p:nvSpPr>
          <p:cNvPr id="3" name="Content Placeholder 2">
            <a:extLst>
              <a:ext uri="{FF2B5EF4-FFF2-40B4-BE49-F238E27FC236}">
                <a16:creationId xmlns:a16="http://schemas.microsoft.com/office/drawing/2014/main" id="{3BFB8AFD-3747-4401-8B30-084BC75D1273}"/>
              </a:ext>
            </a:extLst>
          </p:cNvPr>
          <p:cNvSpPr>
            <a:spLocks noGrp="1"/>
          </p:cNvSpPr>
          <p:nvPr>
            <p:ph idx="1"/>
          </p:nvPr>
        </p:nvSpPr>
        <p:spPr/>
        <p:txBody>
          <a:bodyPr/>
          <a:lstStyle/>
          <a:p>
            <a:pPr marL="0" indent="0" algn="ctr">
              <a:buNone/>
            </a:pPr>
            <a:r>
              <a:rPr lang="en-US" dirty="0"/>
              <a:t>Matthew 28:1-5 (NIV)   After the Sabbath, at dawn on the first day of the week, Mary Magdalene and the other Mary went to look at the tomb. 2  There was a violent earthquake, for an angel of the Lord came down from heaven and, going to the tomb, rolled back the stone and sat on it.</a:t>
            </a:r>
          </a:p>
        </p:txBody>
      </p:sp>
    </p:spTree>
    <p:extLst>
      <p:ext uri="{BB962C8B-B14F-4D97-AF65-F5344CB8AC3E}">
        <p14:creationId xmlns:p14="http://schemas.microsoft.com/office/powerpoint/2010/main" val="331374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0CB0-CEB8-4332-B7D4-DAB61428F684}"/>
              </a:ext>
            </a:extLst>
          </p:cNvPr>
          <p:cNvSpPr>
            <a:spLocks noGrp="1"/>
          </p:cNvSpPr>
          <p:nvPr>
            <p:ph type="title"/>
          </p:nvPr>
        </p:nvSpPr>
        <p:spPr/>
        <p:txBody>
          <a:bodyPr/>
          <a:lstStyle/>
          <a:p>
            <a:pPr algn="l"/>
            <a:r>
              <a:rPr lang="en-US" dirty="0"/>
              <a:t>Listen for phenomenal events.</a:t>
            </a:r>
          </a:p>
        </p:txBody>
      </p:sp>
      <p:sp>
        <p:nvSpPr>
          <p:cNvPr id="3" name="Content Placeholder 2">
            <a:extLst>
              <a:ext uri="{FF2B5EF4-FFF2-40B4-BE49-F238E27FC236}">
                <a16:creationId xmlns:a16="http://schemas.microsoft.com/office/drawing/2014/main" id="{3BFB8AFD-3747-4401-8B30-084BC75D1273}"/>
              </a:ext>
            </a:extLst>
          </p:cNvPr>
          <p:cNvSpPr>
            <a:spLocks noGrp="1"/>
          </p:cNvSpPr>
          <p:nvPr>
            <p:ph idx="1"/>
          </p:nvPr>
        </p:nvSpPr>
        <p:spPr>
          <a:xfrm>
            <a:off x="1165667" y="1906647"/>
            <a:ext cx="9860666" cy="4351338"/>
          </a:xfrm>
        </p:spPr>
        <p:txBody>
          <a:bodyPr/>
          <a:lstStyle/>
          <a:p>
            <a:pPr marL="0" indent="0" algn="ctr">
              <a:buNone/>
            </a:pPr>
            <a:r>
              <a:rPr lang="en-US" dirty="0"/>
              <a:t>His appearance was like lightning, and his clothes were white as snow. 4  The guards were so afraid of him that they shook and became like dead men. 5  The angel said to the women, "Do not be afraid, for I know that you are looking for Jesus, who was crucified.</a:t>
            </a:r>
          </a:p>
        </p:txBody>
      </p:sp>
      <p:pic>
        <p:nvPicPr>
          <p:cNvPr id="5" name="Picture 4">
            <a:extLst>
              <a:ext uri="{FF2B5EF4-FFF2-40B4-BE49-F238E27FC236}">
                <a16:creationId xmlns:a16="http://schemas.microsoft.com/office/drawing/2014/main" id="{57220FD7-4934-4054-8AE7-F553816E99D9}"/>
              </a:ext>
            </a:extLst>
          </p:cNvPr>
          <p:cNvPicPr>
            <a:picLocks noChangeAspect="1"/>
          </p:cNvPicPr>
          <p:nvPr/>
        </p:nvPicPr>
        <p:blipFill>
          <a:blip r:embed="rId2"/>
          <a:stretch>
            <a:fillRect/>
          </a:stretch>
        </p:blipFill>
        <p:spPr>
          <a:xfrm>
            <a:off x="4878721" y="5405377"/>
            <a:ext cx="2193410" cy="304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006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B92B2-C92B-4C8C-818D-7E334546977A}"/>
              </a:ext>
            </a:extLst>
          </p:cNvPr>
          <p:cNvSpPr>
            <a:spLocks noGrp="1"/>
          </p:cNvSpPr>
          <p:nvPr>
            <p:ph type="title"/>
          </p:nvPr>
        </p:nvSpPr>
        <p:spPr/>
        <p:txBody>
          <a:bodyPr/>
          <a:lstStyle/>
          <a:p>
            <a:r>
              <a:rPr lang="en-US" dirty="0"/>
              <a:t>The Event</a:t>
            </a:r>
          </a:p>
        </p:txBody>
      </p:sp>
      <p:sp>
        <p:nvSpPr>
          <p:cNvPr id="3" name="Content Placeholder 2">
            <a:extLst>
              <a:ext uri="{FF2B5EF4-FFF2-40B4-BE49-F238E27FC236}">
                <a16:creationId xmlns:a16="http://schemas.microsoft.com/office/drawing/2014/main" id="{6EF8022D-5C41-4DDB-BD83-032B7876BA42}"/>
              </a:ext>
            </a:extLst>
          </p:cNvPr>
          <p:cNvSpPr>
            <a:spLocks noGrp="1"/>
          </p:cNvSpPr>
          <p:nvPr>
            <p:ph idx="1"/>
          </p:nvPr>
        </p:nvSpPr>
        <p:spPr/>
        <p:txBody>
          <a:bodyPr/>
          <a:lstStyle/>
          <a:p>
            <a:r>
              <a:rPr lang="en-US" dirty="0"/>
              <a:t>If you can mentally place yourself at the tomb of Christ on that first “Easter morning,” what emotions would you be feeling as you approached?</a:t>
            </a:r>
          </a:p>
          <a:p>
            <a:r>
              <a:rPr lang="en-US" dirty="0"/>
              <a:t>When does it appear the women returned to the tomb?</a:t>
            </a:r>
          </a:p>
          <a:p>
            <a:r>
              <a:rPr lang="en-US" dirty="0"/>
              <a:t>What does the passage say was the reason they returned to the tomb?</a:t>
            </a:r>
          </a:p>
        </p:txBody>
      </p:sp>
    </p:spTree>
    <p:extLst>
      <p:ext uri="{BB962C8B-B14F-4D97-AF65-F5344CB8AC3E}">
        <p14:creationId xmlns:p14="http://schemas.microsoft.com/office/powerpoint/2010/main" val="427380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EB4F-BE82-494F-B553-1993E1A87752}"/>
              </a:ext>
            </a:extLst>
          </p:cNvPr>
          <p:cNvSpPr>
            <a:spLocks noGrp="1"/>
          </p:cNvSpPr>
          <p:nvPr>
            <p:ph type="title"/>
          </p:nvPr>
        </p:nvSpPr>
        <p:spPr/>
        <p:txBody>
          <a:bodyPr/>
          <a:lstStyle/>
          <a:p>
            <a:r>
              <a:rPr lang="en-US" dirty="0"/>
              <a:t>The Event</a:t>
            </a:r>
          </a:p>
        </p:txBody>
      </p:sp>
      <p:sp>
        <p:nvSpPr>
          <p:cNvPr id="3" name="Content Placeholder 2">
            <a:extLst>
              <a:ext uri="{FF2B5EF4-FFF2-40B4-BE49-F238E27FC236}">
                <a16:creationId xmlns:a16="http://schemas.microsoft.com/office/drawing/2014/main" id="{0EAB79BF-8E1C-41B2-B787-8F1331A82004}"/>
              </a:ext>
            </a:extLst>
          </p:cNvPr>
          <p:cNvSpPr>
            <a:spLocks noGrp="1"/>
          </p:cNvSpPr>
          <p:nvPr>
            <p:ph idx="1"/>
          </p:nvPr>
        </p:nvSpPr>
        <p:spPr/>
        <p:txBody>
          <a:bodyPr>
            <a:normAutofit/>
          </a:bodyPr>
          <a:lstStyle/>
          <a:p>
            <a:r>
              <a:rPr lang="en-US" dirty="0">
                <a:solidFill>
                  <a:srgbClr val="C00000"/>
                </a:solidFill>
              </a:rPr>
              <a:t>Note: Jesus’ body had been removed from the cross and placed in the tomb late on Friday.</a:t>
            </a:r>
          </a:p>
          <a:p>
            <a:pPr lvl="1"/>
            <a:r>
              <a:rPr lang="en-US" dirty="0">
                <a:solidFill>
                  <a:srgbClr val="C00000"/>
                </a:solidFill>
              </a:rPr>
              <a:t>This was the beginning of the Sabbath</a:t>
            </a:r>
          </a:p>
          <a:p>
            <a:pPr lvl="1"/>
            <a:r>
              <a:rPr lang="en-US" dirty="0">
                <a:solidFill>
                  <a:srgbClr val="C00000"/>
                </a:solidFill>
              </a:rPr>
              <a:t>The tasks to properly deal with the typical burial tasks could not be completed because of the religious rules regarding the Sabbath</a:t>
            </a:r>
          </a:p>
          <a:p>
            <a:pPr lvl="1"/>
            <a:r>
              <a:rPr lang="en-US" dirty="0">
                <a:solidFill>
                  <a:srgbClr val="C00000"/>
                </a:solidFill>
              </a:rPr>
              <a:t>So the women probably were bringing burial spices put around the corpse</a:t>
            </a:r>
          </a:p>
          <a:p>
            <a:endParaRPr lang="en-US" dirty="0"/>
          </a:p>
        </p:txBody>
      </p:sp>
    </p:spTree>
    <p:extLst>
      <p:ext uri="{BB962C8B-B14F-4D97-AF65-F5344CB8AC3E}">
        <p14:creationId xmlns:p14="http://schemas.microsoft.com/office/powerpoint/2010/main" val="356272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6AB9-08A9-4630-90E3-0F020E296EFF}"/>
              </a:ext>
            </a:extLst>
          </p:cNvPr>
          <p:cNvSpPr>
            <a:spLocks noGrp="1"/>
          </p:cNvSpPr>
          <p:nvPr>
            <p:ph type="title"/>
          </p:nvPr>
        </p:nvSpPr>
        <p:spPr/>
        <p:txBody>
          <a:bodyPr/>
          <a:lstStyle/>
          <a:p>
            <a:r>
              <a:rPr lang="en-US" dirty="0"/>
              <a:t>The Event</a:t>
            </a:r>
          </a:p>
        </p:txBody>
      </p:sp>
      <p:sp>
        <p:nvSpPr>
          <p:cNvPr id="3" name="Content Placeholder 2">
            <a:extLst>
              <a:ext uri="{FF2B5EF4-FFF2-40B4-BE49-F238E27FC236}">
                <a16:creationId xmlns:a16="http://schemas.microsoft.com/office/drawing/2014/main" id="{8283FFEB-2CA7-49DA-AF07-E23837134CA2}"/>
              </a:ext>
            </a:extLst>
          </p:cNvPr>
          <p:cNvSpPr>
            <a:spLocks noGrp="1"/>
          </p:cNvSpPr>
          <p:nvPr>
            <p:ph idx="1"/>
          </p:nvPr>
        </p:nvSpPr>
        <p:spPr/>
        <p:txBody>
          <a:bodyPr/>
          <a:lstStyle/>
          <a:p>
            <a:r>
              <a:rPr lang="en-US" dirty="0"/>
              <a:t>What phenomenal events does Matthew describe in this account?</a:t>
            </a:r>
          </a:p>
          <a:p>
            <a:r>
              <a:rPr lang="en-US" dirty="0"/>
              <a:t>God is at work here in a powerful way.  When have you seen the power of God demonstrated?</a:t>
            </a:r>
          </a:p>
          <a:p>
            <a:r>
              <a:rPr lang="en-US" dirty="0"/>
              <a:t>What is the significance of the fact that the tomb was already empty when the stone was first rolled away?</a:t>
            </a:r>
          </a:p>
        </p:txBody>
      </p:sp>
    </p:spTree>
    <p:extLst>
      <p:ext uri="{BB962C8B-B14F-4D97-AF65-F5344CB8AC3E}">
        <p14:creationId xmlns:p14="http://schemas.microsoft.com/office/powerpoint/2010/main" val="66831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5869-D141-4AA8-AFE9-7D2980D7EDA4}"/>
              </a:ext>
            </a:extLst>
          </p:cNvPr>
          <p:cNvSpPr>
            <a:spLocks noGrp="1"/>
          </p:cNvSpPr>
          <p:nvPr>
            <p:ph type="title"/>
          </p:nvPr>
        </p:nvSpPr>
        <p:spPr/>
        <p:txBody>
          <a:bodyPr/>
          <a:lstStyle/>
          <a:p>
            <a:r>
              <a:rPr lang="en-US" dirty="0"/>
              <a:t>The Event</a:t>
            </a:r>
          </a:p>
        </p:txBody>
      </p:sp>
      <p:sp>
        <p:nvSpPr>
          <p:cNvPr id="3" name="Content Placeholder 2">
            <a:extLst>
              <a:ext uri="{FF2B5EF4-FFF2-40B4-BE49-F238E27FC236}">
                <a16:creationId xmlns:a16="http://schemas.microsoft.com/office/drawing/2014/main" id="{71B1384D-98CD-41DB-BFE5-D809DB955AB3}"/>
              </a:ext>
            </a:extLst>
          </p:cNvPr>
          <p:cNvSpPr>
            <a:spLocks noGrp="1"/>
          </p:cNvSpPr>
          <p:nvPr>
            <p:ph idx="1"/>
          </p:nvPr>
        </p:nvSpPr>
        <p:spPr/>
        <p:txBody>
          <a:bodyPr/>
          <a:lstStyle/>
          <a:p>
            <a:r>
              <a:rPr lang="en-US" dirty="0"/>
              <a:t>The angel had to tell them (as always), “Don’t be afraid.”   Why do you think fear is often our first response when we don’t understand something God is doing?</a:t>
            </a:r>
          </a:p>
        </p:txBody>
      </p:sp>
      <p:grpSp>
        <p:nvGrpSpPr>
          <p:cNvPr id="5" name="Group 4">
            <a:extLst>
              <a:ext uri="{FF2B5EF4-FFF2-40B4-BE49-F238E27FC236}">
                <a16:creationId xmlns:a16="http://schemas.microsoft.com/office/drawing/2014/main" id="{CEF06DD4-26B8-43F4-AB76-58C0D04B6779}"/>
              </a:ext>
            </a:extLst>
          </p:cNvPr>
          <p:cNvGrpSpPr/>
          <p:nvPr/>
        </p:nvGrpSpPr>
        <p:grpSpPr>
          <a:xfrm>
            <a:off x="4516244" y="3765704"/>
            <a:ext cx="4809835" cy="2546196"/>
            <a:chOff x="4817327" y="3630767"/>
            <a:chExt cx="4809835" cy="2546196"/>
          </a:xfrm>
        </p:grpSpPr>
        <p:pic>
          <p:nvPicPr>
            <p:cNvPr id="2050" name="Picture 2" descr="Jesus tomb clipart">
              <a:extLst>
                <a:ext uri="{FF2B5EF4-FFF2-40B4-BE49-F238E27FC236}">
                  <a16:creationId xmlns:a16="http://schemas.microsoft.com/office/drawing/2014/main" id="{449AA012-CF12-4C15-82F4-0AA8D1332C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7327" y="3736704"/>
              <a:ext cx="3083199" cy="24402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Angel clipart">
              <a:extLst>
                <a:ext uri="{FF2B5EF4-FFF2-40B4-BE49-F238E27FC236}">
                  <a16:creationId xmlns:a16="http://schemas.microsoft.com/office/drawing/2014/main" id="{BA0822AC-4F7C-4BA2-A0E2-32A6D330CD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3399" y="4103648"/>
              <a:ext cx="1642020" cy="1929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BF294490-EFB9-4F0C-AA09-200959D282A7}"/>
                </a:ext>
              </a:extLst>
            </p:cNvPr>
            <p:cNvSpPr/>
            <p:nvPr/>
          </p:nvSpPr>
          <p:spPr>
            <a:xfrm>
              <a:off x="8065991" y="3630767"/>
              <a:ext cx="1561171" cy="601120"/>
            </a:xfrm>
            <a:prstGeom prst="wedgeRoundRectCallout">
              <a:avLst>
                <a:gd name="adj1" fmla="val -56375"/>
                <a:gd name="adj2" fmla="val 8371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Fear not!</a:t>
              </a:r>
            </a:p>
          </p:txBody>
        </p:sp>
      </p:grpSp>
    </p:spTree>
    <p:extLst>
      <p:ext uri="{BB962C8B-B14F-4D97-AF65-F5344CB8AC3E}">
        <p14:creationId xmlns:p14="http://schemas.microsoft.com/office/powerpoint/2010/main" val="3910343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77</TotalTime>
  <Words>961</Words>
  <Application>Microsoft Office PowerPoint</Application>
  <PresentationFormat>Widescreen</PresentationFormat>
  <Paragraphs>66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Jesus Lives and You Can Too</vt:lpstr>
      <vt:lpstr>Video Introduction</vt:lpstr>
      <vt:lpstr>Remember that person?</vt:lpstr>
      <vt:lpstr>Listen for phenomenal events.</vt:lpstr>
      <vt:lpstr>Listen for phenomenal events.</vt:lpstr>
      <vt:lpstr>The Event</vt:lpstr>
      <vt:lpstr>The Event</vt:lpstr>
      <vt:lpstr>The Event</vt:lpstr>
      <vt:lpstr>The Event</vt:lpstr>
      <vt:lpstr>Listen for instructions from the angel.</vt:lpstr>
      <vt:lpstr>The Evidence Can Be Investigated</vt:lpstr>
      <vt:lpstr>The Evidence Can Be Investigated</vt:lpstr>
      <vt:lpstr>Listen for the women’s reaction.</vt:lpstr>
      <vt:lpstr>Share the Good News</vt:lpstr>
      <vt:lpstr>Share the Good News</vt:lpstr>
      <vt:lpstr>Application</vt:lpstr>
      <vt:lpstr>Application</vt:lpstr>
      <vt:lpstr>Application</vt:lpstr>
      <vt:lpstr>Family Activities</vt:lpstr>
      <vt:lpstr>Jesus Lives and You Can Too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Lives and You Can Too</dc:title>
  <dc:creator>Steve Armstrong</dc:creator>
  <cp:lastModifiedBy>Steve Armstrong</cp:lastModifiedBy>
  <cp:revision>5</cp:revision>
  <dcterms:created xsi:type="dcterms:W3CDTF">2022-04-02T14:16:30Z</dcterms:created>
  <dcterms:modified xsi:type="dcterms:W3CDTF">2022-04-02T15:34:01Z</dcterms:modified>
</cp:coreProperties>
</file>