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4ubhuts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7iarj21q"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133599"/>
          </a:xfrm>
        </p:spPr>
        <p:txBody>
          <a:bodyPr/>
          <a:lstStyle/>
          <a:p>
            <a:r>
              <a:rPr lang="en-US" dirty="0"/>
              <a:t>Jethro and Moses</a:t>
            </a:r>
          </a:p>
        </p:txBody>
      </p:sp>
      <p:sp>
        <p:nvSpPr>
          <p:cNvPr id="3" name="Subtitle 2"/>
          <p:cNvSpPr>
            <a:spLocks noGrp="1"/>
          </p:cNvSpPr>
          <p:nvPr>
            <p:ph type="subTitle" idx="1"/>
          </p:nvPr>
        </p:nvSpPr>
        <p:spPr/>
        <p:txBody>
          <a:bodyPr/>
          <a:lstStyle/>
          <a:p>
            <a:r>
              <a:rPr lang="en-US" dirty="0"/>
              <a:t>June 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4B90-2531-5A36-14BF-090A833D0266}"/>
              </a:ext>
            </a:extLst>
          </p:cNvPr>
          <p:cNvSpPr>
            <a:spLocks noGrp="1"/>
          </p:cNvSpPr>
          <p:nvPr>
            <p:ph type="title"/>
          </p:nvPr>
        </p:nvSpPr>
        <p:spPr/>
        <p:txBody>
          <a:bodyPr/>
          <a:lstStyle/>
          <a:p>
            <a:r>
              <a:rPr lang="en-US" dirty="0"/>
              <a:t>Constructive Criticism</a:t>
            </a:r>
          </a:p>
        </p:txBody>
      </p:sp>
      <p:sp>
        <p:nvSpPr>
          <p:cNvPr id="3" name="Content Placeholder 2">
            <a:extLst>
              <a:ext uri="{FF2B5EF4-FFF2-40B4-BE49-F238E27FC236}">
                <a16:creationId xmlns:a16="http://schemas.microsoft.com/office/drawing/2014/main" id="{D5F098CB-D1BB-9868-0185-50B78E124D77}"/>
              </a:ext>
            </a:extLst>
          </p:cNvPr>
          <p:cNvSpPr>
            <a:spLocks noGrp="1"/>
          </p:cNvSpPr>
          <p:nvPr>
            <p:ph idx="1"/>
          </p:nvPr>
        </p:nvSpPr>
        <p:spPr/>
        <p:txBody>
          <a:bodyPr/>
          <a:lstStyle/>
          <a:p>
            <a:r>
              <a:rPr lang="en-US" dirty="0"/>
              <a:t>What observation did Jethro make about the work of Moses? </a:t>
            </a:r>
          </a:p>
          <a:p>
            <a:r>
              <a:rPr lang="en-US" dirty="0"/>
              <a:t>How did Moses seek to explain—maybe even try to justify—his work? </a:t>
            </a:r>
          </a:p>
          <a:p>
            <a:r>
              <a:rPr lang="en-US" dirty="0"/>
              <a:t>What appeared to be Jethro’s concern? </a:t>
            </a:r>
          </a:p>
          <a:p>
            <a:r>
              <a:rPr lang="en-US" dirty="0"/>
              <a:t>What are signs of burnout in ministering to others? </a:t>
            </a:r>
          </a:p>
        </p:txBody>
      </p:sp>
    </p:spTree>
    <p:extLst>
      <p:ext uri="{BB962C8B-B14F-4D97-AF65-F5344CB8AC3E}">
        <p14:creationId xmlns:p14="http://schemas.microsoft.com/office/powerpoint/2010/main" val="16215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8854-FF0E-DA1E-F0C1-0003B92AF5F4}"/>
              </a:ext>
            </a:extLst>
          </p:cNvPr>
          <p:cNvSpPr>
            <a:spLocks noGrp="1"/>
          </p:cNvSpPr>
          <p:nvPr>
            <p:ph type="title"/>
          </p:nvPr>
        </p:nvSpPr>
        <p:spPr/>
        <p:txBody>
          <a:bodyPr/>
          <a:lstStyle/>
          <a:p>
            <a:r>
              <a:rPr lang="en-US" dirty="0"/>
              <a:t>Constructive Criticism</a:t>
            </a:r>
          </a:p>
        </p:txBody>
      </p:sp>
      <p:sp>
        <p:nvSpPr>
          <p:cNvPr id="3" name="Content Placeholder 2">
            <a:extLst>
              <a:ext uri="{FF2B5EF4-FFF2-40B4-BE49-F238E27FC236}">
                <a16:creationId xmlns:a16="http://schemas.microsoft.com/office/drawing/2014/main" id="{7932681F-52E0-B4FF-C238-163FF7DA86A6}"/>
              </a:ext>
            </a:extLst>
          </p:cNvPr>
          <p:cNvSpPr>
            <a:spLocks noGrp="1"/>
          </p:cNvSpPr>
          <p:nvPr>
            <p:ph idx="1"/>
          </p:nvPr>
        </p:nvSpPr>
        <p:spPr/>
        <p:txBody>
          <a:bodyPr/>
          <a:lstStyle/>
          <a:p>
            <a:r>
              <a:rPr lang="en-US" dirty="0"/>
              <a:t>What are the dangers of trying to do too much by yourself? </a:t>
            </a:r>
          </a:p>
          <a:p>
            <a:r>
              <a:rPr lang="en-US" dirty="0"/>
              <a:t>What are some examples of the difference between constructive criticism and just being critical? </a:t>
            </a:r>
          </a:p>
        </p:txBody>
      </p:sp>
      <p:graphicFrame>
        <p:nvGraphicFramePr>
          <p:cNvPr id="4" name="Table 4">
            <a:extLst>
              <a:ext uri="{FF2B5EF4-FFF2-40B4-BE49-F238E27FC236}">
                <a16:creationId xmlns:a16="http://schemas.microsoft.com/office/drawing/2014/main" id="{367D8D56-254C-BB04-979C-99E0F7AB491F}"/>
              </a:ext>
            </a:extLst>
          </p:cNvPr>
          <p:cNvGraphicFramePr>
            <a:graphicFrameLocks noGrp="1"/>
          </p:cNvGraphicFramePr>
          <p:nvPr>
            <p:extLst>
              <p:ext uri="{D42A27DB-BD31-4B8C-83A1-F6EECF244321}">
                <p14:modId xmlns:p14="http://schemas.microsoft.com/office/powerpoint/2010/main" val="3067843184"/>
              </p:ext>
            </p:extLst>
          </p:nvPr>
        </p:nvGraphicFramePr>
        <p:xfrm>
          <a:off x="1193800" y="4620334"/>
          <a:ext cx="10380884" cy="1645920"/>
        </p:xfrm>
        <a:graphic>
          <a:graphicData uri="http://schemas.openxmlformats.org/drawingml/2006/table">
            <a:tbl>
              <a:tblPr firstRow="1" bandRow="1">
                <a:tableStyleId>{5C22544A-7EE6-4342-B048-85BDC9FD1C3A}</a:tableStyleId>
              </a:tblPr>
              <a:tblGrid>
                <a:gridCol w="5190442">
                  <a:extLst>
                    <a:ext uri="{9D8B030D-6E8A-4147-A177-3AD203B41FA5}">
                      <a16:colId xmlns:a16="http://schemas.microsoft.com/office/drawing/2014/main" val="1585730556"/>
                    </a:ext>
                  </a:extLst>
                </a:gridCol>
                <a:gridCol w="5190442">
                  <a:extLst>
                    <a:ext uri="{9D8B030D-6E8A-4147-A177-3AD203B41FA5}">
                      <a16:colId xmlns:a16="http://schemas.microsoft.com/office/drawing/2014/main" val="1183808662"/>
                    </a:ext>
                  </a:extLst>
                </a:gridCol>
              </a:tblGrid>
              <a:tr h="370840">
                <a:tc>
                  <a:txBody>
                    <a:bodyPr/>
                    <a:lstStyle/>
                    <a:p>
                      <a:pPr algn="ctr"/>
                      <a:r>
                        <a:rPr lang="en-US" sz="2400" dirty="0"/>
                        <a:t>Being Critical – Instead of saying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Constructive Criticism – Better to say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2099253"/>
                  </a:ext>
                </a:extLst>
              </a:tr>
              <a:tr h="370840">
                <a:tc>
                  <a:txBody>
                    <a:bodyPr/>
                    <a:lstStyle/>
                    <a:p>
                      <a:pPr marL="342900" indent="-342900">
                        <a:buFont typeface="Arial" panose="020B0604020202020204" pitchFamily="34" charset="0"/>
                        <a:buChar char="•"/>
                      </a:pPr>
                      <a:r>
                        <a:rPr lang="en-US" sz="2400" dirty="0"/>
                        <a:t>“You’re stupid”</a:t>
                      </a:r>
                    </a:p>
                    <a:p>
                      <a:pPr marL="342900" indent="-342900">
                        <a:buFont typeface="Arial" panose="020B0604020202020204" pitchFamily="34" charset="0"/>
                        <a:buChar char="•"/>
                      </a:pPr>
                      <a:r>
                        <a:rPr lang="en-US" sz="2400" dirty="0"/>
                        <a:t>?</a:t>
                      </a:r>
                    </a:p>
                    <a:p>
                      <a:pPr marL="342900" indent="-342900">
                        <a:buFont typeface="Arial" panose="020B0604020202020204" pitchFamily="34" charset="0"/>
                        <a:buChar char="•"/>
                      </a:pPr>
                      <a:r>
                        <a:rPr lang="en-US" sz="2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400" dirty="0"/>
                        <a:t>  ?</a:t>
                      </a:r>
                    </a:p>
                    <a:p>
                      <a:pPr marL="342900" indent="-342900">
                        <a:buFont typeface="Arial" panose="020B0604020202020204" pitchFamily="34" charset="0"/>
                        <a:buChar char="•"/>
                      </a:pPr>
                      <a:r>
                        <a:rPr lang="en-US" sz="2400" dirty="0"/>
                        <a:t>“You should pace yourself.”</a:t>
                      </a:r>
                    </a:p>
                    <a:p>
                      <a:pPr marL="342900" indent="-342900">
                        <a:buFont typeface="Arial" panose="020B0604020202020204" pitchFamily="34" charset="0"/>
                        <a:buChar char="•"/>
                      </a:pPr>
                      <a:r>
                        <a:rPr lang="en-US" sz="2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973020"/>
                  </a:ext>
                </a:extLst>
              </a:tr>
            </a:tbl>
          </a:graphicData>
        </a:graphic>
      </p:graphicFrame>
    </p:spTree>
    <p:extLst>
      <p:ext uri="{BB962C8B-B14F-4D97-AF65-F5344CB8AC3E}">
        <p14:creationId xmlns:p14="http://schemas.microsoft.com/office/powerpoint/2010/main" val="309400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7C41-D7CC-0338-CB3C-CC8E2BE0C703}"/>
              </a:ext>
            </a:extLst>
          </p:cNvPr>
          <p:cNvSpPr>
            <a:spLocks noGrp="1"/>
          </p:cNvSpPr>
          <p:nvPr>
            <p:ph type="title"/>
          </p:nvPr>
        </p:nvSpPr>
        <p:spPr/>
        <p:txBody>
          <a:bodyPr/>
          <a:lstStyle/>
          <a:p>
            <a:pPr algn="l"/>
            <a:r>
              <a:rPr lang="en-US" dirty="0"/>
              <a:t>Listen for Jethro’s advice.</a:t>
            </a:r>
          </a:p>
        </p:txBody>
      </p:sp>
      <p:sp>
        <p:nvSpPr>
          <p:cNvPr id="3" name="Content Placeholder 2">
            <a:extLst>
              <a:ext uri="{FF2B5EF4-FFF2-40B4-BE49-F238E27FC236}">
                <a16:creationId xmlns:a16="http://schemas.microsoft.com/office/drawing/2014/main" id="{BAA3DE7C-2E2A-53C5-57EA-88776A83134F}"/>
              </a:ext>
            </a:extLst>
          </p:cNvPr>
          <p:cNvSpPr>
            <a:spLocks noGrp="1"/>
          </p:cNvSpPr>
          <p:nvPr>
            <p:ph idx="1"/>
          </p:nvPr>
        </p:nvSpPr>
        <p:spPr>
          <a:xfrm>
            <a:off x="1316138" y="1802476"/>
            <a:ext cx="9559724" cy="4351338"/>
          </a:xfrm>
        </p:spPr>
        <p:txBody>
          <a:bodyPr/>
          <a:lstStyle/>
          <a:p>
            <a:pPr marL="0" indent="0" algn="ctr">
              <a:buNone/>
            </a:pPr>
            <a:r>
              <a:rPr lang="en-US" dirty="0"/>
              <a:t>Exodus 18:19-21 (NIV)   Listen now to me and I will give you some advice, and may God be with you. You must be the people's representative before God and bring their disputes to him. 20  Teach them the decrees and laws, and show them the way to live and the duties they are to perform. </a:t>
            </a:r>
          </a:p>
        </p:txBody>
      </p:sp>
    </p:spTree>
    <p:extLst>
      <p:ext uri="{BB962C8B-B14F-4D97-AF65-F5344CB8AC3E}">
        <p14:creationId xmlns:p14="http://schemas.microsoft.com/office/powerpoint/2010/main" val="70633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7C41-D7CC-0338-CB3C-CC8E2BE0C703}"/>
              </a:ext>
            </a:extLst>
          </p:cNvPr>
          <p:cNvSpPr>
            <a:spLocks noGrp="1"/>
          </p:cNvSpPr>
          <p:nvPr>
            <p:ph type="title"/>
          </p:nvPr>
        </p:nvSpPr>
        <p:spPr/>
        <p:txBody>
          <a:bodyPr/>
          <a:lstStyle/>
          <a:p>
            <a:pPr algn="l"/>
            <a:r>
              <a:rPr lang="en-US" dirty="0"/>
              <a:t>Listen for Jethro’s advice.</a:t>
            </a:r>
          </a:p>
        </p:txBody>
      </p:sp>
      <p:sp>
        <p:nvSpPr>
          <p:cNvPr id="3" name="Content Placeholder 2">
            <a:extLst>
              <a:ext uri="{FF2B5EF4-FFF2-40B4-BE49-F238E27FC236}">
                <a16:creationId xmlns:a16="http://schemas.microsoft.com/office/drawing/2014/main" id="{BAA3DE7C-2E2A-53C5-57EA-88776A83134F}"/>
              </a:ext>
            </a:extLst>
          </p:cNvPr>
          <p:cNvSpPr>
            <a:spLocks noGrp="1"/>
          </p:cNvSpPr>
          <p:nvPr>
            <p:ph idx="1"/>
          </p:nvPr>
        </p:nvSpPr>
        <p:spPr>
          <a:xfrm>
            <a:off x="2395960" y="1802476"/>
            <a:ext cx="8167386" cy="4351338"/>
          </a:xfrm>
        </p:spPr>
        <p:txBody>
          <a:bodyPr/>
          <a:lstStyle/>
          <a:p>
            <a:pPr marL="0" indent="0" algn="ctr">
              <a:buNone/>
            </a:pPr>
            <a:r>
              <a:rPr lang="en-US" dirty="0"/>
              <a:t> But select capable men from all the people--men who fear God, trustworthy men who hate dishonest gain--and appoint them as officials over thousands, hundreds, fifties and tens.</a:t>
            </a:r>
          </a:p>
        </p:txBody>
      </p:sp>
      <p:pic>
        <p:nvPicPr>
          <p:cNvPr id="4" name="Picture 3">
            <a:extLst>
              <a:ext uri="{FF2B5EF4-FFF2-40B4-BE49-F238E27FC236}">
                <a16:creationId xmlns:a16="http://schemas.microsoft.com/office/drawing/2014/main" id="{8C57840C-6DF1-8E40-A9FB-20AE65DEF965}"/>
              </a:ext>
            </a:extLst>
          </p:cNvPr>
          <p:cNvPicPr>
            <a:picLocks noChangeAspect="1"/>
          </p:cNvPicPr>
          <p:nvPr/>
        </p:nvPicPr>
        <p:blipFill>
          <a:blip r:embed="rId2"/>
          <a:stretch>
            <a:fillRect/>
          </a:stretch>
        </p:blipFill>
        <p:spPr>
          <a:xfrm>
            <a:off x="5318086" y="4832389"/>
            <a:ext cx="1747776" cy="295238"/>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5480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339C-498A-EAD5-088F-D7FAB9FC00FB}"/>
              </a:ext>
            </a:extLst>
          </p:cNvPr>
          <p:cNvSpPr>
            <a:spLocks noGrp="1"/>
          </p:cNvSpPr>
          <p:nvPr>
            <p:ph type="title"/>
          </p:nvPr>
        </p:nvSpPr>
        <p:spPr/>
        <p:txBody>
          <a:bodyPr/>
          <a:lstStyle/>
          <a:p>
            <a:r>
              <a:rPr lang="en-US" dirty="0"/>
              <a:t>Encourage with Sound Counsel</a:t>
            </a:r>
          </a:p>
        </p:txBody>
      </p:sp>
      <p:sp>
        <p:nvSpPr>
          <p:cNvPr id="3" name="Content Placeholder 2">
            <a:extLst>
              <a:ext uri="{FF2B5EF4-FFF2-40B4-BE49-F238E27FC236}">
                <a16:creationId xmlns:a16="http://schemas.microsoft.com/office/drawing/2014/main" id="{372F36D2-17D9-1BDD-6B54-288A69EF5F68}"/>
              </a:ext>
            </a:extLst>
          </p:cNvPr>
          <p:cNvSpPr>
            <a:spLocks noGrp="1"/>
          </p:cNvSpPr>
          <p:nvPr>
            <p:ph idx="1"/>
          </p:nvPr>
        </p:nvSpPr>
        <p:spPr/>
        <p:txBody>
          <a:bodyPr/>
          <a:lstStyle/>
          <a:p>
            <a:r>
              <a:rPr lang="en-US" dirty="0"/>
              <a:t>What advice did Jethro give?</a:t>
            </a:r>
          </a:p>
          <a:p>
            <a:r>
              <a:rPr lang="en-US" dirty="0"/>
              <a:t>In what ways was Jethro a help?</a:t>
            </a:r>
          </a:p>
          <a:p>
            <a:r>
              <a:rPr lang="en-US" dirty="0"/>
              <a:t>What qualities was Moses to look for in his selection of individuals to assist him in the work?</a:t>
            </a:r>
          </a:p>
          <a:p>
            <a:r>
              <a:rPr lang="en-US" dirty="0"/>
              <a:t>Why are the personal qualities of a leader important to working with people?  </a:t>
            </a:r>
          </a:p>
        </p:txBody>
      </p:sp>
    </p:spTree>
    <p:extLst>
      <p:ext uri="{BB962C8B-B14F-4D97-AF65-F5344CB8AC3E}">
        <p14:creationId xmlns:p14="http://schemas.microsoft.com/office/powerpoint/2010/main" val="2387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5AF0-6BB0-AE60-EA2C-176EBB8C7235}"/>
              </a:ext>
            </a:extLst>
          </p:cNvPr>
          <p:cNvSpPr>
            <a:spLocks noGrp="1"/>
          </p:cNvSpPr>
          <p:nvPr>
            <p:ph type="title"/>
          </p:nvPr>
        </p:nvSpPr>
        <p:spPr/>
        <p:txBody>
          <a:bodyPr/>
          <a:lstStyle/>
          <a:p>
            <a:r>
              <a:rPr lang="en-US" dirty="0"/>
              <a:t>Encourage with Sound Counsel</a:t>
            </a:r>
          </a:p>
        </p:txBody>
      </p:sp>
      <p:sp>
        <p:nvSpPr>
          <p:cNvPr id="3" name="Content Placeholder 2">
            <a:extLst>
              <a:ext uri="{FF2B5EF4-FFF2-40B4-BE49-F238E27FC236}">
                <a16:creationId xmlns:a16="http://schemas.microsoft.com/office/drawing/2014/main" id="{2239B0BA-19AC-A496-E6C4-228E060E1897}"/>
              </a:ext>
            </a:extLst>
          </p:cNvPr>
          <p:cNvSpPr>
            <a:spLocks noGrp="1"/>
          </p:cNvSpPr>
          <p:nvPr>
            <p:ph idx="1"/>
          </p:nvPr>
        </p:nvSpPr>
        <p:spPr>
          <a:xfrm>
            <a:off x="838200" y="1825625"/>
            <a:ext cx="10515600" cy="4552026"/>
          </a:xfrm>
        </p:spPr>
        <p:txBody>
          <a:bodyPr>
            <a:normAutofit/>
          </a:bodyPr>
          <a:lstStyle/>
          <a:p>
            <a:r>
              <a:rPr lang="en-US" dirty="0"/>
              <a:t>Why do our friends sometimes see problems and solutions that we do not?</a:t>
            </a:r>
          </a:p>
          <a:p>
            <a:r>
              <a:rPr lang="en-US" dirty="0">
                <a:solidFill>
                  <a:srgbClr val="C00000"/>
                </a:solidFill>
              </a:rPr>
              <a:t>We need this kind of friend … someone who would </a:t>
            </a:r>
            <a:r>
              <a:rPr lang="en-US" i="1" dirty="0">
                <a:solidFill>
                  <a:srgbClr val="C00000"/>
                </a:solidFill>
              </a:rPr>
              <a:t>counsel us through problems.</a:t>
            </a:r>
          </a:p>
          <a:p>
            <a:r>
              <a:rPr lang="en-US" dirty="0"/>
              <a:t>What chances do you take when you offer this kind of friendship to someone you know?</a:t>
            </a:r>
          </a:p>
          <a:p>
            <a:r>
              <a:rPr lang="en-US" dirty="0">
                <a:solidFill>
                  <a:srgbClr val="C00000"/>
                </a:solidFill>
              </a:rPr>
              <a:t>We need to </a:t>
            </a:r>
            <a:r>
              <a:rPr lang="en-US" i="1" dirty="0">
                <a:solidFill>
                  <a:srgbClr val="C00000"/>
                </a:solidFill>
              </a:rPr>
              <a:t>be</a:t>
            </a:r>
            <a:r>
              <a:rPr lang="en-US" dirty="0">
                <a:solidFill>
                  <a:srgbClr val="C00000"/>
                </a:solidFill>
              </a:rPr>
              <a:t> this kind of friend, willing to offer loving, constructive counsel.</a:t>
            </a:r>
          </a:p>
        </p:txBody>
      </p:sp>
    </p:spTree>
    <p:extLst>
      <p:ext uri="{BB962C8B-B14F-4D97-AF65-F5344CB8AC3E}">
        <p14:creationId xmlns:p14="http://schemas.microsoft.com/office/powerpoint/2010/main" val="28774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6F2A-3B44-1859-B00A-B9E29439C9F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B8EAF16-CFF9-5F43-56F8-62A5BBDCABC7}"/>
              </a:ext>
            </a:extLst>
          </p:cNvPr>
          <p:cNvSpPr>
            <a:spLocks noGrp="1"/>
          </p:cNvSpPr>
          <p:nvPr>
            <p:ph idx="1"/>
          </p:nvPr>
        </p:nvSpPr>
        <p:spPr>
          <a:xfrm>
            <a:off x="838200" y="2095017"/>
            <a:ext cx="10515600" cy="4081945"/>
          </a:xfrm>
        </p:spPr>
        <p:txBody>
          <a:bodyPr/>
          <a:lstStyle/>
          <a:p>
            <a:r>
              <a:rPr lang="en-US" dirty="0"/>
              <a:t>Pray. </a:t>
            </a:r>
          </a:p>
          <a:p>
            <a:pPr lvl="1"/>
            <a:r>
              <a:rPr lang="en-US" dirty="0"/>
              <a:t>Over the next week, pray each day that God would either lay on your heart someone you want to learn from.</a:t>
            </a:r>
          </a:p>
          <a:p>
            <a:pPr lvl="1"/>
            <a:r>
              <a:rPr lang="en-US" dirty="0"/>
              <a:t>Or someone you could help.</a:t>
            </a:r>
          </a:p>
          <a:p>
            <a:endParaRPr lang="en-US" dirty="0"/>
          </a:p>
        </p:txBody>
      </p:sp>
    </p:spTree>
    <p:extLst>
      <p:ext uri="{BB962C8B-B14F-4D97-AF65-F5344CB8AC3E}">
        <p14:creationId xmlns:p14="http://schemas.microsoft.com/office/powerpoint/2010/main" val="96092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6F2A-3B44-1859-B00A-B9E29439C9F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B8EAF16-CFF9-5F43-56F8-62A5BBDCABC7}"/>
              </a:ext>
            </a:extLst>
          </p:cNvPr>
          <p:cNvSpPr>
            <a:spLocks noGrp="1"/>
          </p:cNvSpPr>
          <p:nvPr>
            <p:ph idx="1"/>
          </p:nvPr>
        </p:nvSpPr>
        <p:spPr>
          <a:xfrm>
            <a:off x="838200" y="2280213"/>
            <a:ext cx="10515600" cy="3896750"/>
          </a:xfrm>
        </p:spPr>
        <p:txBody>
          <a:bodyPr/>
          <a:lstStyle/>
          <a:p>
            <a:r>
              <a:rPr lang="en-US" dirty="0"/>
              <a:t>Seek. </a:t>
            </a:r>
          </a:p>
          <a:p>
            <a:pPr lvl="1"/>
            <a:r>
              <a:rPr lang="en-US" dirty="0"/>
              <a:t>Intentionally search out someone who could serve as a mentor to you. </a:t>
            </a:r>
          </a:p>
          <a:p>
            <a:pPr lvl="1"/>
            <a:r>
              <a:rPr lang="en-US" dirty="0"/>
              <a:t>Ask this person to prayerfully consider walking alongside you and helping you grow.</a:t>
            </a:r>
          </a:p>
          <a:p>
            <a:endParaRPr lang="en-US" dirty="0"/>
          </a:p>
        </p:txBody>
      </p:sp>
    </p:spTree>
    <p:extLst>
      <p:ext uri="{BB962C8B-B14F-4D97-AF65-F5344CB8AC3E}">
        <p14:creationId xmlns:p14="http://schemas.microsoft.com/office/powerpoint/2010/main" val="277225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6F2A-3B44-1859-B00A-B9E29439C9F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B8EAF16-CFF9-5F43-56F8-62A5BBDCABC7}"/>
              </a:ext>
            </a:extLst>
          </p:cNvPr>
          <p:cNvSpPr>
            <a:spLocks noGrp="1"/>
          </p:cNvSpPr>
          <p:nvPr>
            <p:ph idx="1"/>
          </p:nvPr>
        </p:nvSpPr>
        <p:spPr>
          <a:xfrm>
            <a:off x="838200" y="2210765"/>
            <a:ext cx="10515600" cy="3966198"/>
          </a:xfrm>
        </p:spPr>
        <p:txBody>
          <a:bodyPr/>
          <a:lstStyle/>
          <a:p>
            <a:r>
              <a:rPr lang="en-US" dirty="0"/>
              <a:t>Invest. </a:t>
            </a:r>
          </a:p>
          <a:p>
            <a:pPr lvl="1"/>
            <a:r>
              <a:rPr lang="en-US" dirty="0"/>
              <a:t>Choose to mentor someone else. </a:t>
            </a:r>
          </a:p>
          <a:p>
            <a:pPr lvl="1"/>
            <a:r>
              <a:rPr lang="en-US" dirty="0"/>
              <a:t>Ask someone if he or she would be willing to walk alongside you and allow you to speak into his or her life. </a:t>
            </a:r>
          </a:p>
          <a:p>
            <a:endParaRPr lang="en-US" dirty="0"/>
          </a:p>
        </p:txBody>
      </p:sp>
    </p:spTree>
    <p:extLst>
      <p:ext uri="{BB962C8B-B14F-4D97-AF65-F5344CB8AC3E}">
        <p14:creationId xmlns:p14="http://schemas.microsoft.com/office/powerpoint/2010/main" val="4004410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7727A-5709-6E8C-0075-D6327B9C5BB5}"/>
              </a:ext>
            </a:extLst>
          </p:cNvPr>
          <p:cNvSpPr>
            <a:spLocks noGrp="1"/>
          </p:cNvSpPr>
          <p:nvPr>
            <p:ph type="title"/>
          </p:nvPr>
        </p:nvSpPr>
        <p:spPr/>
        <p:txBody>
          <a:bodyPr/>
          <a:lstStyle/>
          <a:p>
            <a:r>
              <a:rPr lang="en-US" dirty="0"/>
              <a:t>Family Activities</a:t>
            </a:r>
          </a:p>
        </p:txBody>
      </p:sp>
      <p:pic>
        <p:nvPicPr>
          <p:cNvPr id="6" name="Picture 5" descr="A crossword puzzle with black squares and letters&#10;&#10;Description automatically generated with low confidence">
            <a:extLst>
              <a:ext uri="{FF2B5EF4-FFF2-40B4-BE49-F238E27FC236}">
                <a16:creationId xmlns:a16="http://schemas.microsoft.com/office/drawing/2014/main" id="{27781587-7E49-7FEA-F843-AD4DF1344D9E}"/>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20713" y="2383193"/>
            <a:ext cx="6979969" cy="2472219"/>
          </a:xfrm>
          <a:prstGeom prst="rect">
            <a:avLst/>
          </a:prstGeom>
          <a:ln>
            <a:noFill/>
          </a:ln>
          <a:effectLst>
            <a:outerShdw blurRad="152400" dist="190500" dir="8100000" algn="tr" rotWithShape="0">
              <a:prstClr val="black">
                <a:alpha val="40000"/>
              </a:prstClr>
            </a:outerShdw>
          </a:effectLst>
          <a:scene3d>
            <a:camera prst="perspectiveContrastingRightFacing"/>
            <a:lightRig rig="threePt" dir="t"/>
          </a:scene3d>
        </p:spPr>
      </p:pic>
      <p:pic>
        <p:nvPicPr>
          <p:cNvPr id="8" name="Picture 7" descr="A cartoon of a person holding a tool&#10;&#10;Description automatically generated with low confidence">
            <a:extLst>
              <a:ext uri="{FF2B5EF4-FFF2-40B4-BE49-F238E27FC236}">
                <a16:creationId xmlns:a16="http://schemas.microsoft.com/office/drawing/2014/main" id="{FF5D6243-B011-5F10-D2B4-7346418A4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099" y="3012788"/>
            <a:ext cx="2845553" cy="5070258"/>
          </a:xfrm>
          <a:prstGeom prst="rect">
            <a:avLst/>
          </a:prstGeom>
        </p:spPr>
      </p:pic>
      <p:sp>
        <p:nvSpPr>
          <p:cNvPr id="9" name="Speech Bubble: Rectangle with Corners Rounded 8">
            <a:extLst>
              <a:ext uri="{FF2B5EF4-FFF2-40B4-BE49-F238E27FC236}">
                <a16:creationId xmlns:a16="http://schemas.microsoft.com/office/drawing/2014/main" id="{8BEF7F3E-A115-BC1F-A253-17E0B1B0B993}"/>
              </a:ext>
            </a:extLst>
          </p:cNvPr>
          <p:cNvSpPr/>
          <p:nvPr/>
        </p:nvSpPr>
        <p:spPr>
          <a:xfrm>
            <a:off x="5352288" y="1402080"/>
            <a:ext cx="6001512" cy="1536192"/>
          </a:xfrm>
          <a:prstGeom prst="wedgeRoundRectCallout">
            <a:avLst>
              <a:gd name="adj1" fmla="val 12530"/>
              <a:gd name="adj2" fmla="val 7758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Oh, please help us fix it.  All the letters fell out of their columns, straight down.  If you get stuck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https://tinyurl.com/4ubhutss</a:t>
            </a:r>
            <a:r>
              <a:rPr lang="en-US"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rPr>
              <a:t>.</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  There are other Fun Family Activities there also.</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2788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8708BD-069D-774D-D238-0879127AA268}"/>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C2BF6D91-E059-2010-94AE-81511F44239F}"/>
              </a:ext>
            </a:extLst>
          </p:cNvPr>
          <p:cNvGrpSpPr/>
          <p:nvPr/>
        </p:nvGrpSpPr>
        <p:grpSpPr>
          <a:xfrm>
            <a:off x="2849598" y="1690688"/>
            <a:ext cx="6492803" cy="4161682"/>
            <a:chOff x="2849598" y="1690688"/>
            <a:chExt cx="6492803" cy="4161682"/>
          </a:xfrm>
        </p:grpSpPr>
        <p:pic>
          <p:nvPicPr>
            <p:cNvPr id="6" name="Picture 5" descr="A picture containing text, outdoor, plant, screenshot&#10;&#10;Description automatically generated">
              <a:extLst>
                <a:ext uri="{FF2B5EF4-FFF2-40B4-BE49-F238E27FC236}">
                  <a16:creationId xmlns:a16="http://schemas.microsoft.com/office/drawing/2014/main" id="{DE849A88-C901-18D4-E7DF-57EA75F96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14714"/>
              <a:ext cx="5714286" cy="3028571"/>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black, darkness&#10;&#10;Description automatically generated">
              <a:hlinkClick r:id="rId3"/>
              <a:extLst>
                <a:ext uri="{FF2B5EF4-FFF2-40B4-BE49-F238E27FC236}">
                  <a16:creationId xmlns:a16="http://schemas.microsoft.com/office/drawing/2014/main" id="{11235738-249B-9204-84E9-BCDAD6A3F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3AED941A-E653-B2F5-A732-F9BD2331A57B}"/>
              </a:ext>
            </a:extLst>
          </p:cNvPr>
          <p:cNvSpPr txBox="1"/>
          <p:nvPr/>
        </p:nvSpPr>
        <p:spPr>
          <a:xfrm>
            <a:off x="4548249" y="5852370"/>
            <a:ext cx="2992582"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06190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133599"/>
          </a:xfrm>
        </p:spPr>
        <p:txBody>
          <a:bodyPr/>
          <a:lstStyle/>
          <a:p>
            <a:r>
              <a:rPr lang="en-US" dirty="0"/>
              <a:t>Jethro and Moses</a:t>
            </a:r>
          </a:p>
        </p:txBody>
      </p:sp>
      <p:sp>
        <p:nvSpPr>
          <p:cNvPr id="3" name="Subtitle 2"/>
          <p:cNvSpPr>
            <a:spLocks noGrp="1"/>
          </p:cNvSpPr>
          <p:nvPr>
            <p:ph type="subTitle" idx="1"/>
          </p:nvPr>
        </p:nvSpPr>
        <p:spPr/>
        <p:txBody>
          <a:bodyPr/>
          <a:lstStyle/>
          <a:p>
            <a:r>
              <a:rPr lang="en-US" dirty="0"/>
              <a:t>June 4</a:t>
            </a:r>
          </a:p>
        </p:txBody>
      </p:sp>
    </p:spTree>
    <p:extLst>
      <p:ext uri="{BB962C8B-B14F-4D97-AF65-F5344CB8AC3E}">
        <p14:creationId xmlns:p14="http://schemas.microsoft.com/office/powerpoint/2010/main" val="206782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C69B53-BB13-9BE1-62AC-1FEB597BD687}"/>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B407D305-887F-9269-B368-1484FB5FBA7F}"/>
              </a:ext>
            </a:extLst>
          </p:cNvPr>
          <p:cNvSpPr>
            <a:spLocks noGrp="1"/>
          </p:cNvSpPr>
          <p:nvPr>
            <p:ph idx="1"/>
          </p:nvPr>
        </p:nvSpPr>
        <p:spPr/>
        <p:txBody>
          <a:bodyPr>
            <a:normAutofit/>
          </a:bodyPr>
          <a:lstStyle/>
          <a:p>
            <a:r>
              <a:rPr lang="en-US" dirty="0"/>
              <a:t>What are some interesting words of advice you have heard? </a:t>
            </a:r>
            <a:br>
              <a:rPr lang="en-US" dirty="0"/>
            </a:br>
            <a:endParaRPr lang="en-US" dirty="0"/>
          </a:p>
          <a:p>
            <a:r>
              <a:rPr lang="en-US" dirty="0">
                <a:solidFill>
                  <a:srgbClr val="C00000"/>
                </a:solidFill>
              </a:rPr>
              <a:t>Today we consider advice given to that great leader, Moses.</a:t>
            </a:r>
          </a:p>
          <a:p>
            <a:pPr lvl="1"/>
            <a:r>
              <a:rPr lang="en-US" dirty="0">
                <a:solidFill>
                  <a:srgbClr val="C00000"/>
                </a:solidFill>
              </a:rPr>
              <a:t>Be ready to give and receive godly wisdom.</a:t>
            </a:r>
            <a:br>
              <a:rPr lang="en-US" dirty="0"/>
            </a:br>
            <a:endParaRPr lang="en-US" dirty="0"/>
          </a:p>
          <a:p>
            <a:pPr marL="0" indent="0">
              <a:buNone/>
            </a:pPr>
            <a:endParaRPr lang="en-US" dirty="0"/>
          </a:p>
        </p:txBody>
      </p:sp>
      <p:grpSp>
        <p:nvGrpSpPr>
          <p:cNvPr id="7" name="Group 6">
            <a:extLst>
              <a:ext uri="{FF2B5EF4-FFF2-40B4-BE49-F238E27FC236}">
                <a16:creationId xmlns:a16="http://schemas.microsoft.com/office/drawing/2014/main" id="{0C5814D6-4CDC-338B-58E1-A8BDBE079B94}"/>
              </a:ext>
            </a:extLst>
          </p:cNvPr>
          <p:cNvGrpSpPr/>
          <p:nvPr/>
        </p:nvGrpSpPr>
        <p:grpSpPr>
          <a:xfrm>
            <a:off x="1840674" y="2703266"/>
            <a:ext cx="8942121" cy="3473697"/>
            <a:chOff x="1840674" y="2703266"/>
            <a:chExt cx="8942121" cy="3473697"/>
          </a:xfrm>
        </p:grpSpPr>
        <p:pic>
          <p:nvPicPr>
            <p:cNvPr id="6" name="Picture 5">
              <a:extLst>
                <a:ext uri="{FF2B5EF4-FFF2-40B4-BE49-F238E27FC236}">
                  <a16:creationId xmlns:a16="http://schemas.microsoft.com/office/drawing/2014/main" id="{471E39A9-26AF-052F-C323-DF1F478D3610}"/>
                </a:ext>
              </a:extLst>
            </p:cNvPr>
            <p:cNvPicPr>
              <a:picLocks noChangeAspect="1"/>
            </p:cNvPicPr>
            <p:nvPr/>
          </p:nvPicPr>
          <p:blipFill rotWithShape="1">
            <a:blip r:embed="rId2"/>
            <a:srcRect l="10126" r="12640"/>
            <a:stretch/>
          </p:blipFill>
          <p:spPr>
            <a:xfrm>
              <a:off x="1840674" y="3194462"/>
              <a:ext cx="2612573" cy="2256880"/>
            </a:xfrm>
            <a:prstGeom prst="rect">
              <a:avLst/>
            </a:prstGeom>
            <a:ln>
              <a:noFill/>
            </a:ln>
            <a:effectLst>
              <a:outerShdw blurRad="292100" dist="139700" dir="2700000" algn="tl" rotWithShape="0">
                <a:srgbClr val="333333">
                  <a:alpha val="65000"/>
                </a:srgbClr>
              </a:outerShdw>
            </a:effectLst>
          </p:spPr>
        </p:pic>
        <p:pic>
          <p:nvPicPr>
            <p:cNvPr id="1026" name="Picture 2" descr="Crocodile emoji clipart">
              <a:extLst>
                <a:ext uri="{FF2B5EF4-FFF2-40B4-BE49-F238E27FC236}">
                  <a16:creationId xmlns:a16="http://schemas.microsoft.com/office/drawing/2014/main" id="{5A4B5BC2-8B11-33AE-157B-2871BE707F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909" y="3072153"/>
              <a:ext cx="2296886" cy="2296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lacksmith and Tools clipart">
              <a:extLst>
                <a:ext uri="{FF2B5EF4-FFF2-40B4-BE49-F238E27FC236}">
                  <a16:creationId xmlns:a16="http://schemas.microsoft.com/office/drawing/2014/main" id="{EEB68FAE-44F3-2FA1-96C2-E094AE7CA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475" y="2703266"/>
              <a:ext cx="1498032" cy="34736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088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1FBF-026F-0F84-DDE0-BB8258C27A1A}"/>
              </a:ext>
            </a:extLst>
          </p:cNvPr>
          <p:cNvSpPr>
            <a:spLocks noGrp="1"/>
          </p:cNvSpPr>
          <p:nvPr>
            <p:ph type="title"/>
          </p:nvPr>
        </p:nvSpPr>
        <p:spPr/>
        <p:txBody>
          <a:bodyPr/>
          <a:lstStyle/>
          <a:p>
            <a:pPr algn="l"/>
            <a:r>
              <a:rPr lang="en-US" dirty="0"/>
              <a:t>Listen for praise to the Lord.</a:t>
            </a:r>
          </a:p>
        </p:txBody>
      </p:sp>
      <p:sp>
        <p:nvSpPr>
          <p:cNvPr id="3" name="Content Placeholder 2">
            <a:extLst>
              <a:ext uri="{FF2B5EF4-FFF2-40B4-BE49-F238E27FC236}">
                <a16:creationId xmlns:a16="http://schemas.microsoft.com/office/drawing/2014/main" id="{B1AAEDBF-3F62-5167-6D0E-8E0A8B393637}"/>
              </a:ext>
            </a:extLst>
          </p:cNvPr>
          <p:cNvSpPr>
            <a:spLocks noGrp="1"/>
          </p:cNvSpPr>
          <p:nvPr>
            <p:ph idx="1"/>
          </p:nvPr>
        </p:nvSpPr>
        <p:spPr>
          <a:xfrm>
            <a:off x="1292988" y="1921397"/>
            <a:ext cx="9606023" cy="4382887"/>
          </a:xfrm>
        </p:spPr>
        <p:txBody>
          <a:bodyPr/>
          <a:lstStyle/>
          <a:p>
            <a:pPr marL="0" indent="0" algn="ctr">
              <a:buNone/>
            </a:pPr>
            <a:r>
              <a:rPr lang="en-US" dirty="0"/>
              <a:t>Exodus 18:9-11 (NIV)  Jethro was delighted to hear about all the good things the LORD had done for Israel in rescuing them from the hand of the Egyptians. 10  He said, "Praise be to the LORD, who rescued you from </a:t>
            </a:r>
          </a:p>
        </p:txBody>
      </p:sp>
    </p:spTree>
    <p:extLst>
      <p:ext uri="{BB962C8B-B14F-4D97-AF65-F5344CB8AC3E}">
        <p14:creationId xmlns:p14="http://schemas.microsoft.com/office/powerpoint/2010/main" val="348849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1FBF-026F-0F84-DDE0-BB8258C27A1A}"/>
              </a:ext>
            </a:extLst>
          </p:cNvPr>
          <p:cNvSpPr>
            <a:spLocks noGrp="1"/>
          </p:cNvSpPr>
          <p:nvPr>
            <p:ph type="title"/>
          </p:nvPr>
        </p:nvSpPr>
        <p:spPr/>
        <p:txBody>
          <a:bodyPr/>
          <a:lstStyle/>
          <a:p>
            <a:pPr algn="l"/>
            <a:r>
              <a:rPr lang="en-US" dirty="0"/>
              <a:t>Listen for praise to the Lord.</a:t>
            </a:r>
          </a:p>
        </p:txBody>
      </p:sp>
      <p:sp>
        <p:nvSpPr>
          <p:cNvPr id="3" name="Content Placeholder 2">
            <a:extLst>
              <a:ext uri="{FF2B5EF4-FFF2-40B4-BE49-F238E27FC236}">
                <a16:creationId xmlns:a16="http://schemas.microsoft.com/office/drawing/2014/main" id="{B1AAEDBF-3F62-5167-6D0E-8E0A8B393637}"/>
              </a:ext>
            </a:extLst>
          </p:cNvPr>
          <p:cNvSpPr>
            <a:spLocks noGrp="1"/>
          </p:cNvSpPr>
          <p:nvPr>
            <p:ph idx="1"/>
          </p:nvPr>
        </p:nvSpPr>
        <p:spPr>
          <a:xfrm>
            <a:off x="1292988" y="1921397"/>
            <a:ext cx="9606023" cy="4382887"/>
          </a:xfrm>
        </p:spPr>
        <p:txBody>
          <a:bodyPr/>
          <a:lstStyle/>
          <a:p>
            <a:pPr marL="0" indent="0" algn="ctr">
              <a:buNone/>
            </a:pPr>
            <a:r>
              <a:rPr lang="en-US" dirty="0"/>
              <a:t>the hand of the Egyptians and of Pharaoh, and who rescued the people from the hand of the Egyptians. 11  Now I know that the LORD is greater than all other gods, for he did this to those who had treated Israel arrogantly."</a:t>
            </a:r>
          </a:p>
        </p:txBody>
      </p:sp>
      <p:pic>
        <p:nvPicPr>
          <p:cNvPr id="5" name="Picture 4">
            <a:extLst>
              <a:ext uri="{FF2B5EF4-FFF2-40B4-BE49-F238E27FC236}">
                <a16:creationId xmlns:a16="http://schemas.microsoft.com/office/drawing/2014/main" id="{29F5F09B-DA01-E9A4-079A-28EE80503F04}"/>
              </a:ext>
            </a:extLst>
          </p:cNvPr>
          <p:cNvPicPr>
            <a:picLocks noChangeAspect="1"/>
          </p:cNvPicPr>
          <p:nvPr/>
        </p:nvPicPr>
        <p:blipFill>
          <a:blip r:embed="rId2"/>
          <a:stretch>
            <a:fillRect/>
          </a:stretch>
        </p:blipFill>
        <p:spPr>
          <a:xfrm>
            <a:off x="5127587" y="5087033"/>
            <a:ext cx="1747776" cy="295238"/>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5540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4D27-C34F-9EF9-F6B5-759B2B1C0CD1}"/>
              </a:ext>
            </a:extLst>
          </p:cNvPr>
          <p:cNvSpPr>
            <a:spLocks noGrp="1"/>
          </p:cNvSpPr>
          <p:nvPr>
            <p:ph type="title"/>
          </p:nvPr>
        </p:nvSpPr>
        <p:spPr/>
        <p:txBody>
          <a:bodyPr/>
          <a:lstStyle/>
          <a:p>
            <a:r>
              <a:rPr lang="en-US" dirty="0"/>
              <a:t>Acknowledge God at Work</a:t>
            </a:r>
          </a:p>
        </p:txBody>
      </p:sp>
      <p:sp>
        <p:nvSpPr>
          <p:cNvPr id="3" name="Content Placeholder 2">
            <a:extLst>
              <a:ext uri="{FF2B5EF4-FFF2-40B4-BE49-F238E27FC236}">
                <a16:creationId xmlns:a16="http://schemas.microsoft.com/office/drawing/2014/main" id="{DABA10AB-214A-C81B-3C42-A5EA00B5E01D}"/>
              </a:ext>
            </a:extLst>
          </p:cNvPr>
          <p:cNvSpPr>
            <a:spLocks noGrp="1"/>
          </p:cNvSpPr>
          <p:nvPr>
            <p:ph idx="1"/>
          </p:nvPr>
        </p:nvSpPr>
        <p:spPr/>
        <p:txBody>
          <a:bodyPr/>
          <a:lstStyle/>
          <a:p>
            <a:r>
              <a:rPr lang="en-US" dirty="0"/>
              <a:t>Jethro was Moses’ father-in-law. Over what did he rejoice? </a:t>
            </a:r>
          </a:p>
          <a:p>
            <a:r>
              <a:rPr lang="en-US" dirty="0"/>
              <a:t>What kinds of God given victories could a family be celebrating?</a:t>
            </a:r>
          </a:p>
          <a:p>
            <a:r>
              <a:rPr lang="en-US" dirty="0"/>
              <a:t>Why is it so important to acknowledge God’s work? </a:t>
            </a:r>
          </a:p>
        </p:txBody>
      </p:sp>
    </p:spTree>
    <p:extLst>
      <p:ext uri="{BB962C8B-B14F-4D97-AF65-F5344CB8AC3E}">
        <p14:creationId xmlns:p14="http://schemas.microsoft.com/office/powerpoint/2010/main" val="329597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3574-50B6-1384-8CB3-4CB7C04CF12F}"/>
              </a:ext>
            </a:extLst>
          </p:cNvPr>
          <p:cNvSpPr>
            <a:spLocks noGrp="1"/>
          </p:cNvSpPr>
          <p:nvPr>
            <p:ph type="title"/>
          </p:nvPr>
        </p:nvSpPr>
        <p:spPr/>
        <p:txBody>
          <a:bodyPr/>
          <a:lstStyle/>
          <a:p>
            <a:pPr algn="l"/>
            <a:r>
              <a:rPr lang="en-US" dirty="0"/>
              <a:t>Listen for Jethro’s evaluation.</a:t>
            </a:r>
          </a:p>
        </p:txBody>
      </p:sp>
      <p:sp>
        <p:nvSpPr>
          <p:cNvPr id="3" name="Content Placeholder 2">
            <a:extLst>
              <a:ext uri="{FF2B5EF4-FFF2-40B4-BE49-F238E27FC236}">
                <a16:creationId xmlns:a16="http://schemas.microsoft.com/office/drawing/2014/main" id="{8200EF41-AA57-4F5F-5CEF-2AC85637AD7E}"/>
              </a:ext>
            </a:extLst>
          </p:cNvPr>
          <p:cNvSpPr>
            <a:spLocks noGrp="1"/>
          </p:cNvSpPr>
          <p:nvPr>
            <p:ph idx="1"/>
          </p:nvPr>
        </p:nvSpPr>
        <p:spPr/>
        <p:txBody>
          <a:bodyPr/>
          <a:lstStyle/>
          <a:p>
            <a:pPr marL="0" indent="0" algn="ctr">
              <a:buNone/>
            </a:pPr>
            <a:r>
              <a:rPr lang="en-US" dirty="0"/>
              <a:t>Exodus 18:14-18 (NIV)  When his father-in-law saw all that Moses was doing for the people, he said, "What is this you are doing for the people? Why do you alone sit as judge, while all these people stand around you from morning till evening?" 15  Moses answered him, </a:t>
            </a:r>
          </a:p>
        </p:txBody>
      </p:sp>
    </p:spTree>
    <p:extLst>
      <p:ext uri="{BB962C8B-B14F-4D97-AF65-F5344CB8AC3E}">
        <p14:creationId xmlns:p14="http://schemas.microsoft.com/office/powerpoint/2010/main" val="35181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3574-50B6-1384-8CB3-4CB7C04CF12F}"/>
              </a:ext>
            </a:extLst>
          </p:cNvPr>
          <p:cNvSpPr>
            <a:spLocks noGrp="1"/>
          </p:cNvSpPr>
          <p:nvPr>
            <p:ph type="title"/>
          </p:nvPr>
        </p:nvSpPr>
        <p:spPr/>
        <p:txBody>
          <a:bodyPr/>
          <a:lstStyle/>
          <a:p>
            <a:pPr algn="l"/>
            <a:r>
              <a:rPr lang="en-US" dirty="0"/>
              <a:t>Listen for Jethro’s evaluation.</a:t>
            </a:r>
          </a:p>
        </p:txBody>
      </p:sp>
      <p:sp>
        <p:nvSpPr>
          <p:cNvPr id="3" name="Content Placeholder 2">
            <a:extLst>
              <a:ext uri="{FF2B5EF4-FFF2-40B4-BE49-F238E27FC236}">
                <a16:creationId xmlns:a16="http://schemas.microsoft.com/office/drawing/2014/main" id="{8200EF41-AA57-4F5F-5CEF-2AC85637AD7E}"/>
              </a:ext>
            </a:extLst>
          </p:cNvPr>
          <p:cNvSpPr>
            <a:spLocks noGrp="1"/>
          </p:cNvSpPr>
          <p:nvPr>
            <p:ph idx="1"/>
          </p:nvPr>
        </p:nvSpPr>
        <p:spPr>
          <a:xfrm>
            <a:off x="1446836" y="1825625"/>
            <a:ext cx="9629172" cy="4351338"/>
          </a:xfrm>
        </p:spPr>
        <p:txBody>
          <a:bodyPr/>
          <a:lstStyle/>
          <a:p>
            <a:pPr marL="0" indent="0" algn="ctr">
              <a:buNone/>
            </a:pPr>
            <a:r>
              <a:rPr lang="en-US" dirty="0"/>
              <a:t>"Because the people come to me to seek God's will. 16  Whenever they have a dispute, it is brought to me, and I decide between the parties and inform them of God's decrees and laws." 17  Moses' father-in-law replied, "What you are doing is not good. </a:t>
            </a:r>
          </a:p>
        </p:txBody>
      </p:sp>
    </p:spTree>
    <p:extLst>
      <p:ext uri="{BB962C8B-B14F-4D97-AF65-F5344CB8AC3E}">
        <p14:creationId xmlns:p14="http://schemas.microsoft.com/office/powerpoint/2010/main" val="407149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3574-50B6-1384-8CB3-4CB7C04CF12F}"/>
              </a:ext>
            </a:extLst>
          </p:cNvPr>
          <p:cNvSpPr>
            <a:spLocks noGrp="1"/>
          </p:cNvSpPr>
          <p:nvPr>
            <p:ph type="title"/>
          </p:nvPr>
        </p:nvSpPr>
        <p:spPr/>
        <p:txBody>
          <a:bodyPr/>
          <a:lstStyle/>
          <a:p>
            <a:pPr algn="l"/>
            <a:r>
              <a:rPr lang="en-US" dirty="0"/>
              <a:t>Listen for Jethro’s evaluation.</a:t>
            </a:r>
          </a:p>
        </p:txBody>
      </p:sp>
      <p:sp>
        <p:nvSpPr>
          <p:cNvPr id="3" name="Content Placeholder 2">
            <a:extLst>
              <a:ext uri="{FF2B5EF4-FFF2-40B4-BE49-F238E27FC236}">
                <a16:creationId xmlns:a16="http://schemas.microsoft.com/office/drawing/2014/main" id="{8200EF41-AA57-4F5F-5CEF-2AC85637AD7E}"/>
              </a:ext>
            </a:extLst>
          </p:cNvPr>
          <p:cNvSpPr>
            <a:spLocks noGrp="1"/>
          </p:cNvSpPr>
          <p:nvPr>
            <p:ph idx="1"/>
          </p:nvPr>
        </p:nvSpPr>
        <p:spPr>
          <a:xfrm>
            <a:off x="2407535" y="1848775"/>
            <a:ext cx="7661476" cy="4351338"/>
          </a:xfrm>
        </p:spPr>
        <p:txBody>
          <a:bodyPr/>
          <a:lstStyle/>
          <a:p>
            <a:pPr marL="0" indent="0" algn="ctr">
              <a:buNone/>
            </a:pPr>
            <a:r>
              <a:rPr lang="en-US" dirty="0"/>
              <a:t>You and these people who come to you will only wear yourselves out. The work is too heavy for you; you cannot handle it alone.</a:t>
            </a:r>
          </a:p>
        </p:txBody>
      </p:sp>
      <p:pic>
        <p:nvPicPr>
          <p:cNvPr id="4" name="Picture 3">
            <a:extLst>
              <a:ext uri="{FF2B5EF4-FFF2-40B4-BE49-F238E27FC236}">
                <a16:creationId xmlns:a16="http://schemas.microsoft.com/office/drawing/2014/main" id="{A20384D9-6DC0-5BA8-A56C-66A9B43A8CE9}"/>
              </a:ext>
            </a:extLst>
          </p:cNvPr>
          <p:cNvPicPr>
            <a:picLocks noChangeAspect="1"/>
          </p:cNvPicPr>
          <p:nvPr/>
        </p:nvPicPr>
        <p:blipFill>
          <a:blip r:embed="rId2"/>
          <a:stretch>
            <a:fillRect/>
          </a:stretch>
        </p:blipFill>
        <p:spPr>
          <a:xfrm>
            <a:off x="5364385" y="4635620"/>
            <a:ext cx="1747776" cy="295238"/>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2480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70</TotalTime>
  <Words>823</Words>
  <Application>Microsoft Office PowerPoint</Application>
  <PresentationFormat>Widescreen</PresentationFormat>
  <Paragraphs>68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Jethro and Moses</vt:lpstr>
      <vt:lpstr>Video Introduction</vt:lpstr>
      <vt:lpstr>Think about it …</vt:lpstr>
      <vt:lpstr>Listen for praise to the Lord.</vt:lpstr>
      <vt:lpstr>Listen for praise to the Lord.</vt:lpstr>
      <vt:lpstr>Acknowledge God at Work</vt:lpstr>
      <vt:lpstr>Listen for Jethro’s evaluation.</vt:lpstr>
      <vt:lpstr>Listen for Jethro’s evaluation.</vt:lpstr>
      <vt:lpstr>Listen for Jethro’s evaluation.</vt:lpstr>
      <vt:lpstr>Constructive Criticism</vt:lpstr>
      <vt:lpstr>Constructive Criticism</vt:lpstr>
      <vt:lpstr>Listen for Jethro’s advice.</vt:lpstr>
      <vt:lpstr>Listen for Jethro’s advice.</vt:lpstr>
      <vt:lpstr>Encourage with Sound Counsel</vt:lpstr>
      <vt:lpstr>Encourage with Sound Counsel</vt:lpstr>
      <vt:lpstr>Application</vt:lpstr>
      <vt:lpstr>Application</vt:lpstr>
      <vt:lpstr>Application</vt:lpstr>
      <vt:lpstr>Family Activities</vt:lpstr>
      <vt:lpstr>Jethro and Moses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Jethro and Moses</dc:title>
  <dc:creator>Steve Armstrong</dc:creator>
  <cp:lastModifiedBy>Steve Armstrong</cp:lastModifiedBy>
  <cp:revision>2</cp:revision>
  <dcterms:created xsi:type="dcterms:W3CDTF">2023-05-19T18:07:21Z</dcterms:created>
  <dcterms:modified xsi:type="dcterms:W3CDTF">2023-05-19T19:17:24Z</dcterms:modified>
</cp:coreProperties>
</file>