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44dcjtdr"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tinyurl.com/yjwyu4mj"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John the Baptist:</a:t>
            </a:r>
            <a:br>
              <a:rPr lang="en-US" dirty="0"/>
            </a:br>
            <a:r>
              <a:rPr lang="en-US" dirty="0"/>
              <a:t>A Faith that </a:t>
            </a:r>
            <a:br>
              <a:rPr lang="en-US" dirty="0"/>
            </a:br>
            <a:r>
              <a:rPr lang="en-US" dirty="0"/>
              <a:t>Challenges Others</a:t>
            </a:r>
          </a:p>
        </p:txBody>
      </p:sp>
      <p:sp>
        <p:nvSpPr>
          <p:cNvPr id="3" name="Subtitle 2"/>
          <p:cNvSpPr>
            <a:spLocks noGrp="1"/>
          </p:cNvSpPr>
          <p:nvPr>
            <p:ph type="subTitle" idx="1"/>
          </p:nvPr>
        </p:nvSpPr>
        <p:spPr>
          <a:xfrm>
            <a:off x="1524000" y="3883230"/>
            <a:ext cx="9144000" cy="1374569"/>
          </a:xfrm>
        </p:spPr>
        <p:txBody>
          <a:bodyPr/>
          <a:lstStyle/>
          <a:p>
            <a:r>
              <a:rPr lang="en-US" dirty="0"/>
              <a:t>June 29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B8A10-27A9-098C-F100-BA2C42FD3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BC7E6E-81E1-61E4-2FCC-A4E0A9A23807}"/>
              </a:ext>
            </a:extLst>
          </p:cNvPr>
          <p:cNvSpPr>
            <a:spLocks noGrp="1"/>
          </p:cNvSpPr>
          <p:nvPr>
            <p:ph type="title"/>
          </p:nvPr>
        </p:nvSpPr>
        <p:spPr/>
        <p:txBody>
          <a:bodyPr/>
          <a:lstStyle/>
          <a:p>
            <a:r>
              <a:rPr lang="en-US" dirty="0"/>
              <a:t>A Voice</a:t>
            </a:r>
          </a:p>
        </p:txBody>
      </p:sp>
      <p:sp>
        <p:nvSpPr>
          <p:cNvPr id="3" name="Content Placeholder 2">
            <a:extLst>
              <a:ext uri="{FF2B5EF4-FFF2-40B4-BE49-F238E27FC236}">
                <a16:creationId xmlns:a16="http://schemas.microsoft.com/office/drawing/2014/main" id="{D6CC792E-E20D-AEEF-CC2A-36C30498DB05}"/>
              </a:ext>
            </a:extLst>
          </p:cNvPr>
          <p:cNvSpPr>
            <a:spLocks noGrp="1"/>
          </p:cNvSpPr>
          <p:nvPr>
            <p:ph idx="1"/>
          </p:nvPr>
        </p:nvSpPr>
        <p:spPr/>
        <p:txBody>
          <a:bodyPr/>
          <a:lstStyle/>
          <a:p>
            <a:pPr marL="0" indent="0">
              <a:buNone/>
            </a:pPr>
            <a:r>
              <a:rPr lang="en-US" dirty="0"/>
              <a:t>Note the meanings of some of the key words in the passage:</a:t>
            </a:r>
          </a:p>
          <a:p>
            <a:r>
              <a:rPr lang="en-US" dirty="0">
                <a:solidFill>
                  <a:srgbClr val="C00000"/>
                </a:solidFill>
              </a:rPr>
              <a:t>Confessing</a:t>
            </a:r>
          </a:p>
          <a:p>
            <a:pPr lvl="1"/>
            <a:r>
              <a:rPr lang="en-US" dirty="0">
                <a:solidFill>
                  <a:srgbClr val="C00000"/>
                </a:solidFill>
              </a:rPr>
              <a:t>Agree with God that you are a sinner</a:t>
            </a:r>
          </a:p>
          <a:p>
            <a:pPr lvl="1"/>
            <a:r>
              <a:rPr lang="en-US" dirty="0">
                <a:solidFill>
                  <a:srgbClr val="C00000"/>
                </a:solidFill>
              </a:rPr>
              <a:t>Declare that you know that you do wrong</a:t>
            </a:r>
          </a:p>
          <a:p>
            <a:pPr marL="457200" lvl="1" indent="0">
              <a:buNone/>
            </a:pPr>
            <a:endParaRPr lang="en-US" dirty="0">
              <a:solidFill>
                <a:srgbClr val="C00000"/>
              </a:solidFill>
            </a:endParaRPr>
          </a:p>
        </p:txBody>
      </p:sp>
    </p:spTree>
    <p:extLst>
      <p:ext uri="{BB962C8B-B14F-4D97-AF65-F5344CB8AC3E}">
        <p14:creationId xmlns:p14="http://schemas.microsoft.com/office/powerpoint/2010/main" val="63249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02106-CAEF-67FC-25AE-C1869AD80D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3B582-2A77-29A8-7B2D-9B8387A8D2E2}"/>
              </a:ext>
            </a:extLst>
          </p:cNvPr>
          <p:cNvSpPr>
            <a:spLocks noGrp="1"/>
          </p:cNvSpPr>
          <p:nvPr>
            <p:ph type="title"/>
          </p:nvPr>
        </p:nvSpPr>
        <p:spPr/>
        <p:txBody>
          <a:bodyPr/>
          <a:lstStyle/>
          <a:p>
            <a:r>
              <a:rPr lang="en-US" dirty="0"/>
              <a:t>A Voice</a:t>
            </a:r>
          </a:p>
        </p:txBody>
      </p:sp>
      <p:sp>
        <p:nvSpPr>
          <p:cNvPr id="3" name="Content Placeholder 2">
            <a:extLst>
              <a:ext uri="{FF2B5EF4-FFF2-40B4-BE49-F238E27FC236}">
                <a16:creationId xmlns:a16="http://schemas.microsoft.com/office/drawing/2014/main" id="{EE4D83DE-DC6B-2F91-4B35-855A8AB309D7}"/>
              </a:ext>
            </a:extLst>
          </p:cNvPr>
          <p:cNvSpPr>
            <a:spLocks noGrp="1"/>
          </p:cNvSpPr>
          <p:nvPr>
            <p:ph idx="1"/>
          </p:nvPr>
        </p:nvSpPr>
        <p:spPr/>
        <p:txBody>
          <a:bodyPr>
            <a:normAutofit/>
          </a:bodyPr>
          <a:lstStyle/>
          <a:p>
            <a:pPr marL="0" indent="0">
              <a:buNone/>
            </a:pPr>
            <a:r>
              <a:rPr lang="en-US" dirty="0"/>
              <a:t>Note the meanings of some of the key words in the passage:</a:t>
            </a:r>
          </a:p>
          <a:p>
            <a:r>
              <a:rPr lang="en-US" dirty="0">
                <a:solidFill>
                  <a:srgbClr val="C00000"/>
                </a:solidFill>
              </a:rPr>
              <a:t>Baptizing</a:t>
            </a:r>
          </a:p>
          <a:p>
            <a:pPr lvl="1"/>
            <a:r>
              <a:rPr lang="en-US" dirty="0">
                <a:solidFill>
                  <a:srgbClr val="C00000"/>
                </a:solidFill>
              </a:rPr>
              <a:t>The word “</a:t>
            </a:r>
            <a:r>
              <a:rPr lang="en-US" i="1" dirty="0">
                <a:solidFill>
                  <a:srgbClr val="C00000"/>
                </a:solidFill>
              </a:rPr>
              <a:t>baptize</a:t>
            </a:r>
            <a:r>
              <a:rPr lang="en-US" dirty="0">
                <a:solidFill>
                  <a:srgbClr val="C00000"/>
                </a:solidFill>
              </a:rPr>
              <a:t>” means “</a:t>
            </a:r>
            <a:r>
              <a:rPr lang="en-US" i="1" dirty="0">
                <a:solidFill>
                  <a:srgbClr val="C00000"/>
                </a:solidFill>
              </a:rPr>
              <a:t>immerse</a:t>
            </a:r>
            <a:r>
              <a:rPr lang="en-US" dirty="0">
                <a:solidFill>
                  <a:srgbClr val="C00000"/>
                </a:solidFill>
              </a:rPr>
              <a:t>”</a:t>
            </a:r>
          </a:p>
          <a:p>
            <a:pPr lvl="1"/>
            <a:r>
              <a:rPr lang="en-US" dirty="0">
                <a:solidFill>
                  <a:srgbClr val="C00000"/>
                </a:solidFill>
              </a:rPr>
              <a:t>Metaphor for Jesus’ burial and resurrection</a:t>
            </a:r>
          </a:p>
          <a:p>
            <a:pPr lvl="1"/>
            <a:r>
              <a:rPr lang="en-US" dirty="0">
                <a:solidFill>
                  <a:srgbClr val="C00000"/>
                </a:solidFill>
              </a:rPr>
              <a:t>Demonstrates spiritual cleansing that has taken place</a:t>
            </a:r>
          </a:p>
          <a:p>
            <a:pPr lvl="1"/>
            <a:r>
              <a:rPr lang="en-US" dirty="0">
                <a:solidFill>
                  <a:srgbClr val="C00000"/>
                </a:solidFill>
              </a:rPr>
              <a:t>Is a testimony to others, both believers and unbelievers</a:t>
            </a:r>
          </a:p>
          <a:p>
            <a:pPr marL="457200" lvl="1" indent="0">
              <a:buNone/>
            </a:pPr>
            <a:endParaRPr lang="en-US" dirty="0">
              <a:solidFill>
                <a:srgbClr val="C00000"/>
              </a:solidFill>
            </a:endParaRPr>
          </a:p>
        </p:txBody>
      </p:sp>
    </p:spTree>
    <p:extLst>
      <p:ext uri="{BB962C8B-B14F-4D97-AF65-F5344CB8AC3E}">
        <p14:creationId xmlns:p14="http://schemas.microsoft.com/office/powerpoint/2010/main" val="24306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334E-BEA6-3B80-FF0C-B04431F34C1C}"/>
              </a:ext>
            </a:extLst>
          </p:cNvPr>
          <p:cNvSpPr>
            <a:spLocks noGrp="1"/>
          </p:cNvSpPr>
          <p:nvPr>
            <p:ph type="title"/>
          </p:nvPr>
        </p:nvSpPr>
        <p:spPr/>
        <p:txBody>
          <a:bodyPr/>
          <a:lstStyle/>
          <a:p>
            <a:pPr algn="l"/>
            <a:r>
              <a:rPr lang="en-US" dirty="0"/>
              <a:t>Listen for “in your face” comments.</a:t>
            </a:r>
          </a:p>
        </p:txBody>
      </p:sp>
      <p:sp>
        <p:nvSpPr>
          <p:cNvPr id="3" name="Content Placeholder 2">
            <a:extLst>
              <a:ext uri="{FF2B5EF4-FFF2-40B4-BE49-F238E27FC236}">
                <a16:creationId xmlns:a16="http://schemas.microsoft.com/office/drawing/2014/main" id="{BBCF1960-8E2F-AB2B-3582-FEB4E76D4976}"/>
              </a:ext>
            </a:extLst>
          </p:cNvPr>
          <p:cNvSpPr>
            <a:spLocks noGrp="1"/>
          </p:cNvSpPr>
          <p:nvPr>
            <p:ph idx="1"/>
          </p:nvPr>
        </p:nvSpPr>
        <p:spPr>
          <a:xfrm>
            <a:off x="1275626" y="2022395"/>
            <a:ext cx="9640747" cy="4351338"/>
          </a:xfrm>
        </p:spPr>
        <p:txBody>
          <a:bodyPr/>
          <a:lstStyle/>
          <a:p>
            <a:pPr marL="0" indent="0" algn="ctr">
              <a:buNone/>
            </a:pPr>
            <a:r>
              <a:rPr lang="en-US" dirty="0"/>
              <a:t>Matthew 3:7-10 (NIV)  But when he saw many of the Pharisees and Sadducees coming to where he was baptizing, he said to them: "You brood of vipers! Who warned you to flee from the coming wrath? 8  Produce fruit in keeping with repentance. 9  And do not think you</a:t>
            </a:r>
          </a:p>
        </p:txBody>
      </p:sp>
    </p:spTree>
    <p:extLst>
      <p:ext uri="{BB962C8B-B14F-4D97-AF65-F5344CB8AC3E}">
        <p14:creationId xmlns:p14="http://schemas.microsoft.com/office/powerpoint/2010/main" val="53763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81CF1-FB12-7780-2CA1-CA0835139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3D2192-DA84-3566-CF72-CA2D7C4AE8E8}"/>
              </a:ext>
            </a:extLst>
          </p:cNvPr>
          <p:cNvSpPr>
            <a:spLocks noGrp="1"/>
          </p:cNvSpPr>
          <p:nvPr>
            <p:ph type="title"/>
          </p:nvPr>
        </p:nvSpPr>
        <p:spPr/>
        <p:txBody>
          <a:bodyPr/>
          <a:lstStyle/>
          <a:p>
            <a:pPr algn="l"/>
            <a:r>
              <a:rPr lang="en-US" dirty="0"/>
              <a:t>Listen for “in your face” comments.</a:t>
            </a:r>
          </a:p>
        </p:txBody>
      </p:sp>
      <p:sp>
        <p:nvSpPr>
          <p:cNvPr id="3" name="Content Placeholder 2">
            <a:extLst>
              <a:ext uri="{FF2B5EF4-FFF2-40B4-BE49-F238E27FC236}">
                <a16:creationId xmlns:a16="http://schemas.microsoft.com/office/drawing/2014/main" id="{2E351DBC-2734-92BE-8296-A33142ABAD83}"/>
              </a:ext>
            </a:extLst>
          </p:cNvPr>
          <p:cNvSpPr>
            <a:spLocks noGrp="1"/>
          </p:cNvSpPr>
          <p:nvPr>
            <p:ph idx="1"/>
          </p:nvPr>
        </p:nvSpPr>
        <p:spPr>
          <a:xfrm>
            <a:off x="1275626" y="2022395"/>
            <a:ext cx="9640747" cy="4351338"/>
          </a:xfrm>
        </p:spPr>
        <p:txBody>
          <a:bodyPr/>
          <a:lstStyle/>
          <a:p>
            <a:pPr marL="0" indent="0" algn="ctr">
              <a:buNone/>
            </a:pPr>
            <a:r>
              <a:rPr lang="en-US" dirty="0"/>
              <a:t>can say to yourselves, 'We have Abraham as our father.' I tell you that out of these stones God can raise up children for Abraham. 10  The ax is already at the root of the trees, and every tree that does not produce good fruit will be cut down and thrown into the fire.</a:t>
            </a:r>
          </a:p>
        </p:txBody>
      </p:sp>
      <p:pic>
        <p:nvPicPr>
          <p:cNvPr id="4" name="Picture 3">
            <a:extLst>
              <a:ext uri="{FF2B5EF4-FFF2-40B4-BE49-F238E27FC236}">
                <a16:creationId xmlns:a16="http://schemas.microsoft.com/office/drawing/2014/main" id="{94CCD1A7-52DA-DB9F-7AEC-A54BCA4EAF73}"/>
              </a:ext>
            </a:extLst>
          </p:cNvPr>
          <p:cNvPicPr>
            <a:picLocks noChangeAspect="1"/>
          </p:cNvPicPr>
          <p:nvPr/>
        </p:nvPicPr>
        <p:blipFill>
          <a:blip r:embed="rId2"/>
          <a:stretch>
            <a:fillRect/>
          </a:stretch>
        </p:blipFill>
        <p:spPr>
          <a:xfrm>
            <a:off x="4725161" y="5547968"/>
            <a:ext cx="2533333" cy="276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0123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838E8-8430-A613-FC9F-04870D870819}"/>
              </a:ext>
            </a:extLst>
          </p:cNvPr>
          <p:cNvSpPr>
            <a:spLocks noGrp="1"/>
          </p:cNvSpPr>
          <p:nvPr>
            <p:ph type="title"/>
          </p:nvPr>
        </p:nvSpPr>
        <p:spPr/>
        <p:txBody>
          <a:bodyPr/>
          <a:lstStyle/>
          <a:p>
            <a:r>
              <a:rPr lang="en-US" dirty="0"/>
              <a:t>Speak Out !</a:t>
            </a:r>
          </a:p>
        </p:txBody>
      </p:sp>
      <p:sp>
        <p:nvSpPr>
          <p:cNvPr id="3" name="Content Placeholder 2">
            <a:extLst>
              <a:ext uri="{FF2B5EF4-FFF2-40B4-BE49-F238E27FC236}">
                <a16:creationId xmlns:a16="http://schemas.microsoft.com/office/drawing/2014/main" id="{C40E02D9-3F1E-0012-91C3-23F122299FB9}"/>
              </a:ext>
            </a:extLst>
          </p:cNvPr>
          <p:cNvSpPr>
            <a:spLocks noGrp="1"/>
          </p:cNvSpPr>
          <p:nvPr>
            <p:ph idx="1"/>
          </p:nvPr>
        </p:nvSpPr>
        <p:spPr/>
        <p:txBody>
          <a:bodyPr/>
          <a:lstStyle/>
          <a:p>
            <a:r>
              <a:rPr lang="en-US" dirty="0"/>
              <a:t>John directed part of his message of truth to the Pharisees and Sadducees.  How did he characterize them?</a:t>
            </a:r>
          </a:p>
          <a:p>
            <a:r>
              <a:rPr lang="en-US" dirty="0"/>
              <a:t>Why do you think he didn’t hold back? </a:t>
            </a:r>
          </a:p>
          <a:p>
            <a:r>
              <a:rPr lang="en-US" dirty="0"/>
              <a:t>What does this teach us about speaking the truth in love?</a:t>
            </a:r>
          </a:p>
          <a:p>
            <a:r>
              <a:rPr lang="en-US" dirty="0"/>
              <a:t>What did he say was required of them? </a:t>
            </a:r>
          </a:p>
        </p:txBody>
      </p:sp>
    </p:spTree>
    <p:extLst>
      <p:ext uri="{BB962C8B-B14F-4D97-AF65-F5344CB8AC3E}">
        <p14:creationId xmlns:p14="http://schemas.microsoft.com/office/powerpoint/2010/main" val="124020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D3D06-8D27-BF06-19D8-425CA0D1C783}"/>
              </a:ext>
            </a:extLst>
          </p:cNvPr>
          <p:cNvSpPr>
            <a:spLocks noGrp="1"/>
          </p:cNvSpPr>
          <p:nvPr>
            <p:ph type="title"/>
          </p:nvPr>
        </p:nvSpPr>
        <p:spPr/>
        <p:txBody>
          <a:bodyPr/>
          <a:lstStyle/>
          <a:p>
            <a:r>
              <a:rPr lang="en-US" dirty="0"/>
              <a:t>Speak Out !</a:t>
            </a:r>
          </a:p>
        </p:txBody>
      </p:sp>
      <p:sp>
        <p:nvSpPr>
          <p:cNvPr id="3" name="Content Placeholder 2">
            <a:extLst>
              <a:ext uri="{FF2B5EF4-FFF2-40B4-BE49-F238E27FC236}">
                <a16:creationId xmlns:a16="http://schemas.microsoft.com/office/drawing/2014/main" id="{6D5092DC-EF2C-CF26-6BD4-BC574FB6F090}"/>
              </a:ext>
            </a:extLst>
          </p:cNvPr>
          <p:cNvSpPr>
            <a:spLocks noGrp="1"/>
          </p:cNvSpPr>
          <p:nvPr>
            <p:ph idx="1"/>
          </p:nvPr>
        </p:nvSpPr>
        <p:spPr/>
        <p:txBody>
          <a:bodyPr/>
          <a:lstStyle/>
          <a:p>
            <a:r>
              <a:rPr lang="en-US" dirty="0"/>
              <a:t>To what would they be subject if they refused to confess and repent?</a:t>
            </a:r>
          </a:p>
          <a:p>
            <a:r>
              <a:rPr lang="en-US" dirty="0"/>
              <a:t>How can believers strike the balance between confronting people lovingly but boldly?</a:t>
            </a:r>
          </a:p>
        </p:txBody>
      </p:sp>
      <p:pic>
        <p:nvPicPr>
          <p:cNvPr id="3078" name="Picture 6" descr="Announcing">
            <a:extLst>
              <a:ext uri="{FF2B5EF4-FFF2-40B4-BE49-F238E27FC236}">
                <a16:creationId xmlns:a16="http://schemas.microsoft.com/office/drawing/2014/main" id="{C38FC27D-35D7-39FA-FA1D-6E9C6609C0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6931" y="4206875"/>
            <a:ext cx="1522942"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48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2EB7-A556-8D5A-C7D2-16A699A8C427}"/>
              </a:ext>
            </a:extLst>
          </p:cNvPr>
          <p:cNvSpPr>
            <a:spLocks noGrp="1"/>
          </p:cNvSpPr>
          <p:nvPr>
            <p:ph type="title"/>
          </p:nvPr>
        </p:nvSpPr>
        <p:spPr/>
        <p:txBody>
          <a:bodyPr/>
          <a:lstStyle/>
          <a:p>
            <a:pPr algn="l"/>
            <a:r>
              <a:rPr lang="en-US" dirty="0"/>
              <a:t>Listen for a prophecy.</a:t>
            </a:r>
          </a:p>
        </p:txBody>
      </p:sp>
      <p:sp>
        <p:nvSpPr>
          <p:cNvPr id="3" name="Content Placeholder 2">
            <a:extLst>
              <a:ext uri="{FF2B5EF4-FFF2-40B4-BE49-F238E27FC236}">
                <a16:creationId xmlns:a16="http://schemas.microsoft.com/office/drawing/2014/main" id="{30B4BE49-2AF4-B952-83C3-D8ABCC492B7C}"/>
              </a:ext>
            </a:extLst>
          </p:cNvPr>
          <p:cNvSpPr>
            <a:spLocks noGrp="1"/>
          </p:cNvSpPr>
          <p:nvPr>
            <p:ph idx="1"/>
          </p:nvPr>
        </p:nvSpPr>
        <p:spPr/>
        <p:txBody>
          <a:bodyPr/>
          <a:lstStyle/>
          <a:p>
            <a:pPr marL="0" indent="0" algn="ctr">
              <a:buNone/>
            </a:pPr>
            <a:r>
              <a:rPr lang="en-US" dirty="0"/>
              <a:t>Matthew 3:11-12 (NIV)   "I baptize you with water for repentance. But after me will come one who is more powerful than I, whose sandals I am not fit to carry. He will baptize you with the Holy Spirit and with fire. 12  His winnowing fork is in his hand, and he will clear his threshing floor, gathering his wheat into the barn and burning up the chaff with unquenchable fire."</a:t>
            </a:r>
          </a:p>
        </p:txBody>
      </p:sp>
      <p:pic>
        <p:nvPicPr>
          <p:cNvPr id="4" name="Picture 3">
            <a:extLst>
              <a:ext uri="{FF2B5EF4-FFF2-40B4-BE49-F238E27FC236}">
                <a16:creationId xmlns:a16="http://schemas.microsoft.com/office/drawing/2014/main" id="{4B9DE9A7-EE85-EF9E-B43E-CFF327F905D3}"/>
              </a:ext>
            </a:extLst>
          </p:cNvPr>
          <p:cNvPicPr>
            <a:picLocks noChangeAspect="1"/>
          </p:cNvPicPr>
          <p:nvPr/>
        </p:nvPicPr>
        <p:blipFill>
          <a:blip r:embed="rId2"/>
          <a:stretch>
            <a:fillRect/>
          </a:stretch>
        </p:blipFill>
        <p:spPr>
          <a:xfrm>
            <a:off x="4736736" y="6035710"/>
            <a:ext cx="2533333" cy="276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015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D7DA-479B-2F45-2BE2-5F70C662C8E1}"/>
              </a:ext>
            </a:extLst>
          </p:cNvPr>
          <p:cNvSpPr>
            <a:spLocks noGrp="1"/>
          </p:cNvSpPr>
          <p:nvPr>
            <p:ph type="title"/>
          </p:nvPr>
        </p:nvSpPr>
        <p:spPr/>
        <p:txBody>
          <a:bodyPr/>
          <a:lstStyle/>
          <a:p>
            <a:r>
              <a:rPr lang="en-US" dirty="0"/>
              <a:t>Proclaim Jesus</a:t>
            </a:r>
          </a:p>
        </p:txBody>
      </p:sp>
      <p:sp>
        <p:nvSpPr>
          <p:cNvPr id="3" name="Content Placeholder 2">
            <a:extLst>
              <a:ext uri="{FF2B5EF4-FFF2-40B4-BE49-F238E27FC236}">
                <a16:creationId xmlns:a16="http://schemas.microsoft.com/office/drawing/2014/main" id="{9F1A8EF2-C18E-FC51-81DE-2BBEE8784765}"/>
              </a:ext>
            </a:extLst>
          </p:cNvPr>
          <p:cNvSpPr>
            <a:spLocks noGrp="1"/>
          </p:cNvSpPr>
          <p:nvPr>
            <p:ph idx="1"/>
          </p:nvPr>
        </p:nvSpPr>
        <p:spPr/>
        <p:txBody>
          <a:bodyPr/>
          <a:lstStyle/>
          <a:p>
            <a:r>
              <a:rPr lang="en-US" dirty="0"/>
              <a:t>Verse 11 refers to the Holy Spirit and fire. How might the Holy Spirit help us overcome fear and speak with courage?</a:t>
            </a:r>
          </a:p>
          <a:p>
            <a:r>
              <a:rPr lang="en-US" dirty="0"/>
              <a:t>What two contrasts does John offer between himself and the mighty One to come? </a:t>
            </a:r>
          </a:p>
          <a:p>
            <a:endParaRPr lang="en-US" dirty="0"/>
          </a:p>
        </p:txBody>
      </p:sp>
    </p:spTree>
    <p:extLst>
      <p:ext uri="{BB962C8B-B14F-4D97-AF65-F5344CB8AC3E}">
        <p14:creationId xmlns:p14="http://schemas.microsoft.com/office/powerpoint/2010/main" val="224058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4904-870A-0063-4E96-D9589146586C}"/>
              </a:ext>
            </a:extLst>
          </p:cNvPr>
          <p:cNvSpPr>
            <a:spLocks noGrp="1"/>
          </p:cNvSpPr>
          <p:nvPr>
            <p:ph type="title"/>
          </p:nvPr>
        </p:nvSpPr>
        <p:spPr/>
        <p:txBody>
          <a:bodyPr/>
          <a:lstStyle/>
          <a:p>
            <a:r>
              <a:rPr lang="en-US" dirty="0"/>
              <a:t>Proclaim Jesus</a:t>
            </a:r>
          </a:p>
        </p:txBody>
      </p:sp>
      <p:sp>
        <p:nvSpPr>
          <p:cNvPr id="3" name="Content Placeholder 2">
            <a:extLst>
              <a:ext uri="{FF2B5EF4-FFF2-40B4-BE49-F238E27FC236}">
                <a16:creationId xmlns:a16="http://schemas.microsoft.com/office/drawing/2014/main" id="{0BABDF02-A642-2B78-D9B4-0FB0886F1438}"/>
              </a:ext>
            </a:extLst>
          </p:cNvPr>
          <p:cNvSpPr>
            <a:spLocks noGrp="1"/>
          </p:cNvSpPr>
          <p:nvPr>
            <p:ph idx="1"/>
          </p:nvPr>
        </p:nvSpPr>
        <p:spPr/>
        <p:txBody>
          <a:bodyPr/>
          <a:lstStyle/>
          <a:p>
            <a:r>
              <a:rPr lang="en-US" dirty="0"/>
              <a:t>What is the significance of the images "winnowing fork," "gathering His wheat," and "burning up the chaff"? </a:t>
            </a:r>
          </a:p>
          <a:p>
            <a:r>
              <a:rPr lang="en-US" dirty="0"/>
              <a:t>In what ways can remembering that we are preparing the way for the Lord (like John) help us speak more confidently?</a:t>
            </a:r>
          </a:p>
        </p:txBody>
      </p:sp>
    </p:spTree>
    <p:extLst>
      <p:ext uri="{BB962C8B-B14F-4D97-AF65-F5344CB8AC3E}">
        <p14:creationId xmlns:p14="http://schemas.microsoft.com/office/powerpoint/2010/main" val="2274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8B44-15DD-5245-BA01-D73C4FF4C7D8}"/>
              </a:ext>
            </a:extLst>
          </p:cNvPr>
          <p:cNvSpPr>
            <a:spLocks noGrp="1"/>
          </p:cNvSpPr>
          <p:nvPr>
            <p:ph type="title"/>
          </p:nvPr>
        </p:nvSpPr>
        <p:spPr>
          <a:xfrm>
            <a:off x="838200" y="681037"/>
            <a:ext cx="10515600" cy="1325563"/>
          </a:xfrm>
        </p:spPr>
        <p:txBody>
          <a:bodyPr/>
          <a:lstStyle/>
          <a:p>
            <a:r>
              <a:rPr lang="en-US" dirty="0"/>
              <a:t>Application</a:t>
            </a:r>
          </a:p>
        </p:txBody>
      </p:sp>
      <p:sp>
        <p:nvSpPr>
          <p:cNvPr id="3" name="Content Placeholder 2">
            <a:extLst>
              <a:ext uri="{FF2B5EF4-FFF2-40B4-BE49-F238E27FC236}">
                <a16:creationId xmlns:a16="http://schemas.microsoft.com/office/drawing/2014/main" id="{D1A71534-55DA-79B7-7544-60EAED9BD05A}"/>
              </a:ext>
            </a:extLst>
          </p:cNvPr>
          <p:cNvSpPr>
            <a:spLocks noGrp="1"/>
          </p:cNvSpPr>
          <p:nvPr>
            <p:ph idx="1"/>
          </p:nvPr>
        </p:nvSpPr>
        <p:spPr>
          <a:xfrm>
            <a:off x="838200" y="2257063"/>
            <a:ext cx="10515600" cy="3919900"/>
          </a:xfrm>
        </p:spPr>
        <p:txBody>
          <a:bodyPr/>
          <a:lstStyle/>
          <a:p>
            <a:r>
              <a:rPr lang="en-US" dirty="0"/>
              <a:t>Ask. </a:t>
            </a:r>
          </a:p>
          <a:p>
            <a:pPr lvl="1"/>
            <a:r>
              <a:rPr lang="en-US" dirty="0"/>
              <a:t>Ask God to help you become a person who stands for truth, no matter the cost. </a:t>
            </a:r>
          </a:p>
          <a:p>
            <a:pPr lvl="1"/>
            <a:r>
              <a:rPr lang="en-US" dirty="0"/>
              <a:t>Ask Him to give you courage for the journey.</a:t>
            </a:r>
          </a:p>
          <a:p>
            <a:endParaRPr lang="en-US" dirty="0"/>
          </a:p>
        </p:txBody>
      </p:sp>
    </p:spTree>
    <p:extLst>
      <p:ext uri="{BB962C8B-B14F-4D97-AF65-F5344CB8AC3E}">
        <p14:creationId xmlns:p14="http://schemas.microsoft.com/office/powerpoint/2010/main" val="1859897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068AA2-C127-469B-22F9-8765B743E981}"/>
              </a:ext>
            </a:extLst>
          </p:cNvPr>
          <p:cNvSpPr>
            <a:spLocks noGrp="1"/>
          </p:cNvSpPr>
          <p:nvPr>
            <p:ph type="title"/>
          </p:nvPr>
        </p:nvSpPr>
        <p:spPr/>
        <p:txBody>
          <a:bodyPr/>
          <a:lstStyle/>
          <a:p>
            <a:r>
              <a:rPr lang="en-US" dirty="0"/>
              <a:t>Video Introduction</a:t>
            </a:r>
          </a:p>
        </p:txBody>
      </p:sp>
      <p:grpSp>
        <p:nvGrpSpPr>
          <p:cNvPr id="12" name="Group 11">
            <a:extLst>
              <a:ext uri="{FF2B5EF4-FFF2-40B4-BE49-F238E27FC236}">
                <a16:creationId xmlns:a16="http://schemas.microsoft.com/office/drawing/2014/main" id="{82381F70-B7A1-C3DB-C209-6B17D2863791}"/>
              </a:ext>
            </a:extLst>
          </p:cNvPr>
          <p:cNvGrpSpPr/>
          <p:nvPr/>
        </p:nvGrpSpPr>
        <p:grpSpPr>
          <a:xfrm>
            <a:off x="2849598" y="1690688"/>
            <a:ext cx="6492803" cy="4161682"/>
            <a:chOff x="2849598" y="1690688"/>
            <a:chExt cx="6492803" cy="4161682"/>
          </a:xfrm>
        </p:grpSpPr>
        <p:pic>
          <p:nvPicPr>
            <p:cNvPr id="9" name="Picture 8" descr="A person in a fur coat holding a staff&#10;&#10;AI-generated content may be incorrect.">
              <a:extLst>
                <a:ext uri="{FF2B5EF4-FFF2-40B4-BE49-F238E27FC236}">
                  <a16:creationId xmlns:a16="http://schemas.microsoft.com/office/drawing/2014/main" id="{A3790161-8020-2034-6A14-9BCCD9CC3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62333"/>
              <a:ext cx="5714286" cy="3133333"/>
            </a:xfrm>
            <a:prstGeom prst="rect">
              <a:avLst/>
            </a:prstGeom>
            <a:ln>
              <a:noFill/>
            </a:ln>
            <a:effectLst>
              <a:outerShdw blurRad="292100" dist="139700" dir="2700000" algn="tl" rotWithShape="0">
                <a:srgbClr val="333333">
                  <a:alpha val="65000"/>
                </a:srgbClr>
              </a:outerShdw>
            </a:effectLst>
          </p:spPr>
        </p:pic>
        <p:pic>
          <p:nvPicPr>
            <p:cNvPr id="11" name="Picture 10" descr="A black background with a black square&#10;&#10;AI-generated content may be incorrect.">
              <a:hlinkClick r:id="rId3"/>
              <a:extLst>
                <a:ext uri="{FF2B5EF4-FFF2-40B4-BE49-F238E27FC236}">
                  <a16:creationId xmlns:a16="http://schemas.microsoft.com/office/drawing/2014/main" id="{56E87FB2-283C-97D5-3B8D-FF22FB684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3" name="TextBox 12">
            <a:extLst>
              <a:ext uri="{FF2B5EF4-FFF2-40B4-BE49-F238E27FC236}">
                <a16:creationId xmlns:a16="http://schemas.microsoft.com/office/drawing/2014/main" id="{A18FF87E-D665-1701-3414-0D17228D180C}"/>
              </a:ext>
            </a:extLst>
          </p:cNvPr>
          <p:cNvSpPr txBox="1"/>
          <p:nvPr/>
        </p:nvSpPr>
        <p:spPr>
          <a:xfrm>
            <a:off x="4263242" y="5861209"/>
            <a:ext cx="3776353"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484121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61AF3-41AD-4D89-94F1-E6F18523F3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8D232-165E-B85D-12E3-7274D41910A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6CAE554-486D-F827-9CFA-0525AF8CF214}"/>
              </a:ext>
            </a:extLst>
          </p:cNvPr>
          <p:cNvSpPr>
            <a:spLocks noGrp="1"/>
          </p:cNvSpPr>
          <p:nvPr>
            <p:ph idx="1"/>
          </p:nvPr>
        </p:nvSpPr>
        <p:spPr/>
        <p:txBody>
          <a:bodyPr/>
          <a:lstStyle/>
          <a:p>
            <a:r>
              <a:rPr lang="en-US" dirty="0"/>
              <a:t>Analyze. </a:t>
            </a:r>
          </a:p>
          <a:p>
            <a:pPr lvl="1"/>
            <a:r>
              <a:rPr lang="en-US" dirty="0"/>
              <a:t>Look at your life. </a:t>
            </a:r>
          </a:p>
          <a:p>
            <a:pPr lvl="1"/>
            <a:r>
              <a:rPr lang="en-US" dirty="0"/>
              <a:t>Are you willing to let go of disobedience to God’s Word that is keeping you from telling others about your faith in Jesus Christ? </a:t>
            </a:r>
          </a:p>
          <a:p>
            <a:pPr lvl="1"/>
            <a:r>
              <a:rPr lang="en-US" dirty="0"/>
              <a:t>Make a list of those things that are obstacles right now and pray for God to remove them.</a:t>
            </a:r>
          </a:p>
          <a:p>
            <a:endParaRPr lang="en-US" dirty="0"/>
          </a:p>
        </p:txBody>
      </p:sp>
    </p:spTree>
    <p:extLst>
      <p:ext uri="{BB962C8B-B14F-4D97-AF65-F5344CB8AC3E}">
        <p14:creationId xmlns:p14="http://schemas.microsoft.com/office/powerpoint/2010/main" val="1566994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A7C09-9AF8-D508-5636-04A807529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66BC2C-4961-8609-2009-5DA1875909D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0AC75EB-133E-02CC-0B2D-857855B9B6BA}"/>
              </a:ext>
            </a:extLst>
          </p:cNvPr>
          <p:cNvSpPr>
            <a:spLocks noGrp="1"/>
          </p:cNvSpPr>
          <p:nvPr>
            <p:ph idx="1"/>
          </p:nvPr>
        </p:nvSpPr>
        <p:spPr/>
        <p:txBody>
          <a:bodyPr>
            <a:normAutofit/>
          </a:bodyPr>
          <a:lstStyle/>
          <a:p>
            <a:r>
              <a:rPr lang="en-US" dirty="0"/>
              <a:t>Act. </a:t>
            </a:r>
          </a:p>
          <a:p>
            <a:pPr lvl="1"/>
            <a:r>
              <a:rPr lang="en-US" dirty="0"/>
              <a:t>Don’t wait for the perfect time, place, or opportunity. </a:t>
            </a:r>
          </a:p>
          <a:p>
            <a:pPr lvl="1"/>
            <a:r>
              <a:rPr lang="en-US" dirty="0"/>
              <a:t>Put into practice the things you have learned about sharing your faith and do it. </a:t>
            </a:r>
          </a:p>
          <a:p>
            <a:pPr lvl="1"/>
            <a:r>
              <a:rPr lang="en-US" dirty="0"/>
              <a:t>Practice with a family member or friend. </a:t>
            </a:r>
          </a:p>
          <a:p>
            <a:pPr lvl="1"/>
            <a:r>
              <a:rPr lang="en-US" dirty="0"/>
              <a:t>The more you act, the more comfortable you will become in being a soul-winner. </a:t>
            </a:r>
          </a:p>
          <a:p>
            <a:endParaRPr lang="en-US" dirty="0"/>
          </a:p>
        </p:txBody>
      </p:sp>
    </p:spTree>
    <p:extLst>
      <p:ext uri="{BB962C8B-B14F-4D97-AF65-F5344CB8AC3E}">
        <p14:creationId xmlns:p14="http://schemas.microsoft.com/office/powerpoint/2010/main" val="815003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FB69-8488-5CA7-BCF1-37903B42D872}"/>
              </a:ext>
            </a:extLst>
          </p:cNvPr>
          <p:cNvSpPr>
            <a:spLocks noGrp="1"/>
          </p:cNvSpPr>
          <p:nvPr>
            <p:ph type="title"/>
          </p:nvPr>
        </p:nvSpPr>
        <p:spPr>
          <a:xfrm>
            <a:off x="838200" y="365125"/>
            <a:ext cx="6152909" cy="1325563"/>
          </a:xfrm>
        </p:spPr>
        <p:txBody>
          <a:bodyPr/>
          <a:lstStyle/>
          <a:p>
            <a:r>
              <a:rPr lang="en-US" dirty="0"/>
              <a:t>Family Activities</a:t>
            </a:r>
          </a:p>
        </p:txBody>
      </p:sp>
      <p:pic>
        <p:nvPicPr>
          <p:cNvPr id="4098" name="Picture 2" descr="Astronomer">
            <a:extLst>
              <a:ext uri="{FF2B5EF4-FFF2-40B4-BE49-F238E27FC236}">
                <a16:creationId xmlns:a16="http://schemas.microsoft.com/office/drawing/2014/main" id="{B3D4EB82-08AE-F6EC-2A3F-ED871F4F7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73415"/>
            <a:ext cx="371713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hart of numbers and letters&#10;&#10;AI-generated content may be incorrect.">
            <a:extLst>
              <a:ext uri="{FF2B5EF4-FFF2-40B4-BE49-F238E27FC236}">
                <a16:creationId xmlns:a16="http://schemas.microsoft.com/office/drawing/2014/main" id="{143102F4-4FEC-A34B-F343-9A5BF2578128}"/>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310622" y="511370"/>
            <a:ext cx="4496555" cy="3647619"/>
          </a:xfrm>
          <a:prstGeom prst="rect">
            <a:avLst/>
          </a:prstGeom>
          <a:ln>
            <a:noFill/>
          </a:ln>
          <a:effectLst>
            <a:outerShdw blurRad="292100" dist="139700" dir="2700000" algn="tl" rotWithShape="0">
              <a:srgbClr val="333333">
                <a:alpha val="65000"/>
              </a:srgbClr>
            </a:outerShdw>
          </a:effectLst>
          <a:scene3d>
            <a:camera prst="isometricOffAxis1Left"/>
            <a:lightRig rig="threePt" dir="t"/>
          </a:scene3d>
        </p:spPr>
      </p:pic>
      <p:sp>
        <p:nvSpPr>
          <p:cNvPr id="6" name="Callout: Bent Line 5">
            <a:extLst>
              <a:ext uri="{FF2B5EF4-FFF2-40B4-BE49-F238E27FC236}">
                <a16:creationId xmlns:a16="http://schemas.microsoft.com/office/drawing/2014/main" id="{193C3C24-CB78-BE28-99E5-A6BB89AD7C08}"/>
              </a:ext>
            </a:extLst>
          </p:cNvPr>
          <p:cNvSpPr/>
          <p:nvPr/>
        </p:nvSpPr>
        <p:spPr>
          <a:xfrm>
            <a:off x="4896091" y="2338086"/>
            <a:ext cx="4496555" cy="3321934"/>
          </a:xfrm>
          <a:custGeom>
            <a:avLst/>
            <a:gdLst>
              <a:gd name="connsiteX0" fmla="*/ 0 w 4496555"/>
              <a:gd name="connsiteY0" fmla="*/ 0 h 3321934"/>
              <a:gd name="connsiteX1" fmla="*/ 427173 w 4496555"/>
              <a:gd name="connsiteY1" fmla="*/ 0 h 3321934"/>
              <a:gd name="connsiteX2" fmla="*/ 899311 w 4496555"/>
              <a:gd name="connsiteY2" fmla="*/ 0 h 3321934"/>
              <a:gd name="connsiteX3" fmla="*/ 1326484 w 4496555"/>
              <a:gd name="connsiteY3" fmla="*/ 0 h 3321934"/>
              <a:gd name="connsiteX4" fmla="*/ 1978484 w 4496555"/>
              <a:gd name="connsiteY4" fmla="*/ 0 h 3321934"/>
              <a:gd name="connsiteX5" fmla="*/ 2630485 w 4496555"/>
              <a:gd name="connsiteY5" fmla="*/ 0 h 3321934"/>
              <a:gd name="connsiteX6" fmla="*/ 3102623 w 4496555"/>
              <a:gd name="connsiteY6" fmla="*/ 0 h 3321934"/>
              <a:gd name="connsiteX7" fmla="*/ 3709658 w 4496555"/>
              <a:gd name="connsiteY7" fmla="*/ 0 h 3321934"/>
              <a:gd name="connsiteX8" fmla="*/ 4496555 w 4496555"/>
              <a:gd name="connsiteY8" fmla="*/ 0 h 3321934"/>
              <a:gd name="connsiteX9" fmla="*/ 4496555 w 4496555"/>
              <a:gd name="connsiteY9" fmla="*/ 487217 h 3321934"/>
              <a:gd name="connsiteX10" fmla="*/ 4496555 w 4496555"/>
              <a:gd name="connsiteY10" fmla="*/ 974434 h 3321934"/>
              <a:gd name="connsiteX11" fmla="*/ 4496555 w 4496555"/>
              <a:gd name="connsiteY11" fmla="*/ 1494870 h 3321934"/>
              <a:gd name="connsiteX12" fmla="*/ 4496555 w 4496555"/>
              <a:gd name="connsiteY12" fmla="*/ 1948868 h 3321934"/>
              <a:gd name="connsiteX13" fmla="*/ 4496555 w 4496555"/>
              <a:gd name="connsiteY13" fmla="*/ 2502524 h 3321934"/>
              <a:gd name="connsiteX14" fmla="*/ 4496555 w 4496555"/>
              <a:gd name="connsiteY14" fmla="*/ 3321934 h 3321934"/>
              <a:gd name="connsiteX15" fmla="*/ 4069382 w 4496555"/>
              <a:gd name="connsiteY15" fmla="*/ 3321934 h 3321934"/>
              <a:gd name="connsiteX16" fmla="*/ 3507313 w 4496555"/>
              <a:gd name="connsiteY16" fmla="*/ 3321934 h 3321934"/>
              <a:gd name="connsiteX17" fmla="*/ 2990209 w 4496555"/>
              <a:gd name="connsiteY17" fmla="*/ 3321934 h 3321934"/>
              <a:gd name="connsiteX18" fmla="*/ 2473105 w 4496555"/>
              <a:gd name="connsiteY18" fmla="*/ 3321934 h 3321934"/>
              <a:gd name="connsiteX19" fmla="*/ 1821105 w 4496555"/>
              <a:gd name="connsiteY19" fmla="*/ 3321934 h 3321934"/>
              <a:gd name="connsiteX20" fmla="*/ 1169104 w 4496555"/>
              <a:gd name="connsiteY20" fmla="*/ 3321934 h 3321934"/>
              <a:gd name="connsiteX21" fmla="*/ 517104 w 4496555"/>
              <a:gd name="connsiteY21" fmla="*/ 3321934 h 3321934"/>
              <a:gd name="connsiteX22" fmla="*/ 0 w 4496555"/>
              <a:gd name="connsiteY22" fmla="*/ 3321934 h 3321934"/>
              <a:gd name="connsiteX23" fmla="*/ 0 w 4496555"/>
              <a:gd name="connsiteY23" fmla="*/ 2834717 h 3321934"/>
              <a:gd name="connsiteX24" fmla="*/ 0 w 4496555"/>
              <a:gd name="connsiteY24" fmla="*/ 2281061 h 3321934"/>
              <a:gd name="connsiteX25" fmla="*/ 0 w 4496555"/>
              <a:gd name="connsiteY25" fmla="*/ 1727406 h 3321934"/>
              <a:gd name="connsiteX26" fmla="*/ 0 w 4496555"/>
              <a:gd name="connsiteY26" fmla="*/ 1173750 h 3321934"/>
              <a:gd name="connsiteX27" fmla="*/ 0 w 4496555"/>
              <a:gd name="connsiteY27" fmla="*/ 653314 h 3321934"/>
              <a:gd name="connsiteX28" fmla="*/ 0 w 4496555"/>
              <a:gd name="connsiteY28" fmla="*/ 0 h 3321934"/>
              <a:gd name="connsiteX0" fmla="*/ -4317 w 4496555"/>
              <a:gd name="connsiteY0" fmla="*/ 2440093 h 3321934"/>
              <a:gd name="connsiteX1" fmla="*/ -425329 w 4496555"/>
              <a:gd name="connsiteY1" fmla="*/ 2544269 h 3321934"/>
              <a:gd name="connsiteX2" fmla="*/ -865761 w 4496555"/>
              <a:gd name="connsiteY2" fmla="*/ 2324981 h 3321934"/>
              <a:gd name="connsiteX3" fmla="*/ -1324545 w 4496555"/>
              <a:gd name="connsiteY3" fmla="*/ 2096557 h 3321934"/>
              <a:gd name="connsiteX4" fmla="*/ -1746625 w 4496555"/>
              <a:gd name="connsiteY4" fmla="*/ 1886406 h 3321934"/>
              <a:gd name="connsiteX5" fmla="*/ -2260463 w 4496555"/>
              <a:gd name="connsiteY5" fmla="*/ 1630571 h 33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6555" h="3321934" fill="none" extrusionOk="0">
                <a:moveTo>
                  <a:pt x="0" y="0"/>
                </a:moveTo>
                <a:cubicBezTo>
                  <a:pt x="197713" y="-4455"/>
                  <a:pt x="241209" y="28423"/>
                  <a:pt x="427173" y="0"/>
                </a:cubicBezTo>
                <a:cubicBezTo>
                  <a:pt x="613137" y="-28423"/>
                  <a:pt x="803520" y="8477"/>
                  <a:pt x="899311" y="0"/>
                </a:cubicBezTo>
                <a:cubicBezTo>
                  <a:pt x="995102" y="-8477"/>
                  <a:pt x="1137800" y="33825"/>
                  <a:pt x="1326484" y="0"/>
                </a:cubicBezTo>
                <a:cubicBezTo>
                  <a:pt x="1515168" y="-33825"/>
                  <a:pt x="1789261" y="22141"/>
                  <a:pt x="1978484" y="0"/>
                </a:cubicBezTo>
                <a:cubicBezTo>
                  <a:pt x="2167707" y="-22141"/>
                  <a:pt x="2480202" y="64225"/>
                  <a:pt x="2630485" y="0"/>
                </a:cubicBezTo>
                <a:cubicBezTo>
                  <a:pt x="2780768" y="-64225"/>
                  <a:pt x="2991761" y="10702"/>
                  <a:pt x="3102623" y="0"/>
                </a:cubicBezTo>
                <a:cubicBezTo>
                  <a:pt x="3213485" y="-10702"/>
                  <a:pt x="3498495" y="62993"/>
                  <a:pt x="3709658" y="0"/>
                </a:cubicBezTo>
                <a:cubicBezTo>
                  <a:pt x="3920822" y="-62993"/>
                  <a:pt x="4196586" y="3655"/>
                  <a:pt x="4496555" y="0"/>
                </a:cubicBezTo>
                <a:cubicBezTo>
                  <a:pt x="4511246" y="128933"/>
                  <a:pt x="4450605" y="376635"/>
                  <a:pt x="4496555" y="487217"/>
                </a:cubicBezTo>
                <a:cubicBezTo>
                  <a:pt x="4542505" y="597799"/>
                  <a:pt x="4470935" y="820970"/>
                  <a:pt x="4496555" y="974434"/>
                </a:cubicBezTo>
                <a:cubicBezTo>
                  <a:pt x="4522175" y="1127898"/>
                  <a:pt x="4463025" y="1300103"/>
                  <a:pt x="4496555" y="1494870"/>
                </a:cubicBezTo>
                <a:cubicBezTo>
                  <a:pt x="4530085" y="1689637"/>
                  <a:pt x="4485509" y="1807945"/>
                  <a:pt x="4496555" y="1948868"/>
                </a:cubicBezTo>
                <a:cubicBezTo>
                  <a:pt x="4507601" y="2089791"/>
                  <a:pt x="4496174" y="2331006"/>
                  <a:pt x="4496555" y="2502524"/>
                </a:cubicBezTo>
                <a:cubicBezTo>
                  <a:pt x="4496936" y="2674042"/>
                  <a:pt x="4422347" y="3030703"/>
                  <a:pt x="4496555" y="3321934"/>
                </a:cubicBezTo>
                <a:cubicBezTo>
                  <a:pt x="4370448" y="3358228"/>
                  <a:pt x="4167763" y="3318210"/>
                  <a:pt x="4069382" y="3321934"/>
                </a:cubicBezTo>
                <a:cubicBezTo>
                  <a:pt x="3971001" y="3325658"/>
                  <a:pt x="3725077" y="3259186"/>
                  <a:pt x="3507313" y="3321934"/>
                </a:cubicBezTo>
                <a:cubicBezTo>
                  <a:pt x="3289549" y="3384682"/>
                  <a:pt x="3116634" y="3284238"/>
                  <a:pt x="2990209" y="3321934"/>
                </a:cubicBezTo>
                <a:cubicBezTo>
                  <a:pt x="2863784" y="3359630"/>
                  <a:pt x="2715529" y="3290101"/>
                  <a:pt x="2473105" y="3321934"/>
                </a:cubicBezTo>
                <a:cubicBezTo>
                  <a:pt x="2230681" y="3353767"/>
                  <a:pt x="2070654" y="3299527"/>
                  <a:pt x="1821105" y="3321934"/>
                </a:cubicBezTo>
                <a:cubicBezTo>
                  <a:pt x="1571556" y="3344341"/>
                  <a:pt x="1373600" y="3287313"/>
                  <a:pt x="1169104" y="3321934"/>
                </a:cubicBezTo>
                <a:cubicBezTo>
                  <a:pt x="964608" y="3356555"/>
                  <a:pt x="780581" y="3303764"/>
                  <a:pt x="517104" y="3321934"/>
                </a:cubicBezTo>
                <a:cubicBezTo>
                  <a:pt x="253627" y="3340104"/>
                  <a:pt x="223054" y="3294100"/>
                  <a:pt x="0" y="3321934"/>
                </a:cubicBezTo>
                <a:cubicBezTo>
                  <a:pt x="-30006" y="3129484"/>
                  <a:pt x="24321" y="3033902"/>
                  <a:pt x="0" y="2834717"/>
                </a:cubicBezTo>
                <a:cubicBezTo>
                  <a:pt x="-24321" y="2635532"/>
                  <a:pt x="45815" y="2402875"/>
                  <a:pt x="0" y="2281061"/>
                </a:cubicBezTo>
                <a:cubicBezTo>
                  <a:pt x="-45815" y="2159247"/>
                  <a:pt x="53943" y="1968474"/>
                  <a:pt x="0" y="1727406"/>
                </a:cubicBezTo>
                <a:cubicBezTo>
                  <a:pt x="-53943" y="1486338"/>
                  <a:pt x="15460" y="1409182"/>
                  <a:pt x="0" y="1173750"/>
                </a:cubicBezTo>
                <a:cubicBezTo>
                  <a:pt x="-15460" y="938318"/>
                  <a:pt x="5482" y="864850"/>
                  <a:pt x="0" y="653314"/>
                </a:cubicBezTo>
                <a:cubicBezTo>
                  <a:pt x="-5482" y="441778"/>
                  <a:pt x="39052" y="304574"/>
                  <a:pt x="0" y="0"/>
                </a:cubicBezTo>
                <a:close/>
              </a:path>
              <a:path w="4496555" h="3321934" fill="none" extrusionOk="0">
                <a:moveTo>
                  <a:pt x="-4317" y="2440093"/>
                </a:moveTo>
                <a:cubicBezTo>
                  <a:pt x="-178928" y="2503051"/>
                  <a:pt x="-277020" y="2502966"/>
                  <a:pt x="-425329" y="2544269"/>
                </a:cubicBezTo>
                <a:cubicBezTo>
                  <a:pt x="-557300" y="2524966"/>
                  <a:pt x="-678257" y="2416704"/>
                  <a:pt x="-865761" y="2324981"/>
                </a:cubicBezTo>
                <a:cubicBezTo>
                  <a:pt x="-1053265" y="2233259"/>
                  <a:pt x="-1189983" y="2122180"/>
                  <a:pt x="-1324545" y="2096557"/>
                </a:cubicBezTo>
                <a:cubicBezTo>
                  <a:pt x="-1459107" y="2070933"/>
                  <a:pt x="-1633410" y="1891732"/>
                  <a:pt x="-1746625" y="1886406"/>
                </a:cubicBezTo>
                <a:cubicBezTo>
                  <a:pt x="-1859840" y="1881080"/>
                  <a:pt x="-2002768" y="1695489"/>
                  <a:pt x="-2260463" y="1630571"/>
                </a:cubicBezTo>
              </a:path>
              <a:path w="4496555" h="3321934" stroke="0" extrusionOk="0">
                <a:moveTo>
                  <a:pt x="0" y="0"/>
                </a:moveTo>
                <a:cubicBezTo>
                  <a:pt x="119491" y="-58671"/>
                  <a:pt x="410981" y="46753"/>
                  <a:pt x="517104" y="0"/>
                </a:cubicBezTo>
                <a:cubicBezTo>
                  <a:pt x="623227" y="-46753"/>
                  <a:pt x="781573" y="15393"/>
                  <a:pt x="944277" y="0"/>
                </a:cubicBezTo>
                <a:cubicBezTo>
                  <a:pt x="1106981" y="-15393"/>
                  <a:pt x="1230409" y="53895"/>
                  <a:pt x="1506346" y="0"/>
                </a:cubicBezTo>
                <a:cubicBezTo>
                  <a:pt x="1782283" y="-53895"/>
                  <a:pt x="1875748" y="13422"/>
                  <a:pt x="1978484" y="0"/>
                </a:cubicBezTo>
                <a:cubicBezTo>
                  <a:pt x="2081220" y="-13422"/>
                  <a:pt x="2354906" y="16594"/>
                  <a:pt x="2585519" y="0"/>
                </a:cubicBezTo>
                <a:cubicBezTo>
                  <a:pt x="2816132" y="-16594"/>
                  <a:pt x="3019220" y="30924"/>
                  <a:pt x="3237520" y="0"/>
                </a:cubicBezTo>
                <a:cubicBezTo>
                  <a:pt x="3455820" y="-30924"/>
                  <a:pt x="3569928" y="54399"/>
                  <a:pt x="3754623" y="0"/>
                </a:cubicBezTo>
                <a:cubicBezTo>
                  <a:pt x="3939318" y="-54399"/>
                  <a:pt x="4224250" y="61069"/>
                  <a:pt x="4496555" y="0"/>
                </a:cubicBezTo>
                <a:cubicBezTo>
                  <a:pt x="4505229" y="130869"/>
                  <a:pt x="4453230" y="300284"/>
                  <a:pt x="4496555" y="520436"/>
                </a:cubicBezTo>
                <a:cubicBezTo>
                  <a:pt x="4539880" y="740588"/>
                  <a:pt x="4464007" y="880470"/>
                  <a:pt x="4496555" y="1074092"/>
                </a:cubicBezTo>
                <a:cubicBezTo>
                  <a:pt x="4529103" y="1267714"/>
                  <a:pt x="4430704" y="1517290"/>
                  <a:pt x="4496555" y="1660967"/>
                </a:cubicBezTo>
                <a:cubicBezTo>
                  <a:pt x="4562406" y="1804644"/>
                  <a:pt x="4483191" y="1971835"/>
                  <a:pt x="4496555" y="2181403"/>
                </a:cubicBezTo>
                <a:cubicBezTo>
                  <a:pt x="4509919" y="2390971"/>
                  <a:pt x="4493605" y="2586156"/>
                  <a:pt x="4496555" y="2801498"/>
                </a:cubicBezTo>
                <a:cubicBezTo>
                  <a:pt x="4499505" y="3016841"/>
                  <a:pt x="4444077" y="3102831"/>
                  <a:pt x="4496555" y="3321934"/>
                </a:cubicBezTo>
                <a:cubicBezTo>
                  <a:pt x="4397273" y="3361601"/>
                  <a:pt x="4185039" y="3301181"/>
                  <a:pt x="4024417" y="3321934"/>
                </a:cubicBezTo>
                <a:cubicBezTo>
                  <a:pt x="3863795" y="3342687"/>
                  <a:pt x="3777032" y="3311735"/>
                  <a:pt x="3597244" y="3321934"/>
                </a:cubicBezTo>
                <a:cubicBezTo>
                  <a:pt x="3417456" y="3332133"/>
                  <a:pt x="3203535" y="3257193"/>
                  <a:pt x="2990209" y="3321934"/>
                </a:cubicBezTo>
                <a:cubicBezTo>
                  <a:pt x="2776883" y="3386675"/>
                  <a:pt x="2681045" y="3315270"/>
                  <a:pt x="2563036" y="3321934"/>
                </a:cubicBezTo>
                <a:cubicBezTo>
                  <a:pt x="2445027" y="3328598"/>
                  <a:pt x="2211960" y="3315991"/>
                  <a:pt x="2090898" y="3321934"/>
                </a:cubicBezTo>
                <a:cubicBezTo>
                  <a:pt x="1969836" y="3327877"/>
                  <a:pt x="1845941" y="3297687"/>
                  <a:pt x="1618760" y="3321934"/>
                </a:cubicBezTo>
                <a:cubicBezTo>
                  <a:pt x="1391579" y="3346181"/>
                  <a:pt x="1190385" y="3267839"/>
                  <a:pt x="1056690" y="3321934"/>
                </a:cubicBezTo>
                <a:cubicBezTo>
                  <a:pt x="922995" y="3376029"/>
                  <a:pt x="819022" y="3289311"/>
                  <a:pt x="584552" y="3321934"/>
                </a:cubicBezTo>
                <a:cubicBezTo>
                  <a:pt x="350082" y="3354557"/>
                  <a:pt x="263309" y="3315665"/>
                  <a:pt x="0" y="3321934"/>
                </a:cubicBezTo>
                <a:cubicBezTo>
                  <a:pt x="-2778" y="3205897"/>
                  <a:pt x="48908" y="3075369"/>
                  <a:pt x="0" y="2867936"/>
                </a:cubicBezTo>
                <a:cubicBezTo>
                  <a:pt x="-48908" y="2660503"/>
                  <a:pt x="45381" y="2468496"/>
                  <a:pt x="0" y="2247842"/>
                </a:cubicBezTo>
                <a:cubicBezTo>
                  <a:pt x="-45381" y="2027188"/>
                  <a:pt x="48262" y="1921643"/>
                  <a:pt x="0" y="1793844"/>
                </a:cubicBezTo>
                <a:cubicBezTo>
                  <a:pt x="-48262" y="1666045"/>
                  <a:pt x="48880" y="1544553"/>
                  <a:pt x="0" y="1339847"/>
                </a:cubicBezTo>
                <a:cubicBezTo>
                  <a:pt x="-48880" y="1135141"/>
                  <a:pt x="46210" y="1099762"/>
                  <a:pt x="0" y="885849"/>
                </a:cubicBezTo>
                <a:cubicBezTo>
                  <a:pt x="-46210" y="671936"/>
                  <a:pt x="80976" y="261329"/>
                  <a:pt x="0" y="0"/>
                </a:cubicBezTo>
                <a:close/>
              </a:path>
              <a:path w="4496555" h="3321934" fill="none" stroke="0" extrusionOk="0">
                <a:moveTo>
                  <a:pt x="-4317" y="2440093"/>
                </a:moveTo>
                <a:cubicBezTo>
                  <a:pt x="-159862" y="2520742"/>
                  <a:pt x="-262909" y="2501572"/>
                  <a:pt x="-425329" y="2544269"/>
                </a:cubicBezTo>
                <a:cubicBezTo>
                  <a:pt x="-606465" y="2502331"/>
                  <a:pt x="-738898" y="2368427"/>
                  <a:pt x="-884113" y="2315845"/>
                </a:cubicBezTo>
                <a:cubicBezTo>
                  <a:pt x="-1029328" y="2263262"/>
                  <a:pt x="-1150447" y="2143799"/>
                  <a:pt x="-1361247" y="2078283"/>
                </a:cubicBezTo>
                <a:cubicBezTo>
                  <a:pt x="-1572047" y="2012767"/>
                  <a:pt x="-1623909" y="1923021"/>
                  <a:pt x="-1783328" y="1868132"/>
                </a:cubicBezTo>
                <a:cubicBezTo>
                  <a:pt x="-1942747" y="1813243"/>
                  <a:pt x="-2139673" y="1690346"/>
                  <a:pt x="-2260463" y="1630571"/>
                </a:cubicBezTo>
              </a:path>
            </a:pathLst>
          </a:custGeom>
          <a:ln w="38100">
            <a:extLst>
              <a:ext uri="{C807C97D-BFC1-408E-A445-0C87EB9F89A2}">
                <ask:lineSketchStyleProps xmlns:ask="http://schemas.microsoft.com/office/drawing/2018/sketchyshapes" sd="225441123">
                  <a:prstGeom prst="borderCallout2">
                    <a:avLst>
                      <a:gd name="adj1" fmla="val 73454"/>
                      <a:gd name="adj2" fmla="val -96"/>
                      <a:gd name="adj3" fmla="val 76590"/>
                      <a:gd name="adj4" fmla="val -9459"/>
                      <a:gd name="adj5" fmla="val 49085"/>
                      <a:gd name="adj6" fmla="val -50271"/>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This image was beamed to us from the far away galaxy, </a:t>
            </a:r>
            <a:r>
              <a:rPr lang="en-US" i="1" dirty="0" err="1">
                <a:latin typeface="Comic Sans MS" panose="030F0702030302020204" pitchFamily="66" charset="0"/>
              </a:rPr>
              <a:t>Theris</a:t>
            </a:r>
            <a:r>
              <a:rPr lang="en-US" i="1" dirty="0">
                <a:latin typeface="Comic Sans MS" panose="030F0702030302020204" pitchFamily="66" charset="0"/>
              </a:rPr>
              <a:t> </a:t>
            </a:r>
            <a:r>
              <a:rPr lang="en-US" i="1" dirty="0" err="1">
                <a:latin typeface="Comic Sans MS" panose="030F0702030302020204" pitchFamily="66" charset="0"/>
              </a:rPr>
              <a:t>Puof</a:t>
            </a:r>
            <a:r>
              <a:rPr lang="en-US" i="1" dirty="0">
                <a:latin typeface="Comic Sans MS" panose="030F0702030302020204" pitchFamily="66" charset="0"/>
              </a:rPr>
              <a:t> </a:t>
            </a:r>
            <a:r>
              <a:rPr lang="en-US" dirty="0">
                <a:latin typeface="Comic Sans MS" panose="030F0702030302020204" pitchFamily="66" charset="0"/>
              </a:rPr>
              <a:t>.  The persecuted church there sent it to us in two parts.  This part is the key words taken from your Bible passage.  Unscramble them to give you the letters for the message.  Technical assistance is available at </a:t>
            </a:r>
            <a:r>
              <a:rPr lang="en-US" dirty="0">
                <a:latin typeface="Comic Sans MS" panose="030F0702030302020204" pitchFamily="66" charset="0"/>
                <a:hlinkClick r:id="rId4"/>
              </a:rPr>
              <a:t>https://tinyurl.com/yjwyu4mj</a:t>
            </a:r>
            <a:r>
              <a:rPr lang="en-US" dirty="0">
                <a:latin typeface="Comic Sans MS" panose="030F0702030302020204" pitchFamily="66" charset="0"/>
              </a:rPr>
              <a:t> where you will also find other Fun Family Activities </a:t>
            </a:r>
          </a:p>
        </p:txBody>
      </p:sp>
    </p:spTree>
    <p:extLst>
      <p:ext uri="{BB962C8B-B14F-4D97-AF65-F5344CB8AC3E}">
        <p14:creationId xmlns:p14="http://schemas.microsoft.com/office/powerpoint/2010/main" val="3775870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10B25-687B-8B9E-8682-A162BDFC0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DE1E2E-6C5E-809A-54B4-7A9730AD662D}"/>
              </a:ext>
            </a:extLst>
          </p:cNvPr>
          <p:cNvSpPr>
            <a:spLocks noGrp="1"/>
          </p:cNvSpPr>
          <p:nvPr>
            <p:ph type="ctrTitle"/>
          </p:nvPr>
        </p:nvSpPr>
        <p:spPr/>
        <p:txBody>
          <a:bodyPr>
            <a:normAutofit fontScale="90000"/>
          </a:bodyPr>
          <a:lstStyle/>
          <a:p>
            <a:r>
              <a:rPr lang="en-US" dirty="0"/>
              <a:t>John the Baptist:</a:t>
            </a:r>
            <a:br>
              <a:rPr lang="en-US" dirty="0"/>
            </a:br>
            <a:r>
              <a:rPr lang="en-US" dirty="0"/>
              <a:t>A Faith that </a:t>
            </a:r>
            <a:br>
              <a:rPr lang="en-US" dirty="0"/>
            </a:br>
            <a:r>
              <a:rPr lang="en-US" dirty="0"/>
              <a:t>Challenges Others</a:t>
            </a:r>
          </a:p>
        </p:txBody>
      </p:sp>
      <p:sp>
        <p:nvSpPr>
          <p:cNvPr id="3" name="Subtitle 2">
            <a:extLst>
              <a:ext uri="{FF2B5EF4-FFF2-40B4-BE49-F238E27FC236}">
                <a16:creationId xmlns:a16="http://schemas.microsoft.com/office/drawing/2014/main" id="{D202181C-5632-DD06-95F3-C41875F6187D}"/>
              </a:ext>
            </a:extLst>
          </p:cNvPr>
          <p:cNvSpPr>
            <a:spLocks noGrp="1"/>
          </p:cNvSpPr>
          <p:nvPr>
            <p:ph type="subTitle" idx="1"/>
          </p:nvPr>
        </p:nvSpPr>
        <p:spPr>
          <a:xfrm>
            <a:off x="1524000" y="3883230"/>
            <a:ext cx="9144000" cy="1374569"/>
          </a:xfrm>
        </p:spPr>
        <p:txBody>
          <a:bodyPr/>
          <a:lstStyle/>
          <a:p>
            <a:r>
              <a:rPr lang="en-US" dirty="0"/>
              <a:t>June 29</a:t>
            </a:r>
          </a:p>
        </p:txBody>
      </p:sp>
    </p:spTree>
    <p:extLst>
      <p:ext uri="{BB962C8B-B14F-4D97-AF65-F5344CB8AC3E}">
        <p14:creationId xmlns:p14="http://schemas.microsoft.com/office/powerpoint/2010/main" val="22081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11608-39DD-8647-371E-1E711D1249E7}"/>
              </a:ext>
            </a:extLst>
          </p:cNvPr>
          <p:cNvSpPr>
            <a:spLocks noGrp="1"/>
          </p:cNvSpPr>
          <p:nvPr>
            <p:ph type="title"/>
          </p:nvPr>
        </p:nvSpPr>
        <p:spPr/>
        <p:txBody>
          <a:bodyPr/>
          <a:lstStyle/>
          <a:p>
            <a:r>
              <a:rPr lang="en-US" dirty="0"/>
              <a:t>It was a big mistake …</a:t>
            </a:r>
          </a:p>
        </p:txBody>
      </p:sp>
      <p:sp>
        <p:nvSpPr>
          <p:cNvPr id="3" name="Content Placeholder 2">
            <a:extLst>
              <a:ext uri="{FF2B5EF4-FFF2-40B4-BE49-F238E27FC236}">
                <a16:creationId xmlns:a16="http://schemas.microsoft.com/office/drawing/2014/main" id="{E10F2860-C5FE-C56C-B4B2-2391CC83E081}"/>
              </a:ext>
            </a:extLst>
          </p:cNvPr>
          <p:cNvSpPr>
            <a:spLocks noGrp="1"/>
          </p:cNvSpPr>
          <p:nvPr>
            <p:ph idx="1"/>
          </p:nvPr>
        </p:nvSpPr>
        <p:spPr>
          <a:xfrm>
            <a:off x="968828" y="1813750"/>
            <a:ext cx="10515600" cy="4351338"/>
          </a:xfrm>
        </p:spPr>
        <p:txBody>
          <a:bodyPr>
            <a:normAutofit/>
          </a:bodyPr>
          <a:lstStyle/>
          <a:p>
            <a:r>
              <a:rPr lang="en-US" dirty="0"/>
              <a:t>When has someone failed to take advice from an expert and later paid the price for refusing it? </a:t>
            </a:r>
          </a:p>
          <a:p>
            <a:endParaRPr lang="en-US" dirty="0"/>
          </a:p>
          <a:p>
            <a:r>
              <a:rPr lang="en-US" dirty="0">
                <a:solidFill>
                  <a:srgbClr val="C00000"/>
                </a:solidFill>
              </a:rPr>
              <a:t>Jesus gave us “expert advice” to be involved in the Great Commission.</a:t>
            </a:r>
          </a:p>
          <a:p>
            <a:pPr lvl="1"/>
            <a:r>
              <a:rPr lang="en-US" dirty="0">
                <a:solidFill>
                  <a:srgbClr val="C00000"/>
                </a:solidFill>
              </a:rPr>
              <a:t>We must be involved in communicating the Truth of the Gospel</a:t>
            </a:r>
          </a:p>
          <a:p>
            <a:pPr lvl="1"/>
            <a:r>
              <a:rPr lang="en-US" dirty="0">
                <a:solidFill>
                  <a:srgbClr val="C00000"/>
                </a:solidFill>
              </a:rPr>
              <a:t>Our faith stands unwaveringly on that Truth.</a:t>
            </a:r>
          </a:p>
          <a:p>
            <a:endParaRPr lang="en-US" dirty="0"/>
          </a:p>
        </p:txBody>
      </p:sp>
      <p:grpSp>
        <p:nvGrpSpPr>
          <p:cNvPr id="4" name="Group 3">
            <a:extLst>
              <a:ext uri="{FF2B5EF4-FFF2-40B4-BE49-F238E27FC236}">
                <a16:creationId xmlns:a16="http://schemas.microsoft.com/office/drawing/2014/main" id="{E5C0EDFF-F788-1DF6-2F26-37B2C6BA0BB6}"/>
              </a:ext>
            </a:extLst>
          </p:cNvPr>
          <p:cNvGrpSpPr/>
          <p:nvPr/>
        </p:nvGrpSpPr>
        <p:grpSpPr>
          <a:xfrm>
            <a:off x="1561079" y="3253838"/>
            <a:ext cx="9331098" cy="2820390"/>
            <a:chOff x="1498382" y="3206337"/>
            <a:chExt cx="9331098" cy="2820390"/>
          </a:xfrm>
        </p:grpSpPr>
        <p:pic>
          <p:nvPicPr>
            <p:cNvPr id="1026" name="Picture 2" descr="(Paul) Medical Doctor is Giving Advice">
              <a:extLst>
                <a:ext uri="{FF2B5EF4-FFF2-40B4-BE49-F238E27FC236}">
                  <a16:creationId xmlns:a16="http://schemas.microsoft.com/office/drawing/2014/main" id="{45BB6D10-31EE-7266-C50B-F1F4435A2B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0586" y="3206337"/>
              <a:ext cx="3048894" cy="28203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Mechanic repairs a car">
              <a:extLst>
                <a:ext uri="{FF2B5EF4-FFF2-40B4-BE49-F238E27FC236}">
                  <a16:creationId xmlns:a16="http://schemas.microsoft.com/office/drawing/2014/main" id="{F0687B2C-FDAC-6459-D84E-4531C51DAF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3742" y="3429000"/>
              <a:ext cx="3192524" cy="2309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Real estate agent">
              <a:extLst>
                <a:ext uri="{FF2B5EF4-FFF2-40B4-BE49-F238E27FC236}">
                  <a16:creationId xmlns:a16="http://schemas.microsoft.com/office/drawing/2014/main" id="{741C36C6-5D57-5922-A2FD-2326F1A9A5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8382" y="3429000"/>
              <a:ext cx="1535467" cy="2511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826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52D2-4E63-959F-3D19-BA0DAA6AF563}"/>
              </a:ext>
            </a:extLst>
          </p:cNvPr>
          <p:cNvSpPr>
            <a:spLocks noGrp="1"/>
          </p:cNvSpPr>
          <p:nvPr>
            <p:ph type="title"/>
          </p:nvPr>
        </p:nvSpPr>
        <p:spPr/>
        <p:txBody>
          <a:bodyPr/>
          <a:lstStyle/>
          <a:p>
            <a:pPr algn="l"/>
            <a:r>
              <a:rPr lang="en-US" dirty="0"/>
              <a:t>Listen for an eccentric.</a:t>
            </a:r>
          </a:p>
        </p:txBody>
      </p:sp>
      <p:sp>
        <p:nvSpPr>
          <p:cNvPr id="3" name="Content Placeholder 2">
            <a:extLst>
              <a:ext uri="{FF2B5EF4-FFF2-40B4-BE49-F238E27FC236}">
                <a16:creationId xmlns:a16="http://schemas.microsoft.com/office/drawing/2014/main" id="{9FDEA6CB-7127-0E45-514C-E13814971DDF}"/>
              </a:ext>
            </a:extLst>
          </p:cNvPr>
          <p:cNvSpPr>
            <a:spLocks noGrp="1"/>
          </p:cNvSpPr>
          <p:nvPr>
            <p:ph idx="1"/>
          </p:nvPr>
        </p:nvSpPr>
        <p:spPr>
          <a:xfrm>
            <a:off x="1287201" y="1779327"/>
            <a:ext cx="9617597" cy="4351338"/>
          </a:xfrm>
        </p:spPr>
        <p:txBody>
          <a:bodyPr/>
          <a:lstStyle/>
          <a:p>
            <a:pPr marL="0" indent="0" algn="ctr">
              <a:buNone/>
            </a:pPr>
            <a:r>
              <a:rPr lang="en-US" dirty="0"/>
              <a:t>Matthew 3:1-6 (NIV) In those days John the Baptist came, preaching in the Desert of Judea 2  and saying, "Repent, for the kingdom of heaven is near." 3  This is he who was spoken of through the prophet Isaiah: "A voice of one calling in the desert, 'Prepare the way for the Lord, make straight </a:t>
            </a:r>
          </a:p>
        </p:txBody>
      </p:sp>
    </p:spTree>
    <p:extLst>
      <p:ext uri="{BB962C8B-B14F-4D97-AF65-F5344CB8AC3E}">
        <p14:creationId xmlns:p14="http://schemas.microsoft.com/office/powerpoint/2010/main" val="18194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D9C58-5E91-3520-C375-9CA5ECCDB4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6F582-E3A5-5635-C748-5009EAE9C247}"/>
              </a:ext>
            </a:extLst>
          </p:cNvPr>
          <p:cNvSpPr>
            <a:spLocks noGrp="1"/>
          </p:cNvSpPr>
          <p:nvPr>
            <p:ph type="title"/>
          </p:nvPr>
        </p:nvSpPr>
        <p:spPr/>
        <p:txBody>
          <a:bodyPr/>
          <a:lstStyle/>
          <a:p>
            <a:pPr algn="l"/>
            <a:r>
              <a:rPr lang="en-US" dirty="0"/>
              <a:t>Listen for an eccentric.</a:t>
            </a:r>
          </a:p>
        </p:txBody>
      </p:sp>
      <p:sp>
        <p:nvSpPr>
          <p:cNvPr id="3" name="Content Placeholder 2">
            <a:extLst>
              <a:ext uri="{FF2B5EF4-FFF2-40B4-BE49-F238E27FC236}">
                <a16:creationId xmlns:a16="http://schemas.microsoft.com/office/drawing/2014/main" id="{21B43838-80CD-B7CB-A249-D6C230C823A9}"/>
              </a:ext>
            </a:extLst>
          </p:cNvPr>
          <p:cNvSpPr>
            <a:spLocks noGrp="1"/>
          </p:cNvSpPr>
          <p:nvPr>
            <p:ph idx="1"/>
          </p:nvPr>
        </p:nvSpPr>
        <p:spPr>
          <a:xfrm>
            <a:off x="1287201" y="1779327"/>
            <a:ext cx="9617597" cy="4351338"/>
          </a:xfrm>
        </p:spPr>
        <p:txBody>
          <a:bodyPr/>
          <a:lstStyle/>
          <a:p>
            <a:pPr marL="0" indent="0" algn="ctr">
              <a:buNone/>
            </a:pPr>
            <a:r>
              <a:rPr lang="en-US" dirty="0"/>
              <a:t>paths for him.'" 4  John's clothes were made of camel's hair, and he had a leather belt around his waist. His food was locusts and wild honey. 5  People went out to him from Jerusalem and all Judea and the whole region of the Jordan. 6  Confessing their sins, they were baptized by him in the Jordan River.</a:t>
            </a:r>
          </a:p>
        </p:txBody>
      </p:sp>
      <p:pic>
        <p:nvPicPr>
          <p:cNvPr id="5" name="Picture 4">
            <a:extLst>
              <a:ext uri="{FF2B5EF4-FFF2-40B4-BE49-F238E27FC236}">
                <a16:creationId xmlns:a16="http://schemas.microsoft.com/office/drawing/2014/main" id="{9FDF861D-67F6-EA92-9245-985B0B5E537D}"/>
              </a:ext>
            </a:extLst>
          </p:cNvPr>
          <p:cNvPicPr>
            <a:picLocks noChangeAspect="1"/>
          </p:cNvPicPr>
          <p:nvPr/>
        </p:nvPicPr>
        <p:blipFill>
          <a:blip r:embed="rId2"/>
          <a:stretch>
            <a:fillRect/>
          </a:stretch>
        </p:blipFill>
        <p:spPr>
          <a:xfrm>
            <a:off x="4713586" y="5710013"/>
            <a:ext cx="2533333" cy="276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79586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356D-9B80-6E9D-D3FF-93BC5E67C54F}"/>
              </a:ext>
            </a:extLst>
          </p:cNvPr>
          <p:cNvSpPr>
            <a:spLocks noGrp="1"/>
          </p:cNvSpPr>
          <p:nvPr>
            <p:ph type="title"/>
          </p:nvPr>
        </p:nvSpPr>
        <p:spPr/>
        <p:txBody>
          <a:bodyPr/>
          <a:lstStyle/>
          <a:p>
            <a:r>
              <a:rPr lang="en-US" dirty="0"/>
              <a:t>A Voice</a:t>
            </a:r>
          </a:p>
        </p:txBody>
      </p:sp>
      <p:sp>
        <p:nvSpPr>
          <p:cNvPr id="3" name="Content Placeholder 2">
            <a:extLst>
              <a:ext uri="{FF2B5EF4-FFF2-40B4-BE49-F238E27FC236}">
                <a16:creationId xmlns:a16="http://schemas.microsoft.com/office/drawing/2014/main" id="{5E0C2E05-48B0-8257-0C0A-E0192C302573}"/>
              </a:ext>
            </a:extLst>
          </p:cNvPr>
          <p:cNvSpPr>
            <a:spLocks noGrp="1"/>
          </p:cNvSpPr>
          <p:nvPr>
            <p:ph idx="1"/>
          </p:nvPr>
        </p:nvSpPr>
        <p:spPr/>
        <p:txBody>
          <a:bodyPr/>
          <a:lstStyle/>
          <a:p>
            <a:r>
              <a:rPr lang="en-US" dirty="0"/>
              <a:t>What do verses 1–3 tell us about John's mission and message? </a:t>
            </a:r>
          </a:p>
          <a:p>
            <a:r>
              <a:rPr lang="en-US" dirty="0"/>
              <a:t>What might his appearance and place of ministry represent? </a:t>
            </a:r>
          </a:p>
          <a:p>
            <a:r>
              <a:rPr lang="en-US" dirty="0"/>
              <a:t>Why do you think John lived such an eccentric life?</a:t>
            </a:r>
          </a:p>
        </p:txBody>
      </p:sp>
    </p:spTree>
    <p:extLst>
      <p:ext uri="{BB962C8B-B14F-4D97-AF65-F5344CB8AC3E}">
        <p14:creationId xmlns:p14="http://schemas.microsoft.com/office/powerpoint/2010/main" val="225164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D6A5-E2DA-C8E5-986D-172E2FCE6D2E}"/>
              </a:ext>
            </a:extLst>
          </p:cNvPr>
          <p:cNvSpPr>
            <a:spLocks noGrp="1"/>
          </p:cNvSpPr>
          <p:nvPr>
            <p:ph type="title"/>
          </p:nvPr>
        </p:nvSpPr>
        <p:spPr/>
        <p:txBody>
          <a:bodyPr/>
          <a:lstStyle/>
          <a:p>
            <a:r>
              <a:rPr lang="en-US" dirty="0"/>
              <a:t>A Voice</a:t>
            </a:r>
          </a:p>
        </p:txBody>
      </p:sp>
      <p:sp>
        <p:nvSpPr>
          <p:cNvPr id="3" name="Content Placeholder 2">
            <a:extLst>
              <a:ext uri="{FF2B5EF4-FFF2-40B4-BE49-F238E27FC236}">
                <a16:creationId xmlns:a16="http://schemas.microsoft.com/office/drawing/2014/main" id="{A31CF89D-6FE3-A29D-A7CB-2F6106850CCA}"/>
              </a:ext>
            </a:extLst>
          </p:cNvPr>
          <p:cNvSpPr>
            <a:spLocks noGrp="1"/>
          </p:cNvSpPr>
          <p:nvPr>
            <p:ph idx="1"/>
          </p:nvPr>
        </p:nvSpPr>
        <p:spPr/>
        <p:txBody>
          <a:bodyPr/>
          <a:lstStyle/>
          <a:p>
            <a:r>
              <a:rPr lang="en-US" dirty="0"/>
              <a:t>What specific things did John the Baptist say or do in this passage that show boldness or fearlessness?</a:t>
            </a:r>
          </a:p>
          <a:p>
            <a:r>
              <a:rPr lang="en-US" dirty="0"/>
              <a:t>What kinds of reactions might he have risked?</a:t>
            </a:r>
          </a:p>
          <a:p>
            <a:r>
              <a:rPr lang="en-US" dirty="0"/>
              <a:t>How can our faith make us stand out from the world?</a:t>
            </a:r>
          </a:p>
        </p:txBody>
      </p:sp>
    </p:spTree>
    <p:extLst>
      <p:ext uri="{BB962C8B-B14F-4D97-AF65-F5344CB8AC3E}">
        <p14:creationId xmlns:p14="http://schemas.microsoft.com/office/powerpoint/2010/main" val="37979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4783F-909F-6732-E213-1D56D48DEF5F}"/>
              </a:ext>
            </a:extLst>
          </p:cNvPr>
          <p:cNvSpPr>
            <a:spLocks noGrp="1"/>
          </p:cNvSpPr>
          <p:nvPr>
            <p:ph type="title"/>
          </p:nvPr>
        </p:nvSpPr>
        <p:spPr/>
        <p:txBody>
          <a:bodyPr/>
          <a:lstStyle/>
          <a:p>
            <a:r>
              <a:rPr lang="en-US" dirty="0"/>
              <a:t>A Voice</a:t>
            </a:r>
          </a:p>
        </p:txBody>
      </p:sp>
      <p:sp>
        <p:nvSpPr>
          <p:cNvPr id="3" name="Content Placeholder 2">
            <a:extLst>
              <a:ext uri="{FF2B5EF4-FFF2-40B4-BE49-F238E27FC236}">
                <a16:creationId xmlns:a16="http://schemas.microsoft.com/office/drawing/2014/main" id="{999F75DE-7D55-F0FB-7F3F-D5C48724B058}"/>
              </a:ext>
            </a:extLst>
          </p:cNvPr>
          <p:cNvSpPr>
            <a:spLocks noGrp="1"/>
          </p:cNvSpPr>
          <p:nvPr>
            <p:ph idx="1"/>
          </p:nvPr>
        </p:nvSpPr>
        <p:spPr/>
        <p:txBody>
          <a:bodyPr/>
          <a:lstStyle/>
          <a:p>
            <a:pPr marL="0" indent="0">
              <a:buNone/>
            </a:pPr>
            <a:r>
              <a:rPr lang="en-US" dirty="0"/>
              <a:t>Note the meanings of some of the key words in the passage:</a:t>
            </a:r>
          </a:p>
          <a:p>
            <a:r>
              <a:rPr lang="en-US" dirty="0">
                <a:solidFill>
                  <a:srgbClr val="C00000"/>
                </a:solidFill>
              </a:rPr>
              <a:t>Repent</a:t>
            </a:r>
          </a:p>
          <a:p>
            <a:pPr lvl="1"/>
            <a:r>
              <a:rPr lang="en-US" dirty="0">
                <a:solidFill>
                  <a:srgbClr val="C00000"/>
                </a:solidFill>
              </a:rPr>
              <a:t>Change direction in your life</a:t>
            </a:r>
          </a:p>
          <a:p>
            <a:pPr lvl="1"/>
            <a:r>
              <a:rPr lang="en-US" dirty="0">
                <a:solidFill>
                  <a:srgbClr val="C00000"/>
                </a:solidFill>
              </a:rPr>
              <a:t>Turn around</a:t>
            </a:r>
          </a:p>
          <a:p>
            <a:pPr lvl="1"/>
            <a:r>
              <a:rPr lang="en-US" dirty="0">
                <a:solidFill>
                  <a:srgbClr val="C00000"/>
                </a:solidFill>
              </a:rPr>
              <a:t>Give up sinning</a:t>
            </a:r>
          </a:p>
          <a:p>
            <a:pPr lvl="1"/>
            <a:r>
              <a:rPr lang="en-US" dirty="0">
                <a:solidFill>
                  <a:srgbClr val="C00000"/>
                </a:solidFill>
              </a:rPr>
              <a:t>Live a life of righteousness</a:t>
            </a:r>
          </a:p>
        </p:txBody>
      </p:sp>
    </p:spTree>
    <p:extLst>
      <p:ext uri="{BB962C8B-B14F-4D97-AF65-F5344CB8AC3E}">
        <p14:creationId xmlns:p14="http://schemas.microsoft.com/office/powerpoint/2010/main" val="233969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206EF-A7E1-3508-88DA-535D4F70F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F6DEC-BE3F-CE34-79DD-76302E30278F}"/>
              </a:ext>
            </a:extLst>
          </p:cNvPr>
          <p:cNvSpPr>
            <a:spLocks noGrp="1"/>
          </p:cNvSpPr>
          <p:nvPr>
            <p:ph type="title"/>
          </p:nvPr>
        </p:nvSpPr>
        <p:spPr/>
        <p:txBody>
          <a:bodyPr/>
          <a:lstStyle/>
          <a:p>
            <a:r>
              <a:rPr lang="en-US" dirty="0"/>
              <a:t>A Voice</a:t>
            </a:r>
          </a:p>
        </p:txBody>
      </p:sp>
      <p:sp>
        <p:nvSpPr>
          <p:cNvPr id="3" name="Content Placeholder 2">
            <a:extLst>
              <a:ext uri="{FF2B5EF4-FFF2-40B4-BE49-F238E27FC236}">
                <a16:creationId xmlns:a16="http://schemas.microsoft.com/office/drawing/2014/main" id="{4D808AF8-CBF8-5CC1-E14A-32DC1051FAEA}"/>
              </a:ext>
            </a:extLst>
          </p:cNvPr>
          <p:cNvSpPr>
            <a:spLocks noGrp="1"/>
          </p:cNvSpPr>
          <p:nvPr>
            <p:ph idx="1"/>
          </p:nvPr>
        </p:nvSpPr>
        <p:spPr/>
        <p:txBody>
          <a:bodyPr/>
          <a:lstStyle/>
          <a:p>
            <a:pPr marL="0" indent="0">
              <a:buNone/>
            </a:pPr>
            <a:r>
              <a:rPr lang="en-US" dirty="0"/>
              <a:t>Note the meanings of some of the key words in the passage:</a:t>
            </a:r>
          </a:p>
          <a:p>
            <a:r>
              <a:rPr lang="en-US" dirty="0">
                <a:solidFill>
                  <a:srgbClr val="C00000"/>
                </a:solidFill>
              </a:rPr>
              <a:t>Kingdom of Heaven</a:t>
            </a:r>
          </a:p>
          <a:p>
            <a:pPr lvl="1"/>
            <a:r>
              <a:rPr lang="en-US" dirty="0">
                <a:solidFill>
                  <a:srgbClr val="C00000"/>
                </a:solidFill>
              </a:rPr>
              <a:t>Kingdom of God</a:t>
            </a:r>
          </a:p>
          <a:p>
            <a:pPr lvl="1"/>
            <a:r>
              <a:rPr lang="en-US" dirty="0">
                <a:solidFill>
                  <a:srgbClr val="C00000"/>
                </a:solidFill>
              </a:rPr>
              <a:t>Realm where God rules</a:t>
            </a:r>
          </a:p>
          <a:p>
            <a:pPr lvl="1"/>
            <a:r>
              <a:rPr lang="en-US" dirty="0">
                <a:solidFill>
                  <a:srgbClr val="C00000"/>
                </a:solidFill>
              </a:rPr>
              <a:t>Challenge to allow God to rule in your life</a:t>
            </a:r>
          </a:p>
        </p:txBody>
      </p:sp>
      <p:pic>
        <p:nvPicPr>
          <p:cNvPr id="5" name="Picture 4" descr="A black background with a black square&#10;&#10;AI-generated content may be incorrect.">
            <a:extLst>
              <a:ext uri="{FF2B5EF4-FFF2-40B4-BE49-F238E27FC236}">
                <a16:creationId xmlns:a16="http://schemas.microsoft.com/office/drawing/2014/main" id="{1FEE860F-4DF9-03E7-008F-39ECDB58BD76}"/>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438511" y="4001294"/>
            <a:ext cx="1832763" cy="1831699"/>
          </a:xfrm>
          <a:prstGeom prst="rect">
            <a:avLst/>
          </a:prstGeom>
        </p:spPr>
      </p:pic>
    </p:spTree>
    <p:extLst>
      <p:ext uri="{BB962C8B-B14F-4D97-AF65-F5344CB8AC3E}">
        <p14:creationId xmlns:p14="http://schemas.microsoft.com/office/powerpoint/2010/main" val="148043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107</TotalTime>
  <Words>1056</Words>
  <Application>Microsoft Office PowerPoint</Application>
  <PresentationFormat>Widescreen</PresentationFormat>
  <Paragraphs>86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John the Baptist: A Faith that  Challenges Others</vt:lpstr>
      <vt:lpstr>Video Introduction</vt:lpstr>
      <vt:lpstr>It was a big mistake …</vt:lpstr>
      <vt:lpstr>Listen for an eccentric.</vt:lpstr>
      <vt:lpstr>Listen for an eccentric.</vt:lpstr>
      <vt:lpstr>A Voice</vt:lpstr>
      <vt:lpstr>A Voice</vt:lpstr>
      <vt:lpstr>A Voice</vt:lpstr>
      <vt:lpstr>A Voice</vt:lpstr>
      <vt:lpstr>A Voice</vt:lpstr>
      <vt:lpstr>A Voice</vt:lpstr>
      <vt:lpstr>Listen for “in your face” comments.</vt:lpstr>
      <vt:lpstr>Listen for “in your face” comments.</vt:lpstr>
      <vt:lpstr>Speak Out !</vt:lpstr>
      <vt:lpstr>Speak Out !</vt:lpstr>
      <vt:lpstr>Listen for a prophecy.</vt:lpstr>
      <vt:lpstr>Proclaim Jesus</vt:lpstr>
      <vt:lpstr>Proclaim Jesus</vt:lpstr>
      <vt:lpstr>Application</vt:lpstr>
      <vt:lpstr>Application</vt:lpstr>
      <vt:lpstr>Application</vt:lpstr>
      <vt:lpstr>Family Activities</vt:lpstr>
      <vt:lpstr>John the Baptist: A Faith that  Challenges Others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4</cp:revision>
  <dcterms:created xsi:type="dcterms:W3CDTF">2025-06-05T11:29:09Z</dcterms:created>
  <dcterms:modified xsi:type="dcterms:W3CDTF">2025-06-05T13:17:01Z</dcterms:modified>
</cp:coreProperties>
</file>