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tinyurl.com/2ulh89t2" TargetMode="Externa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tch.liberty.edu/media/t/1_7v1h2sx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Joining God’s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4482"/>
            <a:ext cx="9144000" cy="1303317"/>
          </a:xfrm>
        </p:spPr>
        <p:txBody>
          <a:bodyPr/>
          <a:lstStyle/>
          <a:p>
            <a:r>
              <a:rPr lang="en-US" dirty="0"/>
              <a:t>February 28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7DC5B-9D3E-4647-8C92-93352FE7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Relationship with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D19DB-E569-4376-9A8C-6FAFD68C7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says apart from Him we can do nothing.  How would you answer someone who brags to you of his or her list of accomplishments?</a:t>
            </a:r>
          </a:p>
          <a:p>
            <a:r>
              <a:rPr lang="en-US" dirty="0"/>
              <a:t>When is it difficult to develop and maintain a personal relationship with Jesus? </a:t>
            </a:r>
          </a:p>
          <a:p>
            <a:r>
              <a:rPr lang="en-US" dirty="0"/>
              <a:t>What are practical things we do to stay connected to Jesus?  How do spiritual disciplines help us remain/abide in Jesus? </a:t>
            </a:r>
          </a:p>
        </p:txBody>
      </p:sp>
    </p:spTree>
    <p:extLst>
      <p:ext uri="{BB962C8B-B14F-4D97-AF65-F5344CB8AC3E}">
        <p14:creationId xmlns:p14="http://schemas.microsoft.com/office/powerpoint/2010/main" val="252831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98241-A241-49BB-90CA-568665D1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the fate of fruitless branches.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67E32-4850-4DCE-8F62-3516DB4EA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393" y="2000989"/>
            <a:ext cx="938721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John 15:6-8 (NIV)   If anyone does not remain in me, he is like a branch that is thrown away and withers; such branches are picked up, thrown into the fire and burned.  7  If you remain in me and my words </a:t>
            </a:r>
          </a:p>
        </p:txBody>
      </p:sp>
    </p:spTree>
    <p:extLst>
      <p:ext uri="{BB962C8B-B14F-4D97-AF65-F5344CB8AC3E}">
        <p14:creationId xmlns:p14="http://schemas.microsoft.com/office/powerpoint/2010/main" val="2177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98241-A241-49BB-90CA-568665D1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the fate of fruitless branches.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67E32-4850-4DCE-8F62-3516DB4EA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393" y="2304789"/>
            <a:ext cx="9387213" cy="40475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remain in you, ask whatever you wish, and it will be given you.  8  This is to my Father's glory, that you bear much fruit, showing yourselves to be my disciples.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0AC0B-071F-4E6D-843A-E50347C9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2665" y="4966391"/>
            <a:ext cx="2266667" cy="257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6063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F5AA6-59A2-4152-B8BA-102E8924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Is Glorified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9D4F5-C341-43ED-BB04-68242432D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Jesus say would happen to the branches that did not remain in Him? </a:t>
            </a:r>
          </a:p>
          <a:p>
            <a:r>
              <a:rPr lang="en-US" dirty="0"/>
              <a:t>Whom or what do you think the withered branches represent?</a:t>
            </a:r>
          </a:p>
          <a:p>
            <a:r>
              <a:rPr lang="en-US" dirty="0"/>
              <a:t>What privilege was given to the branches that remained in the vine? </a:t>
            </a:r>
          </a:p>
        </p:txBody>
      </p:sp>
    </p:spTree>
    <p:extLst>
      <p:ext uri="{BB962C8B-B14F-4D97-AF65-F5344CB8AC3E}">
        <p14:creationId xmlns:p14="http://schemas.microsoft.com/office/powerpoint/2010/main" val="25730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E178-8CD7-4F98-A11C-A20F617C9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Is Glorified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CCEBE-BCB4-4DF7-9075-A3C0AD630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ultimate purpose for bearing fruit?</a:t>
            </a:r>
          </a:p>
          <a:p>
            <a:r>
              <a:rPr lang="en-US" dirty="0"/>
              <a:t>How does the fruit we produce bring glory to God?</a:t>
            </a:r>
          </a:p>
          <a:p>
            <a:r>
              <a:rPr lang="en-US" dirty="0"/>
              <a:t>When have you seen God glorified through the spiritual fruit of believers? </a:t>
            </a:r>
          </a:p>
        </p:txBody>
      </p:sp>
    </p:spTree>
    <p:extLst>
      <p:ext uri="{BB962C8B-B14F-4D97-AF65-F5344CB8AC3E}">
        <p14:creationId xmlns:p14="http://schemas.microsoft.com/office/powerpoint/2010/main" val="220706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4F4C-1210-4370-B342-CBB56C132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A42C-52C8-4064-8832-2D1B66ADA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9737"/>
            <a:ext cx="10515600" cy="3897226"/>
          </a:xfrm>
        </p:spPr>
        <p:txBody>
          <a:bodyPr/>
          <a:lstStyle/>
          <a:p>
            <a:r>
              <a:rPr lang="en-US" dirty="0"/>
              <a:t>Remain in Christ. </a:t>
            </a:r>
          </a:p>
          <a:p>
            <a:pPr lvl="1"/>
            <a:r>
              <a:rPr lang="en-US" dirty="0"/>
              <a:t>Surrender your plans and choose to remain in Christ, living in Him and in His power. </a:t>
            </a:r>
          </a:p>
          <a:p>
            <a:pPr lvl="1"/>
            <a:r>
              <a:rPr lang="en-US" dirty="0"/>
              <a:t>Pray for open eyes to see the ministry opportunities He places before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1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4F4C-1210-4370-B342-CBB56C132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A42C-52C8-4064-8832-2D1B66ADA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163"/>
            <a:ext cx="10515600" cy="4172799"/>
          </a:xfrm>
        </p:spPr>
        <p:txBody>
          <a:bodyPr/>
          <a:lstStyle/>
          <a:p>
            <a:r>
              <a:rPr lang="en-US" dirty="0"/>
              <a:t>Mentor. </a:t>
            </a:r>
          </a:p>
          <a:p>
            <a:pPr lvl="1"/>
            <a:r>
              <a:rPr lang="en-US" dirty="0"/>
              <a:t>If you are already involved in a ministry, offer to mentor someone who is not. </a:t>
            </a:r>
          </a:p>
          <a:p>
            <a:pPr lvl="1"/>
            <a:r>
              <a:rPr lang="en-US" dirty="0"/>
              <a:t>Disciple them in the discipline of abiding in Christ.</a:t>
            </a:r>
          </a:p>
          <a:p>
            <a:pPr lvl="1"/>
            <a:r>
              <a:rPr lang="en-US" dirty="0"/>
              <a:t>Help them discover how they can minister too.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5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4F4C-1210-4370-B342-CBB56C132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A42C-52C8-4064-8832-2D1B66ADA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9633"/>
            <a:ext cx="10515600" cy="3947330"/>
          </a:xfrm>
        </p:spPr>
        <p:txBody>
          <a:bodyPr/>
          <a:lstStyle/>
          <a:p>
            <a:r>
              <a:rPr lang="en-US" dirty="0"/>
              <a:t>Lead. </a:t>
            </a:r>
          </a:p>
          <a:p>
            <a:pPr lvl="1"/>
            <a:r>
              <a:rPr lang="en-US" dirty="0"/>
              <a:t>If God is calling you to ministry leadership, accept His call. </a:t>
            </a:r>
          </a:p>
          <a:p>
            <a:pPr lvl="1"/>
            <a:r>
              <a:rPr lang="en-US" dirty="0"/>
              <a:t>Talk with your pastor about this calling and your next steps.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34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31FE00-A4ED-4E88-8C5F-7158C857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282DF0F-AA63-4297-B5D0-4635818B21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7" y="3785469"/>
            <a:ext cx="2430571" cy="2083347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6CE9297-600D-44DA-94CE-D123AD7DE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3229" y="3472091"/>
            <a:ext cx="1510392" cy="3020784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B525371-3D09-4FCE-B332-D11DD8B1C2A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398" y="1906154"/>
            <a:ext cx="3625553" cy="3592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elaxedModerately"/>
            <a:lightRig rig="threePt" dir="t"/>
          </a:scene3d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834C7E6-DA77-4376-9BDD-70620817D899}"/>
              </a:ext>
            </a:extLst>
          </p:cNvPr>
          <p:cNvSpPr/>
          <p:nvPr/>
        </p:nvSpPr>
        <p:spPr>
          <a:xfrm>
            <a:off x="1027134" y="1690688"/>
            <a:ext cx="2633663" cy="173831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Humph! If it weren’t for the lesson on the members of the Body helping one another …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4F160A9-D77B-4BC5-931D-B56A220DA85E}"/>
              </a:ext>
            </a:extLst>
          </p:cNvPr>
          <p:cNvSpPr/>
          <p:nvPr/>
        </p:nvSpPr>
        <p:spPr>
          <a:xfrm>
            <a:off x="7564677" y="1231392"/>
            <a:ext cx="3789123" cy="2197608"/>
          </a:xfrm>
          <a:prstGeom prst="wedgeRoundRectCallout">
            <a:avLst>
              <a:gd name="adj1" fmla="val -11113"/>
              <a:gd name="adj2" fmla="val 5819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And I appreciate that!  We need help to forward this message to the </a:t>
            </a:r>
            <a:r>
              <a:rPr lang="en-US" dirty="0" err="1">
                <a:latin typeface="Comic Sans MS" panose="030F0702030302020204" pitchFamily="66" charset="0"/>
              </a:rPr>
              <a:t>Qanei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Swilesan</a:t>
            </a:r>
            <a:r>
              <a:rPr lang="en-US" dirty="0">
                <a:latin typeface="Comic Sans MS" panose="030F0702030302020204" pitchFamily="66" charset="0"/>
              </a:rPr>
              <a:t> representative on the Mission Board.  Further fruitfulness can be found at </a:t>
            </a:r>
            <a:r>
              <a:rPr lang="en-US" dirty="0">
                <a:latin typeface="Comic Sans MS" panose="030F0702030302020204" pitchFamily="66" charset="0"/>
                <a:hlinkClick r:id="rId5"/>
              </a:rPr>
              <a:t>https://tinyurl.com/2ulh89t2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564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Joining God’s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4482"/>
            <a:ext cx="9144000" cy="1303317"/>
          </a:xfrm>
        </p:spPr>
        <p:txBody>
          <a:bodyPr/>
          <a:lstStyle/>
          <a:p>
            <a:r>
              <a:rPr lang="en-US" dirty="0"/>
              <a:t>February 28</a:t>
            </a:r>
          </a:p>
        </p:txBody>
      </p:sp>
    </p:spTree>
    <p:extLst>
      <p:ext uri="{BB962C8B-B14F-4D97-AF65-F5344CB8AC3E}">
        <p14:creationId xmlns:p14="http://schemas.microsoft.com/office/powerpoint/2010/main" val="354655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0B17B4-917C-43C5-A272-42AD3EA7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66533F-1CD8-4ED2-A42C-9F897A0F0F9A}"/>
              </a:ext>
            </a:extLst>
          </p:cNvPr>
          <p:cNvGrpSpPr/>
          <p:nvPr/>
        </p:nvGrpSpPr>
        <p:grpSpPr>
          <a:xfrm>
            <a:off x="2849598" y="1690688"/>
            <a:ext cx="6492803" cy="4161682"/>
            <a:chOff x="2849598" y="1690688"/>
            <a:chExt cx="6492803" cy="4161682"/>
          </a:xfrm>
        </p:grpSpPr>
        <p:pic>
          <p:nvPicPr>
            <p:cNvPr id="6" name="Picture 5" descr="A picture containing text, grass, outdoor, plant&#10;&#10;Description automatically generated">
              <a:extLst>
                <a:ext uri="{FF2B5EF4-FFF2-40B4-BE49-F238E27FC236}">
                  <a16:creationId xmlns:a16="http://schemas.microsoft.com/office/drawing/2014/main" id="{68490E7C-C37F-4D33-AE5C-B33DB529A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1943100"/>
              <a:ext cx="5715000" cy="2971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Shape&#10;&#10;Description automatically generated with medium confidence">
              <a:hlinkClick r:id="rId3"/>
              <a:extLst>
                <a:ext uri="{FF2B5EF4-FFF2-40B4-BE49-F238E27FC236}">
                  <a16:creationId xmlns:a16="http://schemas.microsoft.com/office/drawing/2014/main" id="{5B909744-5A6F-41C6-84A3-29703E38F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598" y="1690688"/>
              <a:ext cx="6492803" cy="41616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2AFB9A6-14F1-46F5-9F68-99E2D247C48E}"/>
              </a:ext>
            </a:extLst>
          </p:cNvPr>
          <p:cNvSpPr txBox="1"/>
          <p:nvPr/>
        </p:nvSpPr>
        <p:spPr>
          <a:xfrm>
            <a:off x="4144488" y="5852370"/>
            <a:ext cx="402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View 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948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9A669D-1649-44B2-89FC-9E3EF3758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that time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7FC1B-E33C-4997-9469-34311D3AE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has a task looked bigger than your ability to get it done?</a:t>
            </a:r>
          </a:p>
          <a:p>
            <a:r>
              <a:rPr lang="en-US" dirty="0">
                <a:solidFill>
                  <a:srgbClr val="C00000"/>
                </a:solidFill>
              </a:rPr>
              <a:t>We know that believers are to join God’s work in both the church and the world.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We may well feel that the task to be beyond our abilities.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We must realize we are not alone.  God will be working through us.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477409-E688-40EA-812B-D7ABF96CDB64}"/>
              </a:ext>
            </a:extLst>
          </p:cNvPr>
          <p:cNvGrpSpPr/>
          <p:nvPr/>
        </p:nvGrpSpPr>
        <p:grpSpPr>
          <a:xfrm>
            <a:off x="1530430" y="3077987"/>
            <a:ext cx="9530447" cy="2669671"/>
            <a:chOff x="1530430" y="3077987"/>
            <a:chExt cx="9530447" cy="2669671"/>
          </a:xfrm>
        </p:grpSpPr>
        <p:pic>
          <p:nvPicPr>
            <p:cNvPr id="1026" name="Picture 2" descr="Thanksgiving Table, Holiday Table, Thanksgiving, Table">
              <a:extLst>
                <a:ext uri="{FF2B5EF4-FFF2-40B4-BE49-F238E27FC236}">
                  <a16:creationId xmlns:a16="http://schemas.microsoft.com/office/drawing/2014/main" id="{A39D1034-B74E-4B4D-AA86-1F82C6C792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463" y="3077987"/>
              <a:ext cx="2462151" cy="18466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Landscape Gardener, Gardener, Gardening, Workers">
              <a:extLst>
                <a:ext uri="{FF2B5EF4-FFF2-40B4-BE49-F238E27FC236}">
                  <a16:creationId xmlns:a16="http://schemas.microsoft.com/office/drawing/2014/main" id="{ECEB2614-1E18-43D4-BBA6-8BA12A4C84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87"/>
            <a:stretch/>
          </p:blipFill>
          <p:spPr bwMode="auto">
            <a:xfrm>
              <a:off x="7597735" y="3669474"/>
              <a:ext cx="3463142" cy="2078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Plumber vector">
              <a:extLst>
                <a:ext uri="{FF2B5EF4-FFF2-40B4-BE49-F238E27FC236}">
                  <a16:creationId xmlns:a16="http://schemas.microsoft.com/office/drawing/2014/main" id="{ED5612F1-E7C3-4888-8D08-0835A67FFE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30430" y="3669474"/>
              <a:ext cx="2770912" cy="20781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44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83553-10CC-4AF9-BC4B-FBFBE284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an analogy.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1BA1B-56BA-4785-9D11-69DFDBAF2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John 15:1-3 (NIV)  "I am the true vine, and my Father is the gardener.  2  He cuts off every branch in me that bears no fruit, while every branch that does bear fruit he prunes so that it will be even more fruitful.  3  You are already clean because of the word I have spoken to you.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7263C-D625-4053-BA17-10ECCB1649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2666" y="5429853"/>
            <a:ext cx="2266667" cy="257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82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CC21F-6C24-4FBF-8AFC-D683522C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Expectation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B8A1F-47F0-4A70-8DAB-17A1ECE97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three personalities spoken of in the passage, God the Father, Jesus, and believers.  What is the role of each as specified by the passage?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0999549-00F4-4FE9-9187-4A7A3967B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246512"/>
              </p:ext>
            </p:extLst>
          </p:nvPr>
        </p:nvGraphicFramePr>
        <p:xfrm>
          <a:off x="1139868" y="4131185"/>
          <a:ext cx="10213932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644">
                  <a:extLst>
                    <a:ext uri="{9D8B030D-6E8A-4147-A177-3AD203B41FA5}">
                      <a16:colId xmlns:a16="http://schemas.microsoft.com/office/drawing/2014/main" val="303535548"/>
                    </a:ext>
                  </a:extLst>
                </a:gridCol>
                <a:gridCol w="3404644">
                  <a:extLst>
                    <a:ext uri="{9D8B030D-6E8A-4147-A177-3AD203B41FA5}">
                      <a16:colId xmlns:a16="http://schemas.microsoft.com/office/drawing/2014/main" val="4002975506"/>
                    </a:ext>
                  </a:extLst>
                </a:gridCol>
                <a:gridCol w="3404644">
                  <a:extLst>
                    <a:ext uri="{9D8B030D-6E8A-4147-A177-3AD203B41FA5}">
                      <a16:colId xmlns:a16="http://schemas.microsoft.com/office/drawing/2014/main" val="974044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Role of God the Father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Jesus’ Role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Believer’s Role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173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0916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37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5572-D365-4013-A842-45DF8731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Expectation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7C95F-670A-429F-9BF5-2C7273F8E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r>
              <a:rPr lang="en-US" dirty="0"/>
              <a:t>In gardening, what is the purpose of pruning?</a:t>
            </a:r>
          </a:p>
          <a:p>
            <a:r>
              <a:rPr lang="en-US" dirty="0"/>
              <a:t>What are some common types of “pruning” that Christians need?</a:t>
            </a:r>
          </a:p>
          <a:p>
            <a:r>
              <a:rPr lang="en-US" dirty="0"/>
              <a:t>In what ways might God be wanting to remove "dead" or useless pieces in our lives?</a:t>
            </a:r>
          </a:p>
          <a:p>
            <a:r>
              <a:rPr lang="en-US" dirty="0"/>
              <a:t>What are some things that God expects believers to produce?  What does it mean to bear fruit as a Christian? </a:t>
            </a:r>
          </a:p>
        </p:txBody>
      </p:sp>
    </p:spTree>
    <p:extLst>
      <p:ext uri="{BB962C8B-B14F-4D97-AF65-F5344CB8AC3E}">
        <p14:creationId xmlns:p14="http://schemas.microsoft.com/office/powerpoint/2010/main" val="139714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1C19-1A1D-492D-843E-0B772E11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an essential connection.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0286C-D68E-48F2-A8B5-C3B806BAE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024" y="1788047"/>
            <a:ext cx="1003856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John 15:4-5 (NIV)  Remain in me, and I will remain in you. No branch can bear fruit by itself; it must remain in the vine. Neither can you bear fruit unless you remain in me.  5  "I am the vine; you are the branches. If a man remains in me and I in him, he will bear much fruit; apart from me you can do nothing.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43C6D-C96F-4C33-81A9-4D5843CAD0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2666" y="5717952"/>
            <a:ext cx="2266667" cy="257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877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FA159-A2C2-406E-947A-6150FB15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Relationship with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EEC36-E50E-4490-AA03-8453DF77D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What is essential if one is to be spiritually effective, or fruitful? </a:t>
            </a:r>
          </a:p>
          <a:p>
            <a:r>
              <a:rPr lang="en-US" dirty="0"/>
              <a:t>How does Jesus describe the relationship between Himself and believers?</a:t>
            </a:r>
          </a:p>
          <a:p>
            <a:r>
              <a:rPr lang="en-US" dirty="0"/>
              <a:t>What did He say that makes it clear that believers are completely dependent on Him? </a:t>
            </a:r>
          </a:p>
        </p:txBody>
      </p:sp>
    </p:spTree>
    <p:extLst>
      <p:ext uri="{BB962C8B-B14F-4D97-AF65-F5344CB8AC3E}">
        <p14:creationId xmlns:p14="http://schemas.microsoft.com/office/powerpoint/2010/main" val="179720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F65F-7DB7-4B97-9BA9-0B3EB223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Relationship with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75AF5-7AEE-4FB8-AC25-36886E0DC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it mean to “remain in” or “abide” in Christ?  What does this look like in a practical sense in one’s life?</a:t>
            </a:r>
          </a:p>
          <a:p>
            <a:r>
              <a:rPr lang="en-US" dirty="0"/>
              <a:t>What are some ways the world’s advice differs from that of Jesus in 15:4?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7E6B145-225C-44A5-8153-0640EBA4C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846120"/>
              </p:ext>
            </p:extLst>
          </p:nvPr>
        </p:nvGraphicFramePr>
        <p:xfrm>
          <a:off x="1114815" y="4713923"/>
          <a:ext cx="956988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4943">
                  <a:extLst>
                    <a:ext uri="{9D8B030D-6E8A-4147-A177-3AD203B41FA5}">
                      <a16:colId xmlns:a16="http://schemas.microsoft.com/office/drawing/2014/main" val="303535548"/>
                    </a:ext>
                  </a:extLst>
                </a:gridCol>
                <a:gridCol w="4784943">
                  <a:extLst>
                    <a:ext uri="{9D8B030D-6E8A-4147-A177-3AD203B41FA5}">
                      <a16:colId xmlns:a16="http://schemas.microsoft.com/office/drawing/2014/main" val="4002975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The World’s Advice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Jesus’ Advice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173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0916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99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56</TotalTime>
  <Words>848</Words>
  <Application>Microsoft Office PowerPoint</Application>
  <PresentationFormat>Widescreen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Comic Sans MS</vt:lpstr>
      <vt:lpstr>Office Theme</vt:lpstr>
      <vt:lpstr>Joining God’s Work</vt:lpstr>
      <vt:lpstr>Video Introduction</vt:lpstr>
      <vt:lpstr>Remember that time …</vt:lpstr>
      <vt:lpstr>Listen for an analogy.</vt:lpstr>
      <vt:lpstr>God’s Expectation</vt:lpstr>
      <vt:lpstr>God’s Expectation</vt:lpstr>
      <vt:lpstr>Listen for an essential connection.</vt:lpstr>
      <vt:lpstr>Our Relationship with Jesus</vt:lpstr>
      <vt:lpstr>Our Relationship with Jesus</vt:lpstr>
      <vt:lpstr>Our Relationship with Jesus</vt:lpstr>
      <vt:lpstr>Listen for the fate of fruitless branches.</vt:lpstr>
      <vt:lpstr>Listen for the fate of fruitless branches.</vt:lpstr>
      <vt:lpstr>God Is Glorified</vt:lpstr>
      <vt:lpstr>God Is Glorified</vt:lpstr>
      <vt:lpstr>Application</vt:lpstr>
      <vt:lpstr>Application</vt:lpstr>
      <vt:lpstr>Application</vt:lpstr>
      <vt:lpstr>Family Activities</vt:lpstr>
      <vt:lpstr>Joining God’s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Armstrong</dc:creator>
  <cp:lastModifiedBy>Armstrong, Stephen (General Math and Science)</cp:lastModifiedBy>
  <cp:revision>7</cp:revision>
  <dcterms:created xsi:type="dcterms:W3CDTF">2021-02-12T15:04:11Z</dcterms:created>
  <dcterms:modified xsi:type="dcterms:W3CDTF">2021-02-12T16:01:00Z</dcterms:modified>
</cp:coreProperties>
</file>