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10/31/2024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10/31/2024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10/31/2024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10/31/2024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10/31/2024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10/31/2024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5000" b="-65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10/31/2024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mr3bd6fu"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hyperlink" Target="https://tinyurl.com/44un8bje" TargetMode="Externa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Joseph &amp; His Brothers:</a:t>
            </a:r>
            <a:br>
              <a:rPr lang="en-US" dirty="0"/>
            </a:br>
            <a:r>
              <a:rPr lang="en-US" dirty="0"/>
              <a:t>Family Reconciliation</a:t>
            </a:r>
          </a:p>
        </p:txBody>
      </p:sp>
      <p:sp>
        <p:nvSpPr>
          <p:cNvPr id="3" name="Subtitle 2"/>
          <p:cNvSpPr>
            <a:spLocks noGrp="1"/>
          </p:cNvSpPr>
          <p:nvPr>
            <p:ph type="subTitle" idx="1"/>
          </p:nvPr>
        </p:nvSpPr>
        <p:spPr>
          <a:xfrm>
            <a:off x="1524000" y="4013860"/>
            <a:ext cx="9144000" cy="1243940"/>
          </a:xfrm>
        </p:spPr>
        <p:txBody>
          <a:bodyPr/>
          <a:lstStyle/>
          <a:p>
            <a:r>
              <a:rPr lang="en-US" dirty="0"/>
              <a:t>November 17</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5EB4F-FF4F-8EBD-5891-E64085A54918}"/>
              </a:ext>
            </a:extLst>
          </p:cNvPr>
          <p:cNvSpPr>
            <a:spLocks noGrp="1"/>
          </p:cNvSpPr>
          <p:nvPr>
            <p:ph type="title"/>
          </p:nvPr>
        </p:nvSpPr>
        <p:spPr/>
        <p:txBody>
          <a:bodyPr/>
          <a:lstStyle/>
          <a:p>
            <a:r>
              <a:rPr lang="en-US" dirty="0"/>
              <a:t>I Was Wrong</a:t>
            </a:r>
          </a:p>
        </p:txBody>
      </p:sp>
      <p:sp>
        <p:nvSpPr>
          <p:cNvPr id="3" name="Content Placeholder 2">
            <a:extLst>
              <a:ext uri="{FF2B5EF4-FFF2-40B4-BE49-F238E27FC236}">
                <a16:creationId xmlns:a16="http://schemas.microsoft.com/office/drawing/2014/main" id="{D4B80A4F-7E55-7104-6949-195FDD853A98}"/>
              </a:ext>
            </a:extLst>
          </p:cNvPr>
          <p:cNvSpPr>
            <a:spLocks noGrp="1"/>
          </p:cNvSpPr>
          <p:nvPr>
            <p:ph idx="1"/>
          </p:nvPr>
        </p:nvSpPr>
        <p:spPr/>
        <p:txBody>
          <a:bodyPr/>
          <a:lstStyle/>
          <a:p>
            <a:r>
              <a:rPr lang="en-US" dirty="0"/>
              <a:t>Why do you think the brothers immediately remember their treatment of Joseph when they face trouble in Egypt?</a:t>
            </a:r>
          </a:p>
          <a:p>
            <a:r>
              <a:rPr lang="en-US" dirty="0"/>
              <a:t>Consider how guilt and unresolved issues from the past can resurface. How might this experience affect their conscience or sense of justice?</a:t>
            </a:r>
          </a:p>
        </p:txBody>
      </p:sp>
    </p:spTree>
    <p:extLst>
      <p:ext uri="{BB962C8B-B14F-4D97-AF65-F5344CB8AC3E}">
        <p14:creationId xmlns:p14="http://schemas.microsoft.com/office/powerpoint/2010/main" val="378804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390FF-2EEE-5B04-4B31-D577146CBE8C}"/>
              </a:ext>
            </a:extLst>
          </p:cNvPr>
          <p:cNvSpPr>
            <a:spLocks noGrp="1"/>
          </p:cNvSpPr>
          <p:nvPr>
            <p:ph type="title"/>
          </p:nvPr>
        </p:nvSpPr>
        <p:spPr/>
        <p:txBody>
          <a:bodyPr/>
          <a:lstStyle/>
          <a:p>
            <a:r>
              <a:rPr lang="en-US" dirty="0"/>
              <a:t>I Was Wrong</a:t>
            </a:r>
          </a:p>
        </p:txBody>
      </p:sp>
      <p:sp>
        <p:nvSpPr>
          <p:cNvPr id="3" name="Content Placeholder 2">
            <a:extLst>
              <a:ext uri="{FF2B5EF4-FFF2-40B4-BE49-F238E27FC236}">
                <a16:creationId xmlns:a16="http://schemas.microsoft.com/office/drawing/2014/main" id="{BA1A5672-9139-17B5-F66B-A3BA0D1740C8}"/>
              </a:ext>
            </a:extLst>
          </p:cNvPr>
          <p:cNvSpPr>
            <a:spLocks noGrp="1"/>
          </p:cNvSpPr>
          <p:nvPr>
            <p:ph idx="1"/>
          </p:nvPr>
        </p:nvSpPr>
        <p:spPr/>
        <p:txBody>
          <a:bodyPr/>
          <a:lstStyle/>
          <a:p>
            <a:r>
              <a:rPr lang="en-US" dirty="0"/>
              <a:t>What obstacles often prevent us from admitting that we’re wrong?</a:t>
            </a:r>
          </a:p>
          <a:p>
            <a:r>
              <a:rPr lang="en-US" dirty="0"/>
              <a:t>What are the benefits of repenting?</a:t>
            </a:r>
          </a:p>
          <a:p>
            <a:r>
              <a:rPr lang="en-US" dirty="0"/>
              <a:t>Reflect on the emotional complexity of Joseph’s position. What might this moment mean for him in terms of forgiveness, empathy, or unresolved hurt?</a:t>
            </a:r>
          </a:p>
        </p:txBody>
      </p:sp>
    </p:spTree>
    <p:extLst>
      <p:ext uri="{BB962C8B-B14F-4D97-AF65-F5344CB8AC3E}">
        <p14:creationId xmlns:p14="http://schemas.microsoft.com/office/powerpoint/2010/main" val="75685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E1FA0-F21F-3E26-F9D4-D57E7533644A}"/>
              </a:ext>
            </a:extLst>
          </p:cNvPr>
          <p:cNvSpPr>
            <a:spLocks noGrp="1"/>
          </p:cNvSpPr>
          <p:nvPr>
            <p:ph type="title"/>
          </p:nvPr>
        </p:nvSpPr>
        <p:spPr/>
        <p:txBody>
          <a:bodyPr/>
          <a:lstStyle/>
          <a:p>
            <a:pPr algn="l"/>
            <a:r>
              <a:rPr lang="en-US" dirty="0"/>
              <a:t>Listen for a big surprise.</a:t>
            </a:r>
          </a:p>
        </p:txBody>
      </p:sp>
      <p:sp>
        <p:nvSpPr>
          <p:cNvPr id="3" name="Content Placeholder 2">
            <a:extLst>
              <a:ext uri="{FF2B5EF4-FFF2-40B4-BE49-F238E27FC236}">
                <a16:creationId xmlns:a16="http://schemas.microsoft.com/office/drawing/2014/main" id="{478CD1AD-4382-2BEA-2F7B-CF0EB70ACAAB}"/>
              </a:ext>
            </a:extLst>
          </p:cNvPr>
          <p:cNvSpPr>
            <a:spLocks noGrp="1"/>
          </p:cNvSpPr>
          <p:nvPr>
            <p:ph idx="1"/>
          </p:nvPr>
        </p:nvSpPr>
        <p:spPr/>
        <p:txBody>
          <a:bodyPr/>
          <a:lstStyle/>
          <a:p>
            <a:pPr marL="0" indent="0" algn="ctr">
              <a:buNone/>
            </a:pPr>
            <a:r>
              <a:rPr lang="en-US" dirty="0"/>
              <a:t>Genesis 45:1-5 (NIV)  Then Joseph could no longer control himself before all his attendants, and he cried out, "Have everyone leave my presence!" So there was no one with Joseph when he made himself known to his brothers. 2  And he wept so loudly that the Egyptians heard </a:t>
            </a:r>
          </a:p>
        </p:txBody>
      </p:sp>
    </p:spTree>
    <p:extLst>
      <p:ext uri="{BB962C8B-B14F-4D97-AF65-F5344CB8AC3E}">
        <p14:creationId xmlns:p14="http://schemas.microsoft.com/office/powerpoint/2010/main" val="318559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EB793-FFB1-A16C-4F8E-5486B9845B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E97580-BFB9-4604-9F4E-66A89DCCEB42}"/>
              </a:ext>
            </a:extLst>
          </p:cNvPr>
          <p:cNvSpPr>
            <a:spLocks noGrp="1"/>
          </p:cNvSpPr>
          <p:nvPr>
            <p:ph type="title"/>
          </p:nvPr>
        </p:nvSpPr>
        <p:spPr/>
        <p:txBody>
          <a:bodyPr/>
          <a:lstStyle/>
          <a:p>
            <a:pPr algn="l"/>
            <a:r>
              <a:rPr lang="en-US" dirty="0"/>
              <a:t>Listen for a big surprise.</a:t>
            </a:r>
          </a:p>
        </p:txBody>
      </p:sp>
      <p:sp>
        <p:nvSpPr>
          <p:cNvPr id="3" name="Content Placeholder 2">
            <a:extLst>
              <a:ext uri="{FF2B5EF4-FFF2-40B4-BE49-F238E27FC236}">
                <a16:creationId xmlns:a16="http://schemas.microsoft.com/office/drawing/2014/main" id="{91E4D258-E491-982A-AEF8-9E3B88779BA3}"/>
              </a:ext>
            </a:extLst>
          </p:cNvPr>
          <p:cNvSpPr>
            <a:spLocks noGrp="1"/>
          </p:cNvSpPr>
          <p:nvPr>
            <p:ph idx="1"/>
          </p:nvPr>
        </p:nvSpPr>
        <p:spPr>
          <a:xfrm>
            <a:off x="1562581" y="1848775"/>
            <a:ext cx="9501851" cy="4351338"/>
          </a:xfrm>
        </p:spPr>
        <p:txBody>
          <a:bodyPr/>
          <a:lstStyle/>
          <a:p>
            <a:pPr marL="0" indent="0" algn="ctr">
              <a:buNone/>
            </a:pPr>
            <a:r>
              <a:rPr lang="en-US" dirty="0"/>
              <a:t>him, and Pharaoh's household heard about it. 3  Joseph said to his brothers, "I am Joseph! Is my father still living?" But his brothers were not able to answer him, because they were terrified at his presence. 4  Then Joseph said to his brothers, "Come close</a:t>
            </a:r>
          </a:p>
        </p:txBody>
      </p:sp>
    </p:spTree>
    <p:extLst>
      <p:ext uri="{BB962C8B-B14F-4D97-AF65-F5344CB8AC3E}">
        <p14:creationId xmlns:p14="http://schemas.microsoft.com/office/powerpoint/2010/main" val="2583397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AE072-86CC-30C4-D1A5-04E3C79262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729D68-D9E0-9C30-DC0C-188AE26839A7}"/>
              </a:ext>
            </a:extLst>
          </p:cNvPr>
          <p:cNvSpPr>
            <a:spLocks noGrp="1"/>
          </p:cNvSpPr>
          <p:nvPr>
            <p:ph type="title"/>
          </p:nvPr>
        </p:nvSpPr>
        <p:spPr/>
        <p:txBody>
          <a:bodyPr/>
          <a:lstStyle/>
          <a:p>
            <a:pPr algn="l"/>
            <a:r>
              <a:rPr lang="en-US" dirty="0"/>
              <a:t>Listen for a big surprise.</a:t>
            </a:r>
          </a:p>
        </p:txBody>
      </p:sp>
      <p:sp>
        <p:nvSpPr>
          <p:cNvPr id="3" name="Content Placeholder 2">
            <a:extLst>
              <a:ext uri="{FF2B5EF4-FFF2-40B4-BE49-F238E27FC236}">
                <a16:creationId xmlns:a16="http://schemas.microsoft.com/office/drawing/2014/main" id="{E9469FC3-12B4-D678-05DF-3D0653243906}"/>
              </a:ext>
            </a:extLst>
          </p:cNvPr>
          <p:cNvSpPr>
            <a:spLocks noGrp="1"/>
          </p:cNvSpPr>
          <p:nvPr>
            <p:ph idx="1"/>
          </p:nvPr>
        </p:nvSpPr>
        <p:spPr>
          <a:xfrm>
            <a:off x="1562581" y="1848775"/>
            <a:ext cx="9501851" cy="4351338"/>
          </a:xfrm>
        </p:spPr>
        <p:txBody>
          <a:bodyPr/>
          <a:lstStyle/>
          <a:p>
            <a:pPr marL="0" indent="0" algn="ctr">
              <a:buNone/>
            </a:pPr>
            <a:r>
              <a:rPr lang="en-US" dirty="0"/>
              <a:t>to me." When they had done so, he said, "I am your brother Joseph, the one you sold into Egypt! 5  And now, do not be distressed and do not be angry with yourselves for selling me here, because it was to save lives that God sent me ahead of you.</a:t>
            </a:r>
          </a:p>
        </p:txBody>
      </p:sp>
      <p:pic>
        <p:nvPicPr>
          <p:cNvPr id="4" name="Picture 3">
            <a:extLst>
              <a:ext uri="{FF2B5EF4-FFF2-40B4-BE49-F238E27FC236}">
                <a16:creationId xmlns:a16="http://schemas.microsoft.com/office/drawing/2014/main" id="{B8EA08B7-96F1-29C9-96B6-2E83658C5B66}"/>
              </a:ext>
            </a:extLst>
          </p:cNvPr>
          <p:cNvPicPr>
            <a:picLocks noChangeAspect="1"/>
          </p:cNvPicPr>
          <p:nvPr/>
        </p:nvPicPr>
        <p:blipFill>
          <a:blip r:embed="rId2"/>
          <a:stretch>
            <a:fillRect/>
          </a:stretch>
        </p:blipFill>
        <p:spPr>
          <a:xfrm>
            <a:off x="4896092" y="5387973"/>
            <a:ext cx="2120347" cy="29523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33613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53631-2C51-DB82-5815-4E17EF0F847D}"/>
              </a:ext>
            </a:extLst>
          </p:cNvPr>
          <p:cNvSpPr>
            <a:spLocks noGrp="1"/>
          </p:cNvSpPr>
          <p:nvPr>
            <p:ph type="title"/>
          </p:nvPr>
        </p:nvSpPr>
        <p:spPr/>
        <p:txBody>
          <a:bodyPr/>
          <a:lstStyle/>
          <a:p>
            <a:r>
              <a:rPr lang="en-US" dirty="0"/>
              <a:t>Let Go of the Past</a:t>
            </a:r>
          </a:p>
        </p:txBody>
      </p:sp>
      <p:sp>
        <p:nvSpPr>
          <p:cNvPr id="3" name="Content Placeholder 2">
            <a:extLst>
              <a:ext uri="{FF2B5EF4-FFF2-40B4-BE49-F238E27FC236}">
                <a16:creationId xmlns:a16="http://schemas.microsoft.com/office/drawing/2014/main" id="{E5DD217D-0084-9F7B-E97C-EF817B4646F1}"/>
              </a:ext>
            </a:extLst>
          </p:cNvPr>
          <p:cNvSpPr>
            <a:spLocks noGrp="1"/>
          </p:cNvSpPr>
          <p:nvPr>
            <p:ph idx="1"/>
          </p:nvPr>
        </p:nvSpPr>
        <p:spPr/>
        <p:txBody>
          <a:bodyPr/>
          <a:lstStyle/>
          <a:p>
            <a:r>
              <a:rPr lang="en-US" dirty="0"/>
              <a:t>Imagine that you are Joseph and your brothers show up.  What reasons might you have for not telling them right away who you are?</a:t>
            </a:r>
          </a:p>
          <a:p>
            <a:r>
              <a:rPr lang="en-US" dirty="0"/>
              <a:t>Why would the brothers have been troubled by Joseph’s identifying himself to them?</a:t>
            </a:r>
          </a:p>
        </p:txBody>
      </p:sp>
    </p:spTree>
    <p:extLst>
      <p:ext uri="{BB962C8B-B14F-4D97-AF65-F5344CB8AC3E}">
        <p14:creationId xmlns:p14="http://schemas.microsoft.com/office/powerpoint/2010/main" val="144078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2BB1E-4891-78B1-DBB6-24CF8E2FC59B}"/>
              </a:ext>
            </a:extLst>
          </p:cNvPr>
          <p:cNvSpPr>
            <a:spLocks noGrp="1"/>
          </p:cNvSpPr>
          <p:nvPr>
            <p:ph type="title"/>
          </p:nvPr>
        </p:nvSpPr>
        <p:spPr/>
        <p:txBody>
          <a:bodyPr/>
          <a:lstStyle/>
          <a:p>
            <a:r>
              <a:rPr lang="en-US" dirty="0"/>
              <a:t>Let Go of the Past</a:t>
            </a:r>
          </a:p>
        </p:txBody>
      </p:sp>
      <p:sp>
        <p:nvSpPr>
          <p:cNvPr id="3" name="Content Placeholder 2">
            <a:extLst>
              <a:ext uri="{FF2B5EF4-FFF2-40B4-BE49-F238E27FC236}">
                <a16:creationId xmlns:a16="http://schemas.microsoft.com/office/drawing/2014/main" id="{1453BFA1-B8FD-DC85-6005-89C2297CCE9E}"/>
              </a:ext>
            </a:extLst>
          </p:cNvPr>
          <p:cNvSpPr>
            <a:spLocks noGrp="1"/>
          </p:cNvSpPr>
          <p:nvPr>
            <p:ph idx="1"/>
          </p:nvPr>
        </p:nvSpPr>
        <p:spPr/>
        <p:txBody>
          <a:bodyPr>
            <a:normAutofit/>
          </a:bodyPr>
          <a:lstStyle/>
          <a:p>
            <a:r>
              <a:rPr lang="en-US" dirty="0">
                <a:solidFill>
                  <a:srgbClr val="C00000"/>
                </a:solidFill>
              </a:rPr>
              <a:t>Note what Joseph told his brothers …</a:t>
            </a:r>
          </a:p>
          <a:p>
            <a:pPr lvl="1"/>
            <a:r>
              <a:rPr lang="en-US" dirty="0">
                <a:solidFill>
                  <a:srgbClr val="C00000"/>
                </a:solidFill>
              </a:rPr>
              <a:t>Don’t be distressed, don’t be angry</a:t>
            </a:r>
          </a:p>
          <a:p>
            <a:pPr lvl="1"/>
            <a:r>
              <a:rPr lang="en-US" dirty="0">
                <a:solidFill>
                  <a:srgbClr val="C00000"/>
                </a:solidFill>
              </a:rPr>
              <a:t>It was to save lives that God sent me ahead of you</a:t>
            </a:r>
          </a:p>
          <a:p>
            <a:pPr lvl="1"/>
            <a:r>
              <a:rPr lang="en-US" dirty="0">
                <a:solidFill>
                  <a:srgbClr val="C00000"/>
                </a:solidFill>
              </a:rPr>
              <a:t>God sent me ahead of you to save your lives, to deliver you</a:t>
            </a:r>
          </a:p>
          <a:p>
            <a:pPr lvl="1"/>
            <a:r>
              <a:rPr lang="en-US" dirty="0">
                <a:solidFill>
                  <a:srgbClr val="C00000"/>
                </a:solidFill>
              </a:rPr>
              <a:t>God put me here as an adviser to Pharaoh and gave me great authority</a:t>
            </a:r>
          </a:p>
          <a:p>
            <a:endParaRPr lang="en-US" dirty="0"/>
          </a:p>
        </p:txBody>
      </p:sp>
    </p:spTree>
    <p:extLst>
      <p:ext uri="{BB962C8B-B14F-4D97-AF65-F5344CB8AC3E}">
        <p14:creationId xmlns:p14="http://schemas.microsoft.com/office/powerpoint/2010/main" val="221694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1E2D7-D9B3-FAB3-A63E-AA256A744D6D}"/>
              </a:ext>
            </a:extLst>
          </p:cNvPr>
          <p:cNvSpPr>
            <a:spLocks noGrp="1"/>
          </p:cNvSpPr>
          <p:nvPr>
            <p:ph type="title"/>
          </p:nvPr>
        </p:nvSpPr>
        <p:spPr/>
        <p:txBody>
          <a:bodyPr/>
          <a:lstStyle/>
          <a:p>
            <a:r>
              <a:rPr lang="en-US" dirty="0"/>
              <a:t>Let Go of the Past</a:t>
            </a:r>
          </a:p>
        </p:txBody>
      </p:sp>
      <p:sp>
        <p:nvSpPr>
          <p:cNvPr id="3" name="Content Placeholder 2">
            <a:extLst>
              <a:ext uri="{FF2B5EF4-FFF2-40B4-BE49-F238E27FC236}">
                <a16:creationId xmlns:a16="http://schemas.microsoft.com/office/drawing/2014/main" id="{6ECCB58C-362C-538C-F8E5-462A7997BCD5}"/>
              </a:ext>
            </a:extLst>
          </p:cNvPr>
          <p:cNvSpPr>
            <a:spLocks noGrp="1"/>
          </p:cNvSpPr>
          <p:nvPr>
            <p:ph idx="1"/>
          </p:nvPr>
        </p:nvSpPr>
        <p:spPr/>
        <p:txBody>
          <a:bodyPr/>
          <a:lstStyle/>
          <a:p>
            <a:r>
              <a:rPr lang="en-US" dirty="0"/>
              <a:t>Why is it important to forgive others?</a:t>
            </a:r>
          </a:p>
        </p:txBody>
      </p:sp>
      <p:pic>
        <p:nvPicPr>
          <p:cNvPr id="3074" name="Picture 2" descr="Hand write glass">
            <a:extLst>
              <a:ext uri="{FF2B5EF4-FFF2-40B4-BE49-F238E27FC236}">
                <a16:creationId xmlns:a16="http://schemas.microsoft.com/office/drawing/2014/main" id="{C60E7AB3-AE87-C83F-0DDF-4A062C3D758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27363" y="2997844"/>
            <a:ext cx="3725122" cy="26347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245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71979-5FF8-057E-CE0D-759C02ECE757}"/>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4BE706C1-B1B6-B3D8-460A-0A3E0CC5D9CF}"/>
              </a:ext>
            </a:extLst>
          </p:cNvPr>
          <p:cNvSpPr>
            <a:spLocks noGrp="1"/>
          </p:cNvSpPr>
          <p:nvPr>
            <p:ph idx="1"/>
          </p:nvPr>
        </p:nvSpPr>
        <p:spPr>
          <a:xfrm>
            <a:off x="838200" y="2060294"/>
            <a:ext cx="10515600" cy="4116668"/>
          </a:xfrm>
        </p:spPr>
        <p:txBody>
          <a:bodyPr/>
          <a:lstStyle/>
          <a:p>
            <a:r>
              <a:rPr lang="en-US" dirty="0"/>
              <a:t>Using an online Bible, do a quick search for scriptures on forgiveness. </a:t>
            </a:r>
          </a:p>
          <a:p>
            <a:pPr lvl="1"/>
            <a:r>
              <a:rPr lang="en-US" dirty="0"/>
              <a:t>Write one on a sticky note and place it on your mirror. </a:t>
            </a:r>
          </a:p>
          <a:p>
            <a:pPr lvl="1"/>
            <a:r>
              <a:rPr lang="en-US" dirty="0"/>
              <a:t>Let it be a reminder to always choose forgiveness over bitterness.</a:t>
            </a:r>
          </a:p>
          <a:p>
            <a:endParaRPr lang="en-US" dirty="0"/>
          </a:p>
        </p:txBody>
      </p:sp>
    </p:spTree>
    <p:extLst>
      <p:ext uri="{BB962C8B-B14F-4D97-AF65-F5344CB8AC3E}">
        <p14:creationId xmlns:p14="http://schemas.microsoft.com/office/powerpoint/2010/main" val="3508320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D119F-10AC-A102-D38E-C6FE8A4EDD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F6C767-2FBD-E7B9-C019-A8CAFE1F3EC6}"/>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07E44173-4BB2-2E34-B698-7A1298920123}"/>
              </a:ext>
            </a:extLst>
          </p:cNvPr>
          <p:cNvSpPr>
            <a:spLocks noGrp="1"/>
          </p:cNvSpPr>
          <p:nvPr>
            <p:ph idx="1"/>
          </p:nvPr>
        </p:nvSpPr>
        <p:spPr>
          <a:xfrm>
            <a:off x="838200" y="2257063"/>
            <a:ext cx="10515600" cy="3919900"/>
          </a:xfrm>
        </p:spPr>
        <p:txBody>
          <a:bodyPr/>
          <a:lstStyle/>
          <a:p>
            <a:r>
              <a:rPr lang="en-US" dirty="0"/>
              <a:t>Journal </a:t>
            </a:r>
          </a:p>
          <a:p>
            <a:pPr lvl="1"/>
            <a:r>
              <a:rPr lang="en-US" dirty="0"/>
              <a:t>Write down a personal story of forgiveness with a family member or friend. </a:t>
            </a:r>
          </a:p>
          <a:p>
            <a:pPr lvl="1"/>
            <a:r>
              <a:rPr lang="en-US" dirty="0"/>
              <a:t>What was the outcome?</a:t>
            </a:r>
          </a:p>
          <a:p>
            <a:endParaRPr lang="en-US" dirty="0"/>
          </a:p>
        </p:txBody>
      </p:sp>
    </p:spTree>
    <p:extLst>
      <p:ext uri="{BB962C8B-B14F-4D97-AF65-F5344CB8AC3E}">
        <p14:creationId xmlns:p14="http://schemas.microsoft.com/office/powerpoint/2010/main" val="3482471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EE6F2-EC01-8205-6159-9930366EC5DE}"/>
              </a:ext>
            </a:extLst>
          </p:cNvPr>
          <p:cNvSpPr>
            <a:spLocks noGrp="1"/>
          </p:cNvSpPr>
          <p:nvPr>
            <p:ph type="title"/>
          </p:nvPr>
        </p:nvSpPr>
        <p:spPr/>
        <p:txBody>
          <a:bodyPr/>
          <a:lstStyle/>
          <a:p>
            <a:r>
              <a:rPr lang="en-US" dirty="0"/>
              <a:t>Video Introduction</a:t>
            </a:r>
          </a:p>
        </p:txBody>
      </p:sp>
      <p:grpSp>
        <p:nvGrpSpPr>
          <p:cNvPr id="7" name="Group 6">
            <a:extLst>
              <a:ext uri="{FF2B5EF4-FFF2-40B4-BE49-F238E27FC236}">
                <a16:creationId xmlns:a16="http://schemas.microsoft.com/office/drawing/2014/main" id="{56EA2E81-7B94-5277-5095-9A0DD3F3B081}"/>
              </a:ext>
            </a:extLst>
          </p:cNvPr>
          <p:cNvGrpSpPr/>
          <p:nvPr/>
        </p:nvGrpSpPr>
        <p:grpSpPr>
          <a:xfrm>
            <a:off x="2849598" y="1567542"/>
            <a:ext cx="6492803" cy="4284827"/>
            <a:chOff x="2849598" y="1567542"/>
            <a:chExt cx="6492803" cy="4284827"/>
          </a:xfrm>
        </p:grpSpPr>
        <p:pic>
          <p:nvPicPr>
            <p:cNvPr id="4" name="Picture 3" descr="A statue of a person&#10;&#10;Description automatically generated">
              <a:extLst>
                <a:ext uri="{FF2B5EF4-FFF2-40B4-BE49-F238E27FC236}">
                  <a16:creationId xmlns:a16="http://schemas.microsoft.com/office/drawing/2014/main" id="{2EC97B78-A9F5-7D31-2FCE-D0ACDD61C3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852612"/>
              <a:ext cx="5715000" cy="3152775"/>
            </a:xfrm>
            <a:prstGeom prst="rect">
              <a:avLst/>
            </a:prstGeom>
          </p:spPr>
        </p:pic>
        <p:pic>
          <p:nvPicPr>
            <p:cNvPr id="6" name="Picture 5" descr="A black background with a black square&#10;&#10;Description automatically generated with medium confidence">
              <a:hlinkClick r:id="rId3"/>
              <a:extLst>
                <a:ext uri="{FF2B5EF4-FFF2-40B4-BE49-F238E27FC236}">
                  <a16:creationId xmlns:a16="http://schemas.microsoft.com/office/drawing/2014/main" id="{8BB0D568-4B78-F917-257F-F5EE0CD257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67542"/>
              <a:ext cx="6492803" cy="4284827"/>
            </a:xfrm>
            <a:prstGeom prst="rect">
              <a:avLst/>
            </a:prstGeom>
          </p:spPr>
        </p:pic>
      </p:grpSp>
      <p:sp>
        <p:nvSpPr>
          <p:cNvPr id="8" name="TextBox 7">
            <a:extLst>
              <a:ext uri="{FF2B5EF4-FFF2-40B4-BE49-F238E27FC236}">
                <a16:creationId xmlns:a16="http://schemas.microsoft.com/office/drawing/2014/main" id="{AC93891F-04EE-A13C-F20E-62222732B969}"/>
              </a:ext>
            </a:extLst>
          </p:cNvPr>
          <p:cNvSpPr txBox="1"/>
          <p:nvPr/>
        </p:nvSpPr>
        <p:spPr>
          <a:xfrm>
            <a:off x="4714504" y="5852369"/>
            <a:ext cx="2909454"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3680729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14BFE-DB56-5B90-B46F-8520770080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2F0E7B-7440-6AB1-B80C-0DC59377C25F}"/>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5794C94C-CB63-56FB-1CD3-6F3E36F0F9F6}"/>
              </a:ext>
            </a:extLst>
          </p:cNvPr>
          <p:cNvSpPr>
            <a:spLocks noGrp="1"/>
          </p:cNvSpPr>
          <p:nvPr>
            <p:ph idx="1"/>
          </p:nvPr>
        </p:nvSpPr>
        <p:spPr>
          <a:xfrm>
            <a:off x="838200" y="2187615"/>
            <a:ext cx="10515600" cy="3989348"/>
          </a:xfrm>
        </p:spPr>
        <p:txBody>
          <a:bodyPr/>
          <a:lstStyle/>
          <a:p>
            <a:r>
              <a:rPr lang="en-US" dirty="0"/>
              <a:t>Who do you need to forgive today? </a:t>
            </a:r>
          </a:p>
          <a:p>
            <a:pPr lvl="1"/>
            <a:r>
              <a:rPr lang="en-US" dirty="0"/>
              <a:t>Ask God to lead you as you seek reconciliation and forgiveness this week. </a:t>
            </a:r>
          </a:p>
          <a:p>
            <a:pPr lvl="1"/>
            <a:r>
              <a:rPr lang="en-US" dirty="0"/>
              <a:t>Be the initiator of the process this week. </a:t>
            </a:r>
          </a:p>
          <a:p>
            <a:endParaRPr lang="en-US" dirty="0"/>
          </a:p>
        </p:txBody>
      </p:sp>
    </p:spTree>
    <p:extLst>
      <p:ext uri="{BB962C8B-B14F-4D97-AF65-F5344CB8AC3E}">
        <p14:creationId xmlns:p14="http://schemas.microsoft.com/office/powerpoint/2010/main" val="1234179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02859F-5D37-A091-665D-7B170DC103AF}"/>
              </a:ext>
            </a:extLst>
          </p:cNvPr>
          <p:cNvSpPr>
            <a:spLocks noGrp="1"/>
          </p:cNvSpPr>
          <p:nvPr>
            <p:ph type="title"/>
          </p:nvPr>
        </p:nvSpPr>
        <p:spPr>
          <a:xfrm>
            <a:off x="838200" y="365125"/>
            <a:ext cx="4972291" cy="1325563"/>
          </a:xfrm>
        </p:spPr>
        <p:txBody>
          <a:bodyPr/>
          <a:lstStyle/>
          <a:p>
            <a:r>
              <a:rPr lang="en-US" dirty="0"/>
              <a:t>Family Activities</a:t>
            </a:r>
          </a:p>
        </p:txBody>
      </p:sp>
      <p:pic>
        <p:nvPicPr>
          <p:cNvPr id="7" name="Picture 6" descr="A crossword puzzle with black squares and letters&#10;&#10;Description automatically generated">
            <a:extLst>
              <a:ext uri="{FF2B5EF4-FFF2-40B4-BE49-F238E27FC236}">
                <a16:creationId xmlns:a16="http://schemas.microsoft.com/office/drawing/2014/main" id="{5D29CD28-1262-7863-B8FC-392713226589}"/>
              </a:ext>
            </a:extLst>
          </p:cNvPr>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rcRect b="45282"/>
          <a:stretch/>
        </p:blipFill>
        <p:spPr>
          <a:xfrm>
            <a:off x="318726" y="1214362"/>
            <a:ext cx="10628571" cy="1980251"/>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pic>
        <p:nvPicPr>
          <p:cNvPr id="4098" name="Picture 2">
            <a:extLst>
              <a:ext uri="{FF2B5EF4-FFF2-40B4-BE49-F238E27FC236}">
                <a16:creationId xmlns:a16="http://schemas.microsoft.com/office/drawing/2014/main" id="{21945BFB-3605-64BF-6D5A-395C3C1E2C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5586" y="1877144"/>
            <a:ext cx="4390438" cy="5357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8" descr="A cartoon alien in a ufo&#10;&#10;Description automatically generated">
            <a:extLst>
              <a:ext uri="{FF2B5EF4-FFF2-40B4-BE49-F238E27FC236}">
                <a16:creationId xmlns:a16="http://schemas.microsoft.com/office/drawing/2014/main" id="{A039A4B5-5805-4609-C3EE-94F9548838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748" y="1214362"/>
            <a:ext cx="2618398" cy="1325564"/>
          </a:xfrm>
          <a:prstGeom prst="rect">
            <a:avLst/>
          </a:prstGeom>
        </p:spPr>
      </p:pic>
      <p:sp>
        <p:nvSpPr>
          <p:cNvPr id="10" name="Speech Bubble: Rectangle with Corners Rounded 9">
            <a:extLst>
              <a:ext uri="{FF2B5EF4-FFF2-40B4-BE49-F238E27FC236}">
                <a16:creationId xmlns:a16="http://schemas.microsoft.com/office/drawing/2014/main" id="{7F3A9941-AEE7-D96B-8B8E-D460FD303C9B}"/>
              </a:ext>
            </a:extLst>
          </p:cNvPr>
          <p:cNvSpPr/>
          <p:nvPr/>
        </p:nvSpPr>
        <p:spPr>
          <a:xfrm>
            <a:off x="7108150" y="1357916"/>
            <a:ext cx="5083850" cy="1851165"/>
          </a:xfrm>
          <a:prstGeom prst="wedgeRoundRectCallout">
            <a:avLst>
              <a:gd name="adj1" fmla="val -64444"/>
              <a:gd name="adj2" fmla="val 1873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There he goes … leaving a mess behind.  Can you pick up the letters and put them back?  They fell straight down.  Get help at </a:t>
            </a:r>
            <a:r>
              <a:rPr lang="en-US" dirty="0">
                <a:latin typeface="Comic Sans MS" panose="030F0702030302020204" pitchFamily="66" charset="0"/>
                <a:hlinkClick r:id="rId5"/>
              </a:rPr>
              <a:t>https://tinyurl.com/44un8bje</a:t>
            </a:r>
            <a:r>
              <a:rPr lang="en-US" dirty="0">
                <a:latin typeface="Comic Sans MS" panose="030F0702030302020204" pitchFamily="66" charset="0"/>
              </a:rPr>
              <a:t> Check out other Fun Family Activities there also.</a:t>
            </a:r>
          </a:p>
        </p:txBody>
      </p:sp>
      <p:pic>
        <p:nvPicPr>
          <p:cNvPr id="11" name="Picture 2">
            <a:extLst>
              <a:ext uri="{FF2B5EF4-FFF2-40B4-BE49-F238E27FC236}">
                <a16:creationId xmlns:a16="http://schemas.microsoft.com/office/drawing/2014/main" id="{2E19166E-79E6-FCC5-9362-AE042F24C2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437792" y="1834242"/>
            <a:ext cx="4390438" cy="5357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00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4000" fill="hold" nodeType="withEffect">
                                  <p:stCondLst>
                                    <p:cond delay="0"/>
                                  </p:stCondLst>
                                  <p:childTnLst>
                                    <p:animRot by="120000">
                                      <p:cBhvr>
                                        <p:cTn id="6" dur="50" fill="hold">
                                          <p:stCondLst>
                                            <p:cond delay="0"/>
                                          </p:stCondLst>
                                        </p:cTn>
                                        <p:tgtEl>
                                          <p:spTgt spid="9"/>
                                        </p:tgtEl>
                                        <p:attrNameLst>
                                          <p:attrName>r</p:attrName>
                                        </p:attrNameLst>
                                      </p:cBhvr>
                                    </p:animRot>
                                    <p:animRot by="-240000">
                                      <p:cBhvr>
                                        <p:cTn id="7" dur="100" fill="hold">
                                          <p:stCondLst>
                                            <p:cond delay="100"/>
                                          </p:stCondLst>
                                        </p:cTn>
                                        <p:tgtEl>
                                          <p:spTgt spid="9"/>
                                        </p:tgtEl>
                                        <p:attrNameLst>
                                          <p:attrName>r</p:attrName>
                                        </p:attrNameLst>
                                      </p:cBhvr>
                                    </p:animRot>
                                    <p:animRot by="240000">
                                      <p:cBhvr>
                                        <p:cTn id="8" dur="100" fill="hold">
                                          <p:stCondLst>
                                            <p:cond delay="200"/>
                                          </p:stCondLst>
                                        </p:cTn>
                                        <p:tgtEl>
                                          <p:spTgt spid="9"/>
                                        </p:tgtEl>
                                        <p:attrNameLst>
                                          <p:attrName>r</p:attrName>
                                        </p:attrNameLst>
                                      </p:cBhvr>
                                    </p:animRot>
                                    <p:animRot by="-240000">
                                      <p:cBhvr>
                                        <p:cTn id="9" dur="100" fill="hold">
                                          <p:stCondLst>
                                            <p:cond delay="300"/>
                                          </p:stCondLst>
                                        </p:cTn>
                                        <p:tgtEl>
                                          <p:spTgt spid="9"/>
                                        </p:tgtEl>
                                        <p:attrNameLst>
                                          <p:attrName>r</p:attrName>
                                        </p:attrNameLst>
                                      </p:cBhvr>
                                    </p:animRot>
                                    <p:animRot by="120000">
                                      <p:cBhvr>
                                        <p:cTn id="10" dur="100" fill="hold">
                                          <p:stCondLst>
                                            <p:cond delay="400"/>
                                          </p:stCondLst>
                                        </p:cTn>
                                        <p:tgtEl>
                                          <p:spTgt spid="9"/>
                                        </p:tgtEl>
                                        <p:attrNameLst>
                                          <p:attrName>r</p:attrName>
                                        </p:attrNameLst>
                                      </p:cBhvr>
                                    </p:animRot>
                                  </p:childTnLst>
                                </p:cTn>
                              </p:par>
                            </p:childTnLst>
                          </p:cTn>
                        </p:par>
                        <p:par>
                          <p:cTn id="11" fill="hold">
                            <p:stCondLst>
                              <p:cond delay="2000"/>
                            </p:stCondLst>
                            <p:childTnLst>
                              <p:par>
                                <p:cTn id="12" presetID="2" presetClass="exit" presetSubtype="2" fill="hold" nodeType="afterEffect">
                                  <p:stCondLst>
                                    <p:cond delay="0"/>
                                  </p:stCondLst>
                                  <p:childTnLst>
                                    <p:anim calcmode="lin" valueType="num">
                                      <p:cBhvr additive="base">
                                        <p:cTn id="13" dur="500"/>
                                        <p:tgtEl>
                                          <p:spTgt spid="9"/>
                                        </p:tgtEl>
                                        <p:attrNameLst>
                                          <p:attrName>ppt_x</p:attrName>
                                        </p:attrNameLst>
                                      </p:cBhvr>
                                      <p:tavLst>
                                        <p:tav tm="0">
                                          <p:val>
                                            <p:strVal val="ppt_x"/>
                                          </p:val>
                                        </p:tav>
                                        <p:tav tm="100000">
                                          <p:val>
                                            <p:strVal val="1+ppt_w/2"/>
                                          </p:val>
                                        </p:tav>
                                      </p:tavLst>
                                    </p:anim>
                                    <p:anim calcmode="lin" valueType="num">
                                      <p:cBhvr additive="base">
                                        <p:cTn id="14" dur="500"/>
                                        <p:tgtEl>
                                          <p:spTgt spid="9"/>
                                        </p:tgtEl>
                                        <p:attrNameLst>
                                          <p:attrName>ppt_y</p:attrName>
                                        </p:attrNameLst>
                                      </p:cBhvr>
                                      <p:tavLst>
                                        <p:tav tm="0">
                                          <p:val>
                                            <p:strVal val="ppt_y"/>
                                          </p:val>
                                        </p:tav>
                                        <p:tav tm="100000">
                                          <p:val>
                                            <p:strVal val="ppt_y"/>
                                          </p:val>
                                        </p:tav>
                                      </p:tavLst>
                                    </p:anim>
                                    <p:set>
                                      <p:cBhvr>
                                        <p:cTn id="15" dur="1" fill="hold">
                                          <p:stCondLst>
                                            <p:cond delay="499"/>
                                          </p:stCondLst>
                                        </p:cTn>
                                        <p:tgtEl>
                                          <p:spTgt spid="9"/>
                                        </p:tgtEl>
                                        <p:attrNameLst>
                                          <p:attrName>style.visibility</p:attrName>
                                        </p:attrNameLst>
                                      </p:cBhvr>
                                      <p:to>
                                        <p:strVal val="hidden"/>
                                      </p:to>
                                    </p:set>
                                  </p:childTnLst>
                                </p:cTn>
                              </p:par>
                            </p:childTnLst>
                          </p:cTn>
                        </p:par>
                        <p:par>
                          <p:cTn id="16" fill="hold">
                            <p:stCondLst>
                              <p:cond delay="2500"/>
                            </p:stCondLst>
                            <p:childTnLst>
                              <p:par>
                                <p:cTn id="17" presetID="1"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par>
                                <p:cTn id="22" presetID="1" presetClass="exit" presetSubtype="0" fill="hold" nodeType="withEffect">
                                  <p:stCondLst>
                                    <p:cond delay="0"/>
                                  </p:stCondLst>
                                  <p:childTnLst>
                                    <p:set>
                                      <p:cBhvr>
                                        <p:cTn id="23" dur="1" fill="hold">
                                          <p:stCondLst>
                                            <p:cond delay="0"/>
                                          </p:stCondLst>
                                        </p:cTn>
                                        <p:tgtEl>
                                          <p:spTgt spid="40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43625-4482-F02D-7520-A4FE26F312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CCC921-DD5D-C774-D974-F5880FF7CD76}"/>
              </a:ext>
            </a:extLst>
          </p:cNvPr>
          <p:cNvSpPr>
            <a:spLocks noGrp="1"/>
          </p:cNvSpPr>
          <p:nvPr>
            <p:ph type="ctrTitle"/>
          </p:nvPr>
        </p:nvSpPr>
        <p:spPr/>
        <p:txBody>
          <a:bodyPr/>
          <a:lstStyle/>
          <a:p>
            <a:r>
              <a:rPr lang="en-US" dirty="0"/>
              <a:t>Joseph &amp; His Brothers:</a:t>
            </a:r>
            <a:br>
              <a:rPr lang="en-US" dirty="0"/>
            </a:br>
            <a:r>
              <a:rPr lang="en-US" dirty="0"/>
              <a:t>Family Reconciliation</a:t>
            </a:r>
          </a:p>
        </p:txBody>
      </p:sp>
      <p:sp>
        <p:nvSpPr>
          <p:cNvPr id="3" name="Subtitle 2">
            <a:extLst>
              <a:ext uri="{FF2B5EF4-FFF2-40B4-BE49-F238E27FC236}">
                <a16:creationId xmlns:a16="http://schemas.microsoft.com/office/drawing/2014/main" id="{6285D1FA-9A59-BCF3-9044-3C25001E4BF3}"/>
              </a:ext>
            </a:extLst>
          </p:cNvPr>
          <p:cNvSpPr>
            <a:spLocks noGrp="1"/>
          </p:cNvSpPr>
          <p:nvPr>
            <p:ph type="subTitle" idx="1"/>
          </p:nvPr>
        </p:nvSpPr>
        <p:spPr>
          <a:xfrm>
            <a:off x="1524000" y="4013860"/>
            <a:ext cx="9144000" cy="1243940"/>
          </a:xfrm>
        </p:spPr>
        <p:txBody>
          <a:bodyPr/>
          <a:lstStyle/>
          <a:p>
            <a:r>
              <a:rPr lang="en-US" dirty="0"/>
              <a:t>November 17</a:t>
            </a:r>
          </a:p>
        </p:txBody>
      </p:sp>
    </p:spTree>
    <p:extLst>
      <p:ext uri="{BB962C8B-B14F-4D97-AF65-F5344CB8AC3E}">
        <p14:creationId xmlns:p14="http://schemas.microsoft.com/office/powerpoint/2010/main" val="3466412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9D742-EB58-FDEE-ED65-2F9EC05A1683}"/>
              </a:ext>
            </a:extLst>
          </p:cNvPr>
          <p:cNvSpPr>
            <a:spLocks noGrp="1"/>
          </p:cNvSpPr>
          <p:nvPr>
            <p:ph type="title"/>
          </p:nvPr>
        </p:nvSpPr>
        <p:spPr/>
        <p:txBody>
          <a:bodyPr/>
          <a:lstStyle/>
          <a:p>
            <a:r>
              <a:rPr lang="en-US" dirty="0"/>
              <a:t>What do you think?</a:t>
            </a:r>
          </a:p>
        </p:txBody>
      </p:sp>
      <p:sp>
        <p:nvSpPr>
          <p:cNvPr id="3" name="Content Placeholder 2">
            <a:extLst>
              <a:ext uri="{FF2B5EF4-FFF2-40B4-BE49-F238E27FC236}">
                <a16:creationId xmlns:a16="http://schemas.microsoft.com/office/drawing/2014/main" id="{63872D6C-021B-E813-BE33-EE7309D4F0B0}"/>
              </a:ext>
            </a:extLst>
          </p:cNvPr>
          <p:cNvSpPr>
            <a:spLocks noGrp="1"/>
          </p:cNvSpPr>
          <p:nvPr>
            <p:ph idx="1"/>
          </p:nvPr>
        </p:nvSpPr>
        <p:spPr/>
        <p:txBody>
          <a:bodyPr>
            <a:normAutofit/>
          </a:bodyPr>
          <a:lstStyle/>
          <a:p>
            <a:r>
              <a:rPr lang="en-US" dirty="0"/>
              <a:t>How would you describe the taste of bitterness?</a:t>
            </a:r>
          </a:p>
          <a:p>
            <a:endParaRPr lang="en-US" dirty="0"/>
          </a:p>
          <a:p>
            <a:r>
              <a:rPr lang="en-US" dirty="0">
                <a:solidFill>
                  <a:srgbClr val="C00000"/>
                </a:solidFill>
              </a:rPr>
              <a:t>Sometimes the harsh, disagreeable feeling comes in relationships </a:t>
            </a:r>
          </a:p>
          <a:p>
            <a:pPr lvl="1"/>
            <a:r>
              <a:rPr lang="en-US" dirty="0">
                <a:solidFill>
                  <a:srgbClr val="C00000"/>
                </a:solidFill>
              </a:rPr>
              <a:t>Joseph could have felt that way but was willing to forgive his brothers.</a:t>
            </a:r>
          </a:p>
          <a:p>
            <a:pPr lvl="1"/>
            <a:r>
              <a:rPr lang="en-US" dirty="0">
                <a:solidFill>
                  <a:srgbClr val="C00000"/>
                </a:solidFill>
              </a:rPr>
              <a:t>Forgiveness can lead to family healing and restoration.</a:t>
            </a:r>
          </a:p>
          <a:p>
            <a:endParaRPr lang="en-US" dirty="0"/>
          </a:p>
        </p:txBody>
      </p:sp>
      <p:grpSp>
        <p:nvGrpSpPr>
          <p:cNvPr id="4" name="Group 3">
            <a:extLst>
              <a:ext uri="{FF2B5EF4-FFF2-40B4-BE49-F238E27FC236}">
                <a16:creationId xmlns:a16="http://schemas.microsoft.com/office/drawing/2014/main" id="{56ED8DF4-FBEE-CBB8-71C5-0EE6F7E1FBB1}"/>
              </a:ext>
            </a:extLst>
          </p:cNvPr>
          <p:cNvGrpSpPr/>
          <p:nvPr/>
        </p:nvGrpSpPr>
        <p:grpSpPr>
          <a:xfrm>
            <a:off x="1541423" y="2905311"/>
            <a:ext cx="9109153" cy="3271652"/>
            <a:chOff x="1864694" y="2959925"/>
            <a:chExt cx="9109153" cy="3271652"/>
          </a:xfrm>
        </p:grpSpPr>
        <p:pic>
          <p:nvPicPr>
            <p:cNvPr id="1026" name="Picture 2" descr="Minus">
              <a:extLst>
                <a:ext uri="{FF2B5EF4-FFF2-40B4-BE49-F238E27FC236}">
                  <a16:creationId xmlns:a16="http://schemas.microsoft.com/office/drawing/2014/main" id="{9B40E504-93BF-69FB-18CF-F619C6661E5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72888" y="2959925"/>
              <a:ext cx="2100959" cy="226224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8" name="Picture 4" descr="Free housewife woman lemons illustration">
              <a:extLst>
                <a:ext uri="{FF2B5EF4-FFF2-40B4-BE49-F238E27FC236}">
                  <a16:creationId xmlns:a16="http://schemas.microsoft.com/office/drawing/2014/main" id="{815D96D0-1E90-54CA-39B2-1DE0C61E44D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9047"/>
            <a:stretch/>
          </p:blipFill>
          <p:spPr bwMode="auto">
            <a:xfrm>
              <a:off x="1864694" y="3131285"/>
              <a:ext cx="1993900" cy="209088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Free halloween ice-cream dessert vector">
              <a:extLst>
                <a:ext uri="{FF2B5EF4-FFF2-40B4-BE49-F238E27FC236}">
                  <a16:creationId xmlns:a16="http://schemas.microsoft.com/office/drawing/2014/main" id="{41F21C16-7E52-5294-F8EF-08F68D27F97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8087" y="2959925"/>
              <a:ext cx="1635826" cy="327165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8416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A2F06-EAB2-D8DB-3712-5442C475CB64}"/>
              </a:ext>
            </a:extLst>
          </p:cNvPr>
          <p:cNvSpPr>
            <a:spLocks noGrp="1"/>
          </p:cNvSpPr>
          <p:nvPr>
            <p:ph type="title"/>
          </p:nvPr>
        </p:nvSpPr>
        <p:spPr/>
        <p:txBody>
          <a:bodyPr/>
          <a:lstStyle/>
          <a:p>
            <a:pPr algn="l"/>
            <a:r>
              <a:rPr lang="en-US" dirty="0"/>
              <a:t>Listen for Jacob’s reservations.</a:t>
            </a:r>
          </a:p>
        </p:txBody>
      </p:sp>
      <p:sp>
        <p:nvSpPr>
          <p:cNvPr id="3" name="Content Placeholder 2">
            <a:extLst>
              <a:ext uri="{FF2B5EF4-FFF2-40B4-BE49-F238E27FC236}">
                <a16:creationId xmlns:a16="http://schemas.microsoft.com/office/drawing/2014/main" id="{9FFAF8CF-AB0B-0387-176A-25E112F961D5}"/>
              </a:ext>
            </a:extLst>
          </p:cNvPr>
          <p:cNvSpPr>
            <a:spLocks noGrp="1"/>
          </p:cNvSpPr>
          <p:nvPr>
            <p:ph idx="1"/>
          </p:nvPr>
        </p:nvSpPr>
        <p:spPr/>
        <p:txBody>
          <a:bodyPr/>
          <a:lstStyle/>
          <a:p>
            <a:pPr marL="0" indent="0" algn="ctr">
              <a:buNone/>
            </a:pPr>
            <a:r>
              <a:rPr lang="en-US" dirty="0"/>
              <a:t>Genesis 42:3-5 (NIV)  Then ten of Joseph's brothers went down to buy grain from Egypt. 4  But Jacob did not send Benjamin, Joseph's brother, with the others, because he was afraid that harm might come to him. 5  So Israel's sons were among those who went to buy grain, for the famine was in the land of Canaan also. </a:t>
            </a:r>
          </a:p>
        </p:txBody>
      </p:sp>
      <p:pic>
        <p:nvPicPr>
          <p:cNvPr id="5" name="Picture 4">
            <a:extLst>
              <a:ext uri="{FF2B5EF4-FFF2-40B4-BE49-F238E27FC236}">
                <a16:creationId xmlns:a16="http://schemas.microsoft.com/office/drawing/2014/main" id="{D03D9D44-FD08-87AC-A933-372AF226B247}"/>
              </a:ext>
            </a:extLst>
          </p:cNvPr>
          <p:cNvPicPr>
            <a:picLocks noChangeAspect="1"/>
          </p:cNvPicPr>
          <p:nvPr/>
        </p:nvPicPr>
        <p:blipFill>
          <a:blip r:embed="rId2"/>
          <a:stretch>
            <a:fillRect/>
          </a:stretch>
        </p:blipFill>
        <p:spPr>
          <a:xfrm>
            <a:off x="4745620" y="5700490"/>
            <a:ext cx="2120347" cy="29523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30906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DEB39-5604-FFA1-F3E0-1F6F807B300E}"/>
              </a:ext>
            </a:extLst>
          </p:cNvPr>
          <p:cNvSpPr>
            <a:spLocks noGrp="1"/>
          </p:cNvSpPr>
          <p:nvPr>
            <p:ph type="title"/>
          </p:nvPr>
        </p:nvSpPr>
        <p:spPr/>
        <p:txBody>
          <a:bodyPr/>
          <a:lstStyle/>
          <a:p>
            <a:r>
              <a:rPr lang="en-US" dirty="0"/>
              <a:t>Good Out of Crisis</a:t>
            </a:r>
          </a:p>
        </p:txBody>
      </p:sp>
      <p:sp>
        <p:nvSpPr>
          <p:cNvPr id="3" name="Content Placeholder 2">
            <a:extLst>
              <a:ext uri="{FF2B5EF4-FFF2-40B4-BE49-F238E27FC236}">
                <a16:creationId xmlns:a16="http://schemas.microsoft.com/office/drawing/2014/main" id="{B8A80365-7755-A60D-0CDF-8D214CCD12A0}"/>
              </a:ext>
            </a:extLst>
          </p:cNvPr>
          <p:cNvSpPr>
            <a:spLocks noGrp="1"/>
          </p:cNvSpPr>
          <p:nvPr>
            <p:ph idx="1"/>
          </p:nvPr>
        </p:nvSpPr>
        <p:spPr/>
        <p:txBody>
          <a:bodyPr/>
          <a:lstStyle/>
          <a:p>
            <a:r>
              <a:rPr lang="en-US" dirty="0"/>
              <a:t>Why did Jacob send only ten of his sons to secure food in Egypt?</a:t>
            </a:r>
          </a:p>
          <a:p>
            <a:r>
              <a:rPr lang="en-US" dirty="0"/>
              <a:t>How do past experiences shape decisions?</a:t>
            </a:r>
          </a:p>
          <a:p>
            <a:r>
              <a:rPr lang="en-US" dirty="0"/>
              <a:t>What kinds of concerns might the brothers have had as they set off traveling a long way to get famine relief?</a:t>
            </a:r>
          </a:p>
        </p:txBody>
      </p:sp>
    </p:spTree>
    <p:extLst>
      <p:ext uri="{BB962C8B-B14F-4D97-AF65-F5344CB8AC3E}">
        <p14:creationId xmlns:p14="http://schemas.microsoft.com/office/powerpoint/2010/main" val="415383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9F03F-A05E-5864-2B49-DCE278EBB04B}"/>
              </a:ext>
            </a:extLst>
          </p:cNvPr>
          <p:cNvSpPr>
            <a:spLocks noGrp="1"/>
          </p:cNvSpPr>
          <p:nvPr>
            <p:ph type="title"/>
          </p:nvPr>
        </p:nvSpPr>
        <p:spPr/>
        <p:txBody>
          <a:bodyPr/>
          <a:lstStyle/>
          <a:p>
            <a:r>
              <a:rPr lang="en-US" dirty="0"/>
              <a:t>Good Out of Crisis</a:t>
            </a:r>
          </a:p>
        </p:txBody>
      </p:sp>
      <p:sp>
        <p:nvSpPr>
          <p:cNvPr id="3" name="Content Placeholder 2">
            <a:extLst>
              <a:ext uri="{FF2B5EF4-FFF2-40B4-BE49-F238E27FC236}">
                <a16:creationId xmlns:a16="http://schemas.microsoft.com/office/drawing/2014/main" id="{157F84C6-088D-DB68-935C-316CA903B3B3}"/>
              </a:ext>
            </a:extLst>
          </p:cNvPr>
          <p:cNvSpPr>
            <a:spLocks noGrp="1"/>
          </p:cNvSpPr>
          <p:nvPr>
            <p:ph idx="1"/>
          </p:nvPr>
        </p:nvSpPr>
        <p:spPr/>
        <p:txBody>
          <a:bodyPr/>
          <a:lstStyle/>
          <a:p>
            <a:r>
              <a:rPr lang="en-US" dirty="0"/>
              <a:t>What do you suppose the brothers thought about why Benjamin was not told to go with them?</a:t>
            </a:r>
          </a:p>
          <a:p>
            <a:r>
              <a:rPr lang="en-US" dirty="0"/>
              <a:t>Jacob’s decision to keep Benjamin home could have been due to a lack of trust in God’s protection, or simply a father’s fear.  How do we balance practical caution with faith in times of uncertainty?</a:t>
            </a:r>
          </a:p>
        </p:txBody>
      </p:sp>
    </p:spTree>
    <p:extLst>
      <p:ext uri="{BB962C8B-B14F-4D97-AF65-F5344CB8AC3E}">
        <p14:creationId xmlns:p14="http://schemas.microsoft.com/office/powerpoint/2010/main" val="349902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AA5E8-FFD7-AA5B-701A-334EEACE6744}"/>
              </a:ext>
            </a:extLst>
          </p:cNvPr>
          <p:cNvSpPr>
            <a:spLocks noGrp="1"/>
          </p:cNvSpPr>
          <p:nvPr>
            <p:ph type="title"/>
          </p:nvPr>
        </p:nvSpPr>
        <p:spPr/>
        <p:txBody>
          <a:bodyPr/>
          <a:lstStyle/>
          <a:p>
            <a:r>
              <a:rPr lang="en-US" dirty="0"/>
              <a:t>Good Out of Crisis</a:t>
            </a:r>
          </a:p>
        </p:txBody>
      </p:sp>
      <p:sp>
        <p:nvSpPr>
          <p:cNvPr id="3" name="Content Placeholder 2">
            <a:extLst>
              <a:ext uri="{FF2B5EF4-FFF2-40B4-BE49-F238E27FC236}">
                <a16:creationId xmlns:a16="http://schemas.microsoft.com/office/drawing/2014/main" id="{293845C8-EA1E-77F4-F1E3-84F8CAB3FBCF}"/>
              </a:ext>
            </a:extLst>
          </p:cNvPr>
          <p:cNvSpPr>
            <a:spLocks noGrp="1"/>
          </p:cNvSpPr>
          <p:nvPr>
            <p:ph idx="1"/>
          </p:nvPr>
        </p:nvSpPr>
        <p:spPr/>
        <p:txBody>
          <a:bodyPr/>
          <a:lstStyle/>
          <a:p>
            <a:r>
              <a:rPr lang="en-US" dirty="0"/>
              <a:t>Reflect on a time when you or someone else had to step out of a comfort zone in response to a need. How did faith and relationships influence the journey?</a:t>
            </a:r>
          </a:p>
        </p:txBody>
      </p:sp>
      <p:pic>
        <p:nvPicPr>
          <p:cNvPr id="2050" name="Picture 2" descr="Free woma beanie casual illustration">
            <a:extLst>
              <a:ext uri="{FF2B5EF4-FFF2-40B4-BE49-F238E27FC236}">
                <a16:creationId xmlns:a16="http://schemas.microsoft.com/office/drawing/2014/main" id="{8AC7660E-A017-EFBC-FBDC-8EFECAEE3C82}"/>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7422" l="9957" r="89957">
                        <a14:foregroundMark x1="53074" y1="93359" x2="39394" y2="92891"/>
                        <a14:foregroundMark x1="39394" y1="92891" x2="57403" y2="97422"/>
                        <a14:foregroundMark x1="57403" y1="97422" x2="46840" y2="97031"/>
                      </a14:backgroundRemoval>
                    </a14:imgEffect>
                  </a14:imgLayer>
                </a14:imgProps>
              </a:ext>
              <a:ext uri="{28A0092B-C50C-407E-A947-70E740481C1C}">
                <a14:useLocalDpi xmlns:a14="http://schemas.microsoft.com/office/drawing/2010/main" val="0"/>
              </a:ext>
            </a:extLst>
          </a:blip>
          <a:srcRect/>
          <a:stretch>
            <a:fillRect/>
          </a:stretch>
        </p:blipFill>
        <p:spPr bwMode="auto">
          <a:xfrm>
            <a:off x="4795358" y="3294063"/>
            <a:ext cx="2601283" cy="2882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570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AD178-3EBC-679C-67A4-B70E1A2CC029}"/>
              </a:ext>
            </a:extLst>
          </p:cNvPr>
          <p:cNvSpPr>
            <a:spLocks noGrp="1"/>
          </p:cNvSpPr>
          <p:nvPr>
            <p:ph type="title"/>
          </p:nvPr>
        </p:nvSpPr>
        <p:spPr/>
        <p:txBody>
          <a:bodyPr/>
          <a:lstStyle/>
          <a:p>
            <a:pPr algn="l"/>
            <a:r>
              <a:rPr lang="en-US" dirty="0"/>
              <a:t>Listen for  “I told you so”</a:t>
            </a:r>
          </a:p>
        </p:txBody>
      </p:sp>
      <p:sp>
        <p:nvSpPr>
          <p:cNvPr id="3" name="Content Placeholder 2">
            <a:extLst>
              <a:ext uri="{FF2B5EF4-FFF2-40B4-BE49-F238E27FC236}">
                <a16:creationId xmlns:a16="http://schemas.microsoft.com/office/drawing/2014/main" id="{2519839B-D81A-E8DA-DAB1-7E1E678F78F7}"/>
              </a:ext>
            </a:extLst>
          </p:cNvPr>
          <p:cNvSpPr>
            <a:spLocks noGrp="1"/>
          </p:cNvSpPr>
          <p:nvPr>
            <p:ph idx="1"/>
          </p:nvPr>
        </p:nvSpPr>
        <p:spPr/>
        <p:txBody>
          <a:bodyPr/>
          <a:lstStyle/>
          <a:p>
            <a:pPr marL="0" indent="0" algn="ctr">
              <a:buNone/>
            </a:pPr>
            <a:r>
              <a:rPr lang="en-US" dirty="0"/>
              <a:t>Genesis 42:21-24a (NIV)   They said to one another, "Surely we are being punished because of our brother. We saw how distressed he was when he pleaded with us for his life, but we would not listen; that's why this distress has come upon us." 22  Reuben replied, "Didn't I tell you not </a:t>
            </a:r>
          </a:p>
        </p:txBody>
      </p:sp>
    </p:spTree>
    <p:extLst>
      <p:ext uri="{BB962C8B-B14F-4D97-AF65-F5344CB8AC3E}">
        <p14:creationId xmlns:p14="http://schemas.microsoft.com/office/powerpoint/2010/main" val="317645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D2223-71E7-50B6-C766-AC679348D8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45AAE4-3111-C7A8-19B3-ADA7A277963E}"/>
              </a:ext>
            </a:extLst>
          </p:cNvPr>
          <p:cNvSpPr>
            <a:spLocks noGrp="1"/>
          </p:cNvSpPr>
          <p:nvPr>
            <p:ph type="title"/>
          </p:nvPr>
        </p:nvSpPr>
        <p:spPr/>
        <p:txBody>
          <a:bodyPr/>
          <a:lstStyle/>
          <a:p>
            <a:pPr algn="l"/>
            <a:r>
              <a:rPr lang="en-US" dirty="0"/>
              <a:t>Listen for  “I told you so”</a:t>
            </a:r>
          </a:p>
        </p:txBody>
      </p:sp>
      <p:sp>
        <p:nvSpPr>
          <p:cNvPr id="3" name="Content Placeholder 2">
            <a:extLst>
              <a:ext uri="{FF2B5EF4-FFF2-40B4-BE49-F238E27FC236}">
                <a16:creationId xmlns:a16="http://schemas.microsoft.com/office/drawing/2014/main" id="{4A0F90A6-51BB-0F27-1ADD-F98B0AB1DD49}"/>
              </a:ext>
            </a:extLst>
          </p:cNvPr>
          <p:cNvSpPr>
            <a:spLocks noGrp="1"/>
          </p:cNvSpPr>
          <p:nvPr>
            <p:ph idx="1"/>
          </p:nvPr>
        </p:nvSpPr>
        <p:spPr/>
        <p:txBody>
          <a:bodyPr/>
          <a:lstStyle/>
          <a:p>
            <a:pPr marL="0" indent="0" algn="ctr">
              <a:buNone/>
            </a:pPr>
            <a:r>
              <a:rPr lang="en-US" dirty="0"/>
              <a:t>to sin against the boy? But you wouldn't listen! Now we must give an accounting for his blood." 23  They did not realize that Joseph could understand them, since he was using an interpreter. 24  He turned away from them and began to weep, but then turned back and spoke to them again. </a:t>
            </a:r>
          </a:p>
        </p:txBody>
      </p:sp>
      <p:pic>
        <p:nvPicPr>
          <p:cNvPr id="4" name="Picture 3">
            <a:extLst>
              <a:ext uri="{FF2B5EF4-FFF2-40B4-BE49-F238E27FC236}">
                <a16:creationId xmlns:a16="http://schemas.microsoft.com/office/drawing/2014/main" id="{4AB8826C-86DE-C1B1-3256-22CFF3540437}"/>
              </a:ext>
            </a:extLst>
          </p:cNvPr>
          <p:cNvPicPr>
            <a:picLocks noChangeAspect="1"/>
          </p:cNvPicPr>
          <p:nvPr/>
        </p:nvPicPr>
        <p:blipFill>
          <a:blip r:embed="rId2"/>
          <a:stretch>
            <a:fillRect/>
          </a:stretch>
        </p:blipFill>
        <p:spPr>
          <a:xfrm>
            <a:off x="4872942" y="5306950"/>
            <a:ext cx="2120347" cy="29523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420382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48</TotalTime>
  <Words>964</Words>
  <Application>Microsoft Office PowerPoint</Application>
  <PresentationFormat>Widescreen</PresentationFormat>
  <Paragraphs>65</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Comic Sans MS</vt:lpstr>
      <vt:lpstr>Office Theme</vt:lpstr>
      <vt:lpstr>Joseph &amp; His Brothers: Family Reconciliation</vt:lpstr>
      <vt:lpstr>Video Introduction</vt:lpstr>
      <vt:lpstr>What do you think?</vt:lpstr>
      <vt:lpstr>Listen for Jacob’s reservations.</vt:lpstr>
      <vt:lpstr>Good Out of Crisis</vt:lpstr>
      <vt:lpstr>Good Out of Crisis</vt:lpstr>
      <vt:lpstr>Good Out of Crisis</vt:lpstr>
      <vt:lpstr>Listen for  “I told you so”</vt:lpstr>
      <vt:lpstr>Listen for  “I told you so”</vt:lpstr>
      <vt:lpstr>I Was Wrong</vt:lpstr>
      <vt:lpstr>I Was Wrong</vt:lpstr>
      <vt:lpstr>Listen for a big surprise.</vt:lpstr>
      <vt:lpstr>Listen for a big surprise.</vt:lpstr>
      <vt:lpstr>Listen for a big surprise.</vt:lpstr>
      <vt:lpstr>Let Go of the Past</vt:lpstr>
      <vt:lpstr>Let Go of the Past</vt:lpstr>
      <vt:lpstr>Let Go of the Past</vt:lpstr>
      <vt:lpstr>Application</vt:lpstr>
      <vt:lpstr>Application</vt:lpstr>
      <vt:lpstr>Application</vt:lpstr>
      <vt:lpstr>Family Activities</vt:lpstr>
      <vt:lpstr>Joseph &amp; His Brothers: Family Reconciliation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Armstrong, Stephen (General Math and Science)</dc:creator>
  <cp:lastModifiedBy>Armstrong, Stephen (General Math and Science)</cp:lastModifiedBy>
  <cp:revision>4</cp:revision>
  <dcterms:created xsi:type="dcterms:W3CDTF">2024-10-31T18:57:30Z</dcterms:created>
  <dcterms:modified xsi:type="dcterms:W3CDTF">2024-10-31T19:46:26Z</dcterms:modified>
</cp:coreProperties>
</file>