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83" d="100"/>
          <a:sy n="83" d="100"/>
        </p:scale>
        <p:origin x="21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7D3EC0C-D973-4240-BF21-13D918BC7DA9}" type="datetimeFigureOut">
              <a:rPr lang="en-US" smtClean="0"/>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127035916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D3EC0C-D973-4240-BF21-13D918BC7DA9}" type="datetimeFigureOut">
              <a:rPr lang="en-US" smtClean="0"/>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1203257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D3EC0C-D973-4240-BF21-13D918BC7DA9}" type="datetimeFigureOut">
              <a:rPr lang="en-US" smtClean="0"/>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3512064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D3EC0C-D973-4240-BF21-13D918BC7DA9}" type="datetimeFigureOut">
              <a:rPr lang="en-US" smtClean="0"/>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1538322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D3EC0C-D973-4240-BF21-13D918BC7DA9}" type="datetimeFigureOut">
              <a:rPr lang="en-US" smtClean="0"/>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2320791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7D3EC0C-D973-4240-BF21-13D918BC7DA9}" type="datetimeFigureOut">
              <a:rPr lang="en-US" smtClean="0"/>
              <a:t>10/23/2024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323122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7D3EC0C-D973-4240-BF21-13D918BC7DA9}" type="datetimeFigureOut">
              <a:rPr lang="en-US" smtClean="0"/>
              <a:t>10/23/2024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1531000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7D3EC0C-D973-4240-BF21-13D918BC7DA9}" type="datetimeFigureOut">
              <a:rPr lang="en-US" smtClean="0"/>
              <a:t>10/23/2024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1081506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D3EC0C-D973-4240-BF21-13D918BC7DA9}" type="datetimeFigureOut">
              <a:rPr lang="en-US" smtClean="0"/>
              <a:t>10/23/2024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2972911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D3EC0C-D973-4240-BF21-13D918BC7DA9}" type="datetimeFigureOut">
              <a:rPr lang="en-US" smtClean="0"/>
              <a:t>10/23/2024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4194828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D3EC0C-D973-4240-BF21-13D918BC7DA9}" type="datetimeFigureOut">
              <a:rPr lang="en-US" smtClean="0"/>
              <a:t>10/23/2024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3021861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7" name="Folded Corner 6"/>
          <p:cNvSpPr/>
          <p:nvPr userDrawn="1"/>
        </p:nvSpPr>
        <p:spPr>
          <a:xfrm>
            <a:off x="656216" y="249382"/>
            <a:ext cx="11015831" cy="6377329"/>
          </a:xfrm>
          <a:prstGeom prst="foldedCorner">
            <a:avLst/>
          </a:prstGeom>
          <a:gradFill flip="none" rotWithShape="1">
            <a:gsLst>
              <a:gs pos="0">
                <a:schemeClr val="accent1">
                  <a:lumMod val="20000"/>
                  <a:lumOff val="80000"/>
                  <a:alpha val="75000"/>
                </a:schemeClr>
              </a:gs>
              <a:gs pos="38000">
                <a:schemeClr val="accent1">
                  <a:lumMod val="45000"/>
                  <a:lumOff val="55000"/>
                  <a:alpha val="95000"/>
                </a:schemeClr>
              </a:gs>
              <a:gs pos="100000">
                <a:schemeClr val="accent1">
                  <a:lumMod val="45000"/>
                  <a:lumOff val="55000"/>
                  <a:alpha val="77000"/>
                </a:schemeClr>
              </a:gs>
            </a:gsLst>
            <a:lin ang="0" scaled="1"/>
            <a:tileRect/>
          </a:gradFill>
          <a:ln>
            <a:noFill/>
          </a:ln>
          <a:effectLst>
            <a:outerShdw blurRad="165100" dist="165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D3EC0C-D973-4240-BF21-13D918BC7DA9}" type="datetimeFigureOut">
              <a:rPr lang="en-US" smtClean="0"/>
              <a:t>10/23/2024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329984-D937-41E6-9E9F-EFD2EFD29535}" type="slidenum">
              <a:rPr lang="en-US" smtClean="0"/>
              <a:t>‹#›</a:t>
            </a:fld>
            <a:endParaRPr lang="en-US"/>
          </a:p>
        </p:txBody>
      </p:sp>
    </p:spTree>
    <p:extLst>
      <p:ext uri="{BB962C8B-B14F-4D97-AF65-F5344CB8AC3E}">
        <p14:creationId xmlns:p14="http://schemas.microsoft.com/office/powerpoint/2010/main" val="21628799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tinyurl.com/36d88sed" TargetMode="External"/><Relationship Id="rId2" Type="http://schemas.openxmlformats.org/officeDocument/2006/relationships/image" Target="../media/image2.jp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hyperlink" Target="https://tinyurl.com/2s3hrf8u" TargetMode="External"/><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Joseph and His Brothers:</a:t>
            </a:r>
            <a:br>
              <a:rPr lang="en-US" dirty="0"/>
            </a:br>
            <a:r>
              <a:rPr lang="en-US" dirty="0"/>
              <a:t>Family Jealousy</a:t>
            </a:r>
          </a:p>
        </p:txBody>
      </p:sp>
      <p:sp>
        <p:nvSpPr>
          <p:cNvPr id="3" name="Subtitle 2"/>
          <p:cNvSpPr>
            <a:spLocks noGrp="1"/>
          </p:cNvSpPr>
          <p:nvPr>
            <p:ph type="subTitle" idx="1"/>
          </p:nvPr>
        </p:nvSpPr>
        <p:spPr>
          <a:xfrm>
            <a:off x="1524000" y="3835730"/>
            <a:ext cx="9144000" cy="1422070"/>
          </a:xfrm>
        </p:spPr>
        <p:txBody>
          <a:bodyPr/>
          <a:lstStyle/>
          <a:p>
            <a:r>
              <a:rPr lang="en-US" dirty="0"/>
              <a:t>November 10</a:t>
            </a:r>
          </a:p>
        </p:txBody>
      </p:sp>
    </p:spTree>
    <p:extLst>
      <p:ext uri="{BB962C8B-B14F-4D97-AF65-F5344CB8AC3E}">
        <p14:creationId xmlns:p14="http://schemas.microsoft.com/office/powerpoint/2010/main" val="27528424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3FE1E-E999-C6C6-7BE7-ECC176B890CD}"/>
              </a:ext>
            </a:extLst>
          </p:cNvPr>
          <p:cNvSpPr>
            <a:spLocks noGrp="1"/>
          </p:cNvSpPr>
          <p:nvPr>
            <p:ph type="title"/>
          </p:nvPr>
        </p:nvSpPr>
        <p:spPr/>
        <p:txBody>
          <a:bodyPr/>
          <a:lstStyle/>
          <a:p>
            <a:pPr algn="l"/>
            <a:r>
              <a:rPr lang="en-US" dirty="0"/>
              <a:t>Listen for plans of betrayal.</a:t>
            </a:r>
          </a:p>
        </p:txBody>
      </p:sp>
      <p:sp>
        <p:nvSpPr>
          <p:cNvPr id="3" name="Content Placeholder 2">
            <a:extLst>
              <a:ext uri="{FF2B5EF4-FFF2-40B4-BE49-F238E27FC236}">
                <a16:creationId xmlns:a16="http://schemas.microsoft.com/office/drawing/2014/main" id="{8D8C3F3C-B143-1EBB-A6B7-A0A16B0A87C1}"/>
              </a:ext>
            </a:extLst>
          </p:cNvPr>
          <p:cNvSpPr>
            <a:spLocks noGrp="1"/>
          </p:cNvSpPr>
          <p:nvPr>
            <p:ph idx="1"/>
          </p:nvPr>
        </p:nvSpPr>
        <p:spPr>
          <a:xfrm>
            <a:off x="1830728" y="1790098"/>
            <a:ext cx="8530542" cy="4351338"/>
          </a:xfrm>
        </p:spPr>
        <p:txBody>
          <a:bodyPr/>
          <a:lstStyle/>
          <a:p>
            <a:pPr marL="0" indent="0" algn="ctr">
              <a:buNone/>
            </a:pPr>
            <a:r>
              <a:rPr lang="en-US" dirty="0"/>
              <a:t>them and take him back to his father. 23  So when Joseph came to his brothers, they stripped him of his robe--the richly ornamented robe he was wearing-- 24  and they took him and threw him into the cistern. Now the cistern was empty; there was no water in it.</a:t>
            </a:r>
          </a:p>
        </p:txBody>
      </p:sp>
      <p:pic>
        <p:nvPicPr>
          <p:cNvPr id="4" name="Picture 3">
            <a:extLst>
              <a:ext uri="{FF2B5EF4-FFF2-40B4-BE49-F238E27FC236}">
                <a16:creationId xmlns:a16="http://schemas.microsoft.com/office/drawing/2014/main" id="{D6892F10-C13C-1EF3-829B-F5EE97CFAB59}"/>
              </a:ext>
            </a:extLst>
          </p:cNvPr>
          <p:cNvPicPr>
            <a:picLocks noChangeAspect="1"/>
          </p:cNvPicPr>
          <p:nvPr/>
        </p:nvPicPr>
        <p:blipFill>
          <a:blip r:embed="rId2"/>
          <a:stretch>
            <a:fillRect/>
          </a:stretch>
        </p:blipFill>
        <p:spPr>
          <a:xfrm>
            <a:off x="5019809" y="5763125"/>
            <a:ext cx="2152381" cy="28571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1974788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3EB83-A9F8-6D0B-7C3A-A4B200ACF5D9}"/>
              </a:ext>
            </a:extLst>
          </p:cNvPr>
          <p:cNvSpPr>
            <a:spLocks noGrp="1"/>
          </p:cNvSpPr>
          <p:nvPr>
            <p:ph type="title"/>
          </p:nvPr>
        </p:nvSpPr>
        <p:spPr/>
        <p:txBody>
          <a:bodyPr/>
          <a:lstStyle/>
          <a:p>
            <a:r>
              <a:rPr lang="en-US" dirty="0"/>
              <a:t>Jealousy, Animosity, Betrayal</a:t>
            </a:r>
          </a:p>
        </p:txBody>
      </p:sp>
      <p:sp>
        <p:nvSpPr>
          <p:cNvPr id="3" name="Content Placeholder 2">
            <a:extLst>
              <a:ext uri="{FF2B5EF4-FFF2-40B4-BE49-F238E27FC236}">
                <a16:creationId xmlns:a16="http://schemas.microsoft.com/office/drawing/2014/main" id="{60538F79-7C43-7460-E320-13116D43E529}"/>
              </a:ext>
            </a:extLst>
          </p:cNvPr>
          <p:cNvSpPr>
            <a:spLocks noGrp="1"/>
          </p:cNvSpPr>
          <p:nvPr>
            <p:ph idx="1"/>
          </p:nvPr>
        </p:nvSpPr>
        <p:spPr/>
        <p:txBody>
          <a:bodyPr/>
          <a:lstStyle/>
          <a:p>
            <a:r>
              <a:rPr lang="en-US" dirty="0"/>
              <a:t>Based on the fancy coat and the bragging, why did Joseph’s brothers hold him in such contempt?</a:t>
            </a:r>
          </a:p>
          <a:p>
            <a:r>
              <a:rPr lang="en-US" dirty="0"/>
              <a:t>What emotional reaction do you have to Joseph’s betrayal by the brothers?</a:t>
            </a:r>
          </a:p>
          <a:p>
            <a:r>
              <a:rPr lang="en-US" dirty="0"/>
              <a:t>What makes jealousy such a powerful emotion? </a:t>
            </a:r>
          </a:p>
        </p:txBody>
      </p:sp>
    </p:spTree>
    <p:extLst>
      <p:ext uri="{BB962C8B-B14F-4D97-AF65-F5344CB8AC3E}">
        <p14:creationId xmlns:p14="http://schemas.microsoft.com/office/powerpoint/2010/main" val="4255130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969696"/>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7CE83-BFE2-E0B1-A688-553BA8045367}"/>
              </a:ext>
            </a:extLst>
          </p:cNvPr>
          <p:cNvSpPr>
            <a:spLocks noGrp="1"/>
          </p:cNvSpPr>
          <p:nvPr>
            <p:ph type="title"/>
          </p:nvPr>
        </p:nvSpPr>
        <p:spPr/>
        <p:txBody>
          <a:bodyPr/>
          <a:lstStyle/>
          <a:p>
            <a:r>
              <a:rPr lang="en-US" dirty="0"/>
              <a:t>Jealousy, Animosity, Betrayal</a:t>
            </a:r>
          </a:p>
        </p:txBody>
      </p:sp>
      <p:sp>
        <p:nvSpPr>
          <p:cNvPr id="3" name="Content Placeholder 2">
            <a:extLst>
              <a:ext uri="{FF2B5EF4-FFF2-40B4-BE49-F238E27FC236}">
                <a16:creationId xmlns:a16="http://schemas.microsoft.com/office/drawing/2014/main" id="{DB046CEC-B48B-3CA1-11FC-A18ABD803239}"/>
              </a:ext>
            </a:extLst>
          </p:cNvPr>
          <p:cNvSpPr>
            <a:spLocks noGrp="1"/>
          </p:cNvSpPr>
          <p:nvPr>
            <p:ph idx="1"/>
          </p:nvPr>
        </p:nvSpPr>
        <p:spPr>
          <a:xfrm>
            <a:off x="838200" y="2222339"/>
            <a:ext cx="6986286" cy="3954624"/>
          </a:xfrm>
        </p:spPr>
        <p:txBody>
          <a:bodyPr/>
          <a:lstStyle/>
          <a:p>
            <a:r>
              <a:rPr lang="en-US" dirty="0"/>
              <a:t>How can you keep anger or jealousy from taking root in your life?  How should we deal with feelings of jealousy? </a:t>
            </a:r>
          </a:p>
        </p:txBody>
      </p:sp>
      <p:pic>
        <p:nvPicPr>
          <p:cNvPr id="3074" name="Picture 2" descr="(Charlie) Businessman is Angry">
            <a:extLst>
              <a:ext uri="{FF2B5EF4-FFF2-40B4-BE49-F238E27FC236}">
                <a16:creationId xmlns:a16="http://schemas.microsoft.com/office/drawing/2014/main" id="{17763BED-126A-18F4-E106-5C8989F031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9204" y="1727196"/>
            <a:ext cx="2144310" cy="41540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8927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2E1FF-8C69-738E-8D77-9D32E820F6DB}"/>
              </a:ext>
            </a:extLst>
          </p:cNvPr>
          <p:cNvSpPr>
            <a:spLocks noGrp="1"/>
          </p:cNvSpPr>
          <p:nvPr>
            <p:ph type="title"/>
          </p:nvPr>
        </p:nvSpPr>
        <p:spPr/>
        <p:txBody>
          <a:bodyPr/>
          <a:lstStyle/>
          <a:p>
            <a:pPr algn="l"/>
            <a:r>
              <a:rPr lang="en-US" dirty="0"/>
              <a:t>Listen for deceit.</a:t>
            </a:r>
          </a:p>
        </p:txBody>
      </p:sp>
      <p:sp>
        <p:nvSpPr>
          <p:cNvPr id="3" name="Content Placeholder 2">
            <a:extLst>
              <a:ext uri="{FF2B5EF4-FFF2-40B4-BE49-F238E27FC236}">
                <a16:creationId xmlns:a16="http://schemas.microsoft.com/office/drawing/2014/main" id="{4095AF6F-7496-0CBB-81A5-54ABD75CB370}"/>
              </a:ext>
            </a:extLst>
          </p:cNvPr>
          <p:cNvSpPr>
            <a:spLocks noGrp="1"/>
          </p:cNvSpPr>
          <p:nvPr>
            <p:ph idx="1"/>
          </p:nvPr>
        </p:nvSpPr>
        <p:spPr>
          <a:xfrm>
            <a:off x="1593930" y="1906647"/>
            <a:ext cx="9004139" cy="4351338"/>
          </a:xfrm>
        </p:spPr>
        <p:txBody>
          <a:bodyPr/>
          <a:lstStyle/>
          <a:p>
            <a:pPr marL="0" indent="0" algn="ctr">
              <a:buNone/>
            </a:pPr>
            <a:r>
              <a:rPr lang="en-US" dirty="0"/>
              <a:t>Genesis 37:31-34 (NIV)   Then they got Joseph's robe, slaughtered a goat and dipped the robe in the blood. 32  They took the ornamented robe back to their father and said, "We found this. Examine it to see whether it is your son's </a:t>
            </a:r>
          </a:p>
        </p:txBody>
      </p:sp>
    </p:spTree>
    <p:extLst>
      <p:ext uri="{BB962C8B-B14F-4D97-AF65-F5344CB8AC3E}">
        <p14:creationId xmlns:p14="http://schemas.microsoft.com/office/powerpoint/2010/main" val="50403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2E1FF-8C69-738E-8D77-9D32E820F6DB}"/>
              </a:ext>
            </a:extLst>
          </p:cNvPr>
          <p:cNvSpPr>
            <a:spLocks noGrp="1"/>
          </p:cNvSpPr>
          <p:nvPr>
            <p:ph type="title"/>
          </p:nvPr>
        </p:nvSpPr>
        <p:spPr/>
        <p:txBody>
          <a:bodyPr/>
          <a:lstStyle/>
          <a:p>
            <a:pPr algn="l"/>
            <a:r>
              <a:rPr lang="en-US" dirty="0"/>
              <a:t>Listen for deceit.</a:t>
            </a:r>
          </a:p>
        </p:txBody>
      </p:sp>
      <p:sp>
        <p:nvSpPr>
          <p:cNvPr id="3" name="Content Placeholder 2">
            <a:extLst>
              <a:ext uri="{FF2B5EF4-FFF2-40B4-BE49-F238E27FC236}">
                <a16:creationId xmlns:a16="http://schemas.microsoft.com/office/drawing/2014/main" id="{4095AF6F-7496-0CBB-81A5-54ABD75CB370}"/>
              </a:ext>
            </a:extLst>
          </p:cNvPr>
          <p:cNvSpPr>
            <a:spLocks noGrp="1"/>
          </p:cNvSpPr>
          <p:nvPr>
            <p:ph idx="1"/>
          </p:nvPr>
        </p:nvSpPr>
        <p:spPr>
          <a:xfrm>
            <a:off x="1823253" y="1871923"/>
            <a:ext cx="8545493" cy="4351338"/>
          </a:xfrm>
        </p:spPr>
        <p:txBody>
          <a:bodyPr/>
          <a:lstStyle/>
          <a:p>
            <a:pPr marL="0" indent="0" algn="ctr">
              <a:buNone/>
            </a:pPr>
            <a:r>
              <a:rPr lang="en-US" dirty="0"/>
              <a:t>robe." 33  He recognized it and said, "It is my son's robe! Some ferocious animal has devoured him. Joseph has surely been torn to pieces." 34  Then Jacob tore his clothes, put on sackcloth and mourned for his son many days.</a:t>
            </a:r>
          </a:p>
        </p:txBody>
      </p:sp>
      <p:pic>
        <p:nvPicPr>
          <p:cNvPr id="4" name="Picture 3">
            <a:extLst>
              <a:ext uri="{FF2B5EF4-FFF2-40B4-BE49-F238E27FC236}">
                <a16:creationId xmlns:a16="http://schemas.microsoft.com/office/drawing/2014/main" id="{FB8F8B3B-9457-20AF-8428-5DDB6ECCE3A0}"/>
              </a:ext>
            </a:extLst>
          </p:cNvPr>
          <p:cNvPicPr>
            <a:picLocks noChangeAspect="1"/>
          </p:cNvPicPr>
          <p:nvPr/>
        </p:nvPicPr>
        <p:blipFill>
          <a:blip r:embed="rId2"/>
          <a:stretch>
            <a:fillRect/>
          </a:stretch>
        </p:blipFill>
        <p:spPr>
          <a:xfrm>
            <a:off x="5019808" y="5485332"/>
            <a:ext cx="2152381" cy="28571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8001417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D3B15-0A69-0B3F-4BF7-D33F0981CA0E}"/>
              </a:ext>
            </a:extLst>
          </p:cNvPr>
          <p:cNvSpPr>
            <a:spLocks noGrp="1"/>
          </p:cNvSpPr>
          <p:nvPr>
            <p:ph type="title"/>
          </p:nvPr>
        </p:nvSpPr>
        <p:spPr/>
        <p:txBody>
          <a:bodyPr/>
          <a:lstStyle/>
          <a:p>
            <a:r>
              <a:rPr lang="en-US" dirty="0"/>
              <a:t>Deception and Grief</a:t>
            </a:r>
          </a:p>
        </p:txBody>
      </p:sp>
      <p:sp>
        <p:nvSpPr>
          <p:cNvPr id="3" name="Content Placeholder 2">
            <a:extLst>
              <a:ext uri="{FF2B5EF4-FFF2-40B4-BE49-F238E27FC236}">
                <a16:creationId xmlns:a16="http://schemas.microsoft.com/office/drawing/2014/main" id="{095B2535-34FF-26A1-894C-5CF74D3BDA4D}"/>
              </a:ext>
            </a:extLst>
          </p:cNvPr>
          <p:cNvSpPr>
            <a:spLocks noGrp="1"/>
          </p:cNvSpPr>
          <p:nvPr>
            <p:ph idx="1"/>
          </p:nvPr>
        </p:nvSpPr>
        <p:spPr/>
        <p:txBody>
          <a:bodyPr/>
          <a:lstStyle/>
          <a:p>
            <a:r>
              <a:rPr lang="en-US" dirty="0"/>
              <a:t>Why did the brothers feel they could let their father believe that Joseph was dead, rather than simply admitting they sold him?</a:t>
            </a:r>
          </a:p>
          <a:p>
            <a:r>
              <a:rPr lang="en-US" dirty="0"/>
              <a:t>How might keeping this secret have impacted their relationship with their father in the future?</a:t>
            </a:r>
          </a:p>
          <a:p>
            <a:endParaRPr lang="en-US" dirty="0"/>
          </a:p>
        </p:txBody>
      </p:sp>
    </p:spTree>
    <p:extLst>
      <p:ext uri="{BB962C8B-B14F-4D97-AF65-F5344CB8AC3E}">
        <p14:creationId xmlns:p14="http://schemas.microsoft.com/office/powerpoint/2010/main" val="3309737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130E2-8209-F9F1-4786-C7A283494415}"/>
              </a:ext>
            </a:extLst>
          </p:cNvPr>
          <p:cNvSpPr>
            <a:spLocks noGrp="1"/>
          </p:cNvSpPr>
          <p:nvPr>
            <p:ph type="title"/>
          </p:nvPr>
        </p:nvSpPr>
        <p:spPr/>
        <p:txBody>
          <a:bodyPr/>
          <a:lstStyle/>
          <a:p>
            <a:r>
              <a:rPr lang="en-US" dirty="0"/>
              <a:t>Deception and Grief</a:t>
            </a:r>
          </a:p>
        </p:txBody>
      </p:sp>
      <p:sp>
        <p:nvSpPr>
          <p:cNvPr id="3" name="Content Placeholder 2">
            <a:extLst>
              <a:ext uri="{FF2B5EF4-FFF2-40B4-BE49-F238E27FC236}">
                <a16:creationId xmlns:a16="http://schemas.microsoft.com/office/drawing/2014/main" id="{E5CFBA88-B416-DF21-1C71-3C3F922322D6}"/>
              </a:ext>
            </a:extLst>
          </p:cNvPr>
          <p:cNvSpPr>
            <a:spLocks noGrp="1"/>
          </p:cNvSpPr>
          <p:nvPr>
            <p:ph idx="1"/>
          </p:nvPr>
        </p:nvSpPr>
        <p:spPr/>
        <p:txBody>
          <a:bodyPr/>
          <a:lstStyle/>
          <a:p>
            <a:r>
              <a:rPr lang="en-US" dirty="0"/>
              <a:t>How does this event fit into the larger story of God’s plan for Joseph and his family?</a:t>
            </a:r>
          </a:p>
          <a:p>
            <a:r>
              <a:rPr lang="en-US" dirty="0"/>
              <a:t>What does this passage show us about how God can work through even the darkest moments of deception and loss?</a:t>
            </a:r>
          </a:p>
        </p:txBody>
      </p:sp>
    </p:spTree>
    <p:extLst>
      <p:ext uri="{BB962C8B-B14F-4D97-AF65-F5344CB8AC3E}">
        <p14:creationId xmlns:p14="http://schemas.microsoft.com/office/powerpoint/2010/main" val="651172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245FD-18B4-C108-FF18-DA586BB14F92}"/>
              </a:ext>
            </a:extLst>
          </p:cNvPr>
          <p:cNvSpPr>
            <a:spLocks noGrp="1"/>
          </p:cNvSpPr>
          <p:nvPr>
            <p:ph type="title"/>
          </p:nvPr>
        </p:nvSpPr>
        <p:spPr/>
        <p:txBody>
          <a:bodyPr/>
          <a:lstStyle/>
          <a:p>
            <a:r>
              <a:rPr lang="en-US" dirty="0"/>
              <a:t>Application</a:t>
            </a:r>
          </a:p>
        </p:txBody>
      </p:sp>
      <p:sp>
        <p:nvSpPr>
          <p:cNvPr id="3" name="Content Placeholder 2">
            <a:extLst>
              <a:ext uri="{FF2B5EF4-FFF2-40B4-BE49-F238E27FC236}">
                <a16:creationId xmlns:a16="http://schemas.microsoft.com/office/drawing/2014/main" id="{6388CABD-612E-37C5-7F14-9002C08FA083}"/>
              </a:ext>
            </a:extLst>
          </p:cNvPr>
          <p:cNvSpPr>
            <a:spLocks noGrp="1"/>
          </p:cNvSpPr>
          <p:nvPr>
            <p:ph idx="1"/>
          </p:nvPr>
        </p:nvSpPr>
        <p:spPr/>
        <p:txBody>
          <a:bodyPr>
            <a:normAutofit/>
          </a:bodyPr>
          <a:lstStyle/>
          <a:p>
            <a:r>
              <a:rPr lang="en-US" dirty="0"/>
              <a:t>Pray. </a:t>
            </a:r>
          </a:p>
          <a:p>
            <a:pPr lvl="1"/>
            <a:r>
              <a:rPr lang="en-US" dirty="0"/>
              <a:t>Pray for God to keep you from all forms of animosity and resentment. </a:t>
            </a:r>
          </a:p>
          <a:p>
            <a:pPr lvl="1"/>
            <a:r>
              <a:rPr lang="en-US" dirty="0"/>
              <a:t>We must not tolerate attitudes of unkindness toward others. </a:t>
            </a:r>
          </a:p>
          <a:p>
            <a:pPr lvl="1"/>
            <a:r>
              <a:rPr lang="en-US" dirty="0"/>
              <a:t>Left unchecked, the root of our wrong attitudes can grow into harmful actions with bitter consequences.</a:t>
            </a:r>
          </a:p>
          <a:p>
            <a:endParaRPr lang="en-US" dirty="0"/>
          </a:p>
        </p:txBody>
      </p:sp>
    </p:spTree>
    <p:extLst>
      <p:ext uri="{BB962C8B-B14F-4D97-AF65-F5344CB8AC3E}">
        <p14:creationId xmlns:p14="http://schemas.microsoft.com/office/powerpoint/2010/main" val="22883383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245FD-18B4-C108-FF18-DA586BB14F92}"/>
              </a:ext>
            </a:extLst>
          </p:cNvPr>
          <p:cNvSpPr>
            <a:spLocks noGrp="1"/>
          </p:cNvSpPr>
          <p:nvPr>
            <p:ph type="title"/>
          </p:nvPr>
        </p:nvSpPr>
        <p:spPr/>
        <p:txBody>
          <a:bodyPr/>
          <a:lstStyle/>
          <a:p>
            <a:r>
              <a:rPr lang="en-US"/>
              <a:t>Application</a:t>
            </a:r>
            <a:endParaRPr lang="en-US" dirty="0"/>
          </a:p>
        </p:txBody>
      </p:sp>
      <p:sp>
        <p:nvSpPr>
          <p:cNvPr id="3" name="Content Placeholder 2">
            <a:extLst>
              <a:ext uri="{FF2B5EF4-FFF2-40B4-BE49-F238E27FC236}">
                <a16:creationId xmlns:a16="http://schemas.microsoft.com/office/drawing/2014/main" id="{6388CABD-612E-37C5-7F14-9002C08FA083}"/>
              </a:ext>
            </a:extLst>
          </p:cNvPr>
          <p:cNvSpPr>
            <a:spLocks noGrp="1"/>
          </p:cNvSpPr>
          <p:nvPr>
            <p:ph idx="1"/>
          </p:nvPr>
        </p:nvSpPr>
        <p:spPr>
          <a:xfrm>
            <a:off x="838200" y="2152891"/>
            <a:ext cx="10515600" cy="4024072"/>
          </a:xfrm>
        </p:spPr>
        <p:txBody>
          <a:bodyPr/>
          <a:lstStyle/>
          <a:p>
            <a:r>
              <a:rPr lang="en-US" dirty="0"/>
              <a:t>Share. </a:t>
            </a:r>
          </a:p>
          <a:p>
            <a:pPr lvl="1"/>
            <a:r>
              <a:rPr lang="en-US" dirty="0"/>
              <a:t>Contemplate what you can do to stop these types of issues from taking root in your heart. </a:t>
            </a:r>
          </a:p>
          <a:p>
            <a:pPr lvl="1"/>
            <a:r>
              <a:rPr lang="en-US" dirty="0"/>
              <a:t>Connect with a friend who knows you well and share with them your struggles.</a:t>
            </a:r>
          </a:p>
          <a:p>
            <a:endParaRPr lang="en-US" dirty="0"/>
          </a:p>
          <a:p>
            <a:endParaRPr lang="en-US" dirty="0"/>
          </a:p>
        </p:txBody>
      </p:sp>
    </p:spTree>
    <p:extLst>
      <p:ext uri="{BB962C8B-B14F-4D97-AF65-F5344CB8AC3E}">
        <p14:creationId xmlns:p14="http://schemas.microsoft.com/office/powerpoint/2010/main" val="40776637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245FD-18B4-C108-FF18-DA586BB14F92}"/>
              </a:ext>
            </a:extLst>
          </p:cNvPr>
          <p:cNvSpPr>
            <a:spLocks noGrp="1"/>
          </p:cNvSpPr>
          <p:nvPr>
            <p:ph type="title"/>
          </p:nvPr>
        </p:nvSpPr>
        <p:spPr/>
        <p:txBody>
          <a:bodyPr/>
          <a:lstStyle/>
          <a:p>
            <a:r>
              <a:rPr lang="en-US" dirty="0"/>
              <a:t>Application</a:t>
            </a:r>
          </a:p>
        </p:txBody>
      </p:sp>
      <p:sp>
        <p:nvSpPr>
          <p:cNvPr id="3" name="Content Placeholder 2">
            <a:extLst>
              <a:ext uri="{FF2B5EF4-FFF2-40B4-BE49-F238E27FC236}">
                <a16:creationId xmlns:a16="http://schemas.microsoft.com/office/drawing/2014/main" id="{6388CABD-612E-37C5-7F14-9002C08FA083}"/>
              </a:ext>
            </a:extLst>
          </p:cNvPr>
          <p:cNvSpPr>
            <a:spLocks noGrp="1"/>
          </p:cNvSpPr>
          <p:nvPr>
            <p:ph idx="1"/>
          </p:nvPr>
        </p:nvSpPr>
        <p:spPr>
          <a:xfrm>
            <a:off x="838200" y="2083443"/>
            <a:ext cx="10515600" cy="4093520"/>
          </a:xfrm>
        </p:spPr>
        <p:txBody>
          <a:bodyPr/>
          <a:lstStyle/>
          <a:p>
            <a:r>
              <a:rPr lang="en-US" dirty="0"/>
              <a:t>Forgive. </a:t>
            </a:r>
          </a:p>
          <a:p>
            <a:pPr lvl="1"/>
            <a:r>
              <a:rPr lang="en-US" dirty="0"/>
              <a:t>With God’s help begin the process of forgiving someone from a past hurt. </a:t>
            </a:r>
          </a:p>
          <a:p>
            <a:pPr lvl="1"/>
            <a:r>
              <a:rPr lang="en-US" dirty="0"/>
              <a:t>Start the process of reconciliation with that individual (Eph. 4:31-32). </a:t>
            </a:r>
          </a:p>
          <a:p>
            <a:endParaRPr lang="en-US" dirty="0"/>
          </a:p>
        </p:txBody>
      </p:sp>
    </p:spTree>
    <p:extLst>
      <p:ext uri="{BB962C8B-B14F-4D97-AF65-F5344CB8AC3E}">
        <p14:creationId xmlns:p14="http://schemas.microsoft.com/office/powerpoint/2010/main" val="29842569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0D38A37-97BA-952F-A08E-6B01F18B8698}"/>
              </a:ext>
            </a:extLst>
          </p:cNvPr>
          <p:cNvSpPr>
            <a:spLocks noGrp="1"/>
          </p:cNvSpPr>
          <p:nvPr>
            <p:ph type="title"/>
          </p:nvPr>
        </p:nvSpPr>
        <p:spPr/>
        <p:txBody>
          <a:bodyPr/>
          <a:lstStyle/>
          <a:p>
            <a:r>
              <a:rPr lang="en-US" dirty="0"/>
              <a:t>Video Introduction</a:t>
            </a:r>
          </a:p>
        </p:txBody>
      </p:sp>
      <p:grpSp>
        <p:nvGrpSpPr>
          <p:cNvPr id="9" name="Group 8">
            <a:extLst>
              <a:ext uri="{FF2B5EF4-FFF2-40B4-BE49-F238E27FC236}">
                <a16:creationId xmlns:a16="http://schemas.microsoft.com/office/drawing/2014/main" id="{122A6DB7-927B-3714-974C-4AA1E40EE124}"/>
              </a:ext>
            </a:extLst>
          </p:cNvPr>
          <p:cNvGrpSpPr/>
          <p:nvPr/>
        </p:nvGrpSpPr>
        <p:grpSpPr>
          <a:xfrm>
            <a:off x="2849598" y="1305136"/>
            <a:ext cx="6492803" cy="4627737"/>
            <a:chOff x="2849598" y="1305136"/>
            <a:chExt cx="6492803" cy="4627737"/>
          </a:xfrm>
        </p:grpSpPr>
        <p:pic>
          <p:nvPicPr>
            <p:cNvPr id="6" name="Picture 5" descr="A group of men looking up at a person&#10;&#10;Description automatically generated">
              <a:extLst>
                <a:ext uri="{FF2B5EF4-FFF2-40B4-BE49-F238E27FC236}">
                  <a16:creationId xmlns:a16="http://schemas.microsoft.com/office/drawing/2014/main" id="{909C60A5-CD55-CF9F-A769-02AA4E1667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6678" y="1662545"/>
              <a:ext cx="5765146" cy="3311607"/>
            </a:xfrm>
            <a:prstGeom prst="rect">
              <a:avLst/>
            </a:prstGeom>
            <a:ln>
              <a:noFill/>
            </a:ln>
            <a:effectLst>
              <a:outerShdw blurRad="292100" dist="139700" dir="2700000" algn="tl" rotWithShape="0">
                <a:srgbClr val="333333">
                  <a:alpha val="65000"/>
                </a:srgbClr>
              </a:outerShdw>
            </a:effectLst>
          </p:spPr>
        </p:pic>
        <p:pic>
          <p:nvPicPr>
            <p:cNvPr id="8" name="Picture 7" descr="A black background with a black square&#10;&#10;Description automatically generated with medium confidence">
              <a:hlinkClick r:id="rId3"/>
              <a:extLst>
                <a:ext uri="{FF2B5EF4-FFF2-40B4-BE49-F238E27FC236}">
                  <a16:creationId xmlns:a16="http://schemas.microsoft.com/office/drawing/2014/main" id="{6C237AD7-36CF-BEFB-1AED-12410E803B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9598" y="1305136"/>
              <a:ext cx="6492803" cy="4627737"/>
            </a:xfrm>
            <a:prstGeom prst="rect">
              <a:avLst/>
            </a:prstGeom>
            <a:ln>
              <a:noFill/>
            </a:ln>
            <a:effectLst>
              <a:outerShdw blurRad="292100" dist="139700" dir="2700000" algn="tl" rotWithShape="0">
                <a:srgbClr val="333333">
                  <a:alpha val="65000"/>
                </a:srgbClr>
              </a:outerShdw>
            </a:effectLst>
          </p:spPr>
        </p:pic>
      </p:grpSp>
      <p:sp>
        <p:nvSpPr>
          <p:cNvPr id="10" name="TextBox 9">
            <a:extLst>
              <a:ext uri="{FF2B5EF4-FFF2-40B4-BE49-F238E27FC236}">
                <a16:creationId xmlns:a16="http://schemas.microsoft.com/office/drawing/2014/main" id="{BA195A64-5EFA-A497-4A89-BCF914CED7B9}"/>
              </a:ext>
            </a:extLst>
          </p:cNvPr>
          <p:cNvSpPr txBox="1"/>
          <p:nvPr/>
        </p:nvSpPr>
        <p:spPr>
          <a:xfrm>
            <a:off x="4548249" y="5932873"/>
            <a:ext cx="3135086" cy="461665"/>
          </a:xfrm>
          <a:prstGeom prst="rect">
            <a:avLst/>
          </a:prstGeom>
          <a:noFill/>
        </p:spPr>
        <p:txBody>
          <a:bodyPr wrap="square" rtlCol="0">
            <a:spAutoFit/>
          </a:bodyPr>
          <a:lstStyle/>
          <a:p>
            <a:pPr algn="ctr"/>
            <a:r>
              <a:rPr lang="en-US" sz="2400" dirty="0">
                <a:hlinkClick r:id="rId3"/>
              </a:rPr>
              <a:t>View Video</a:t>
            </a:r>
            <a:endParaRPr lang="en-US" sz="2400" dirty="0"/>
          </a:p>
        </p:txBody>
      </p:sp>
    </p:spTree>
    <p:extLst>
      <p:ext uri="{BB962C8B-B14F-4D97-AF65-F5344CB8AC3E}">
        <p14:creationId xmlns:p14="http://schemas.microsoft.com/office/powerpoint/2010/main" val="13240668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EF251-17FD-28E7-FA63-76C7A345C06E}"/>
              </a:ext>
            </a:extLst>
          </p:cNvPr>
          <p:cNvSpPr>
            <a:spLocks noGrp="1"/>
          </p:cNvSpPr>
          <p:nvPr>
            <p:ph type="title"/>
          </p:nvPr>
        </p:nvSpPr>
        <p:spPr>
          <a:xfrm>
            <a:off x="838200" y="365125"/>
            <a:ext cx="6095035" cy="1325563"/>
          </a:xfrm>
        </p:spPr>
        <p:txBody>
          <a:bodyPr/>
          <a:lstStyle/>
          <a:p>
            <a:r>
              <a:rPr lang="en-US" dirty="0"/>
              <a:t>Family Activities</a:t>
            </a:r>
          </a:p>
        </p:txBody>
      </p:sp>
      <p:pic>
        <p:nvPicPr>
          <p:cNvPr id="4" name="Picture 3" descr="A line of black lines on a yellow background&#10;&#10;Description automatically generated">
            <a:extLst>
              <a:ext uri="{FF2B5EF4-FFF2-40B4-BE49-F238E27FC236}">
                <a16:creationId xmlns:a16="http://schemas.microsoft.com/office/drawing/2014/main" id="{46D39AD1-7986-2EDC-142F-46CC111AA8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095" y="1400429"/>
            <a:ext cx="11123809" cy="202857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perspectiveContrastingRightFacing"/>
            <a:lightRig rig="twoPt" dir="t">
              <a:rot lat="0" lon="0" rev="7200000"/>
            </a:lightRig>
          </a:scene3d>
          <a:sp3d contourW="12700">
            <a:bevelT w="25400" h="19050"/>
            <a:contourClr>
              <a:srgbClr val="969696"/>
            </a:contourClr>
          </a:sp3d>
        </p:spPr>
      </p:pic>
      <p:sp>
        <p:nvSpPr>
          <p:cNvPr id="9" name="Speech Bubble: Rectangle with Corners Rounded 8">
            <a:extLst>
              <a:ext uri="{FF2B5EF4-FFF2-40B4-BE49-F238E27FC236}">
                <a16:creationId xmlns:a16="http://schemas.microsoft.com/office/drawing/2014/main" id="{7BDD58DE-38DA-0ACE-3A60-F5C258EC6623}"/>
              </a:ext>
            </a:extLst>
          </p:cNvPr>
          <p:cNvSpPr/>
          <p:nvPr/>
        </p:nvSpPr>
        <p:spPr>
          <a:xfrm>
            <a:off x="7622770" y="3397170"/>
            <a:ext cx="4352081" cy="2647709"/>
          </a:xfrm>
          <a:prstGeom prst="wedgeRoundRectCallout">
            <a:avLst>
              <a:gd name="adj1" fmla="val -66821"/>
              <a:gd name="adj2" fmla="val -24988"/>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latin typeface="Comic Sans MS" panose="030F0702030302020204" pitchFamily="66" charset="0"/>
              </a:rPr>
              <a:t>I sure hope you have the other half of this message, the key.   The church in </a:t>
            </a:r>
            <a:r>
              <a:rPr lang="en-US" dirty="0" err="1">
                <a:latin typeface="Comic Sans MS" panose="030F0702030302020204" pitchFamily="66" charset="0"/>
              </a:rPr>
              <a:t>Janofzertish</a:t>
            </a:r>
            <a:r>
              <a:rPr lang="en-US" dirty="0">
                <a:latin typeface="Comic Sans MS" panose="030F0702030302020204" pitchFamily="66" charset="0"/>
              </a:rPr>
              <a:t> has an important exhortation for you.  If you get stuck, help is available at </a:t>
            </a:r>
            <a:r>
              <a:rPr lang="en-US" dirty="0">
                <a:latin typeface="Comic Sans MS" panose="030F0702030302020204" pitchFamily="66" charset="0"/>
                <a:hlinkClick r:id="rId3"/>
              </a:rPr>
              <a:t>https://tinyurl.com/2s3hrf8u</a:t>
            </a:r>
            <a:r>
              <a:rPr lang="en-US" dirty="0">
                <a:latin typeface="Comic Sans MS" panose="030F0702030302020204" pitchFamily="66" charset="0"/>
              </a:rPr>
              <a:t>   You can also find the crossword there (you guys in the back row).</a:t>
            </a:r>
          </a:p>
        </p:txBody>
      </p:sp>
      <p:pic>
        <p:nvPicPr>
          <p:cNvPr id="4098" name="Picture 2" descr="Cartoon girl typing">
            <a:extLst>
              <a:ext uri="{FF2B5EF4-FFF2-40B4-BE49-F238E27FC236}">
                <a16:creationId xmlns:a16="http://schemas.microsoft.com/office/drawing/2014/main" id="{C072CD18-2C15-67E6-166F-D0ECACA5FA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3356658" y="3138783"/>
            <a:ext cx="3331580" cy="28151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87252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Joseph and His Brothers:</a:t>
            </a:r>
            <a:br>
              <a:rPr lang="en-US" dirty="0"/>
            </a:br>
            <a:r>
              <a:rPr lang="en-US" dirty="0"/>
              <a:t>Family Jealousy</a:t>
            </a:r>
          </a:p>
        </p:txBody>
      </p:sp>
      <p:sp>
        <p:nvSpPr>
          <p:cNvPr id="3" name="Subtitle 2"/>
          <p:cNvSpPr>
            <a:spLocks noGrp="1"/>
          </p:cNvSpPr>
          <p:nvPr>
            <p:ph type="subTitle" idx="1"/>
          </p:nvPr>
        </p:nvSpPr>
        <p:spPr>
          <a:xfrm>
            <a:off x="1524000" y="3835730"/>
            <a:ext cx="9144000" cy="1422070"/>
          </a:xfrm>
        </p:spPr>
        <p:txBody>
          <a:bodyPr/>
          <a:lstStyle/>
          <a:p>
            <a:r>
              <a:rPr lang="en-US" dirty="0"/>
              <a:t>November 10</a:t>
            </a:r>
          </a:p>
        </p:txBody>
      </p:sp>
    </p:spTree>
    <p:extLst>
      <p:ext uri="{BB962C8B-B14F-4D97-AF65-F5344CB8AC3E}">
        <p14:creationId xmlns:p14="http://schemas.microsoft.com/office/powerpoint/2010/main" val="41770012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67E31-FF3C-2A32-5936-9A77BC40D35D}"/>
              </a:ext>
            </a:extLst>
          </p:cNvPr>
          <p:cNvSpPr>
            <a:spLocks noGrp="1"/>
          </p:cNvSpPr>
          <p:nvPr>
            <p:ph type="title"/>
          </p:nvPr>
        </p:nvSpPr>
        <p:spPr/>
        <p:txBody>
          <a:bodyPr/>
          <a:lstStyle/>
          <a:p>
            <a:r>
              <a:rPr lang="en-US" dirty="0"/>
              <a:t>Admit it, now …</a:t>
            </a:r>
          </a:p>
        </p:txBody>
      </p:sp>
      <p:sp>
        <p:nvSpPr>
          <p:cNvPr id="3" name="Content Placeholder 2">
            <a:extLst>
              <a:ext uri="{FF2B5EF4-FFF2-40B4-BE49-F238E27FC236}">
                <a16:creationId xmlns:a16="http://schemas.microsoft.com/office/drawing/2014/main" id="{D6E2EFB5-DAD7-C8F4-5D03-093AF3BA0B59}"/>
              </a:ext>
            </a:extLst>
          </p:cNvPr>
          <p:cNvSpPr>
            <a:spLocks noGrp="1"/>
          </p:cNvSpPr>
          <p:nvPr>
            <p:ph idx="1"/>
          </p:nvPr>
        </p:nvSpPr>
        <p:spPr/>
        <p:txBody>
          <a:bodyPr/>
          <a:lstStyle/>
          <a:p>
            <a:r>
              <a:rPr lang="en-US" dirty="0"/>
              <a:t>What did sibling rivalry look like in your family?</a:t>
            </a:r>
          </a:p>
          <a:p>
            <a:endParaRPr lang="en-US" dirty="0"/>
          </a:p>
          <a:p>
            <a:r>
              <a:rPr lang="en-US" dirty="0">
                <a:solidFill>
                  <a:srgbClr val="C00000"/>
                </a:solidFill>
              </a:rPr>
              <a:t>Some of these are inevitable … some avoidable.</a:t>
            </a:r>
          </a:p>
          <a:p>
            <a:pPr lvl="1"/>
            <a:r>
              <a:rPr lang="en-US" dirty="0">
                <a:solidFill>
                  <a:srgbClr val="C00000"/>
                </a:solidFill>
              </a:rPr>
              <a:t>Today we look at sibling rivalry in Jacob’s sons</a:t>
            </a:r>
          </a:p>
          <a:p>
            <a:pPr lvl="1"/>
            <a:r>
              <a:rPr lang="en-US" dirty="0">
                <a:solidFill>
                  <a:srgbClr val="C00000"/>
                </a:solidFill>
              </a:rPr>
              <a:t>We see that unchecked animosity can lead to great harm within the family</a:t>
            </a:r>
          </a:p>
          <a:p>
            <a:endParaRPr lang="en-US" dirty="0"/>
          </a:p>
        </p:txBody>
      </p:sp>
      <p:grpSp>
        <p:nvGrpSpPr>
          <p:cNvPr id="4" name="Group 3">
            <a:extLst>
              <a:ext uri="{FF2B5EF4-FFF2-40B4-BE49-F238E27FC236}">
                <a16:creationId xmlns:a16="http://schemas.microsoft.com/office/drawing/2014/main" id="{6EDB9FFE-3FB3-60BE-A6BF-8573C22778B5}"/>
              </a:ext>
            </a:extLst>
          </p:cNvPr>
          <p:cNvGrpSpPr/>
          <p:nvPr/>
        </p:nvGrpSpPr>
        <p:grpSpPr>
          <a:xfrm>
            <a:off x="1400537" y="2931024"/>
            <a:ext cx="9502901" cy="2875484"/>
            <a:chOff x="1400537" y="2931024"/>
            <a:chExt cx="9502901" cy="2875484"/>
          </a:xfrm>
        </p:grpSpPr>
        <p:pic>
          <p:nvPicPr>
            <p:cNvPr id="1026" name="Picture 2" descr="Children are Fighting">
              <a:extLst>
                <a:ext uri="{FF2B5EF4-FFF2-40B4-BE49-F238E27FC236}">
                  <a16:creationId xmlns:a16="http://schemas.microsoft.com/office/drawing/2014/main" id="{26BCEF97-16AB-4EBE-6600-6CF77756A9A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81188" y="3122210"/>
              <a:ext cx="2836532" cy="26842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6" descr="Black haired boy with a gray shirt, annoyed face, front">
              <a:extLst>
                <a:ext uri="{FF2B5EF4-FFF2-40B4-BE49-F238E27FC236}">
                  <a16:creationId xmlns:a16="http://schemas.microsoft.com/office/drawing/2014/main" id="{4D775A2E-543F-67DE-AEFB-C2E1169C2DF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39452" y="2989956"/>
              <a:ext cx="1446307" cy="20226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2" name="Picture 8" descr="Curly haired boy in a orange shirt, angry face, front">
              <a:extLst>
                <a:ext uri="{FF2B5EF4-FFF2-40B4-BE49-F238E27FC236}">
                  <a16:creationId xmlns:a16="http://schemas.microsoft.com/office/drawing/2014/main" id="{7A7DCCB6-1D8E-D1DB-83D5-6BDD5792213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80982" y="2931024"/>
              <a:ext cx="1422456" cy="21471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4" name="Picture 10" descr="(Toby) Little Boy Child is Angry">
              <a:extLst>
                <a:ext uri="{FF2B5EF4-FFF2-40B4-BE49-F238E27FC236}">
                  <a16:creationId xmlns:a16="http://schemas.microsoft.com/office/drawing/2014/main" id="{82EECDDD-245A-F230-A090-BFB2C68154D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7926" y="3122210"/>
              <a:ext cx="1337487" cy="22810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6" name="Picture 12" descr="Middle school boy">
              <a:extLst>
                <a:ext uri="{FF2B5EF4-FFF2-40B4-BE49-F238E27FC236}">
                  <a16:creationId xmlns:a16="http://schemas.microsoft.com/office/drawing/2014/main" id="{D30EB646-6FE8-9EAA-7981-F83F913FD73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00537" y="3020339"/>
              <a:ext cx="1117389" cy="23829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35794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32F88-19C6-4A6E-0572-D3DB2CE38560}"/>
              </a:ext>
            </a:extLst>
          </p:cNvPr>
          <p:cNvSpPr>
            <a:spLocks noGrp="1"/>
          </p:cNvSpPr>
          <p:nvPr>
            <p:ph type="title"/>
          </p:nvPr>
        </p:nvSpPr>
        <p:spPr/>
        <p:txBody>
          <a:bodyPr/>
          <a:lstStyle/>
          <a:p>
            <a:pPr algn="l"/>
            <a:r>
              <a:rPr lang="en-US" dirty="0"/>
              <a:t>Listen for who was the favorite.</a:t>
            </a:r>
          </a:p>
        </p:txBody>
      </p:sp>
      <p:sp>
        <p:nvSpPr>
          <p:cNvPr id="3" name="Content Placeholder 2">
            <a:extLst>
              <a:ext uri="{FF2B5EF4-FFF2-40B4-BE49-F238E27FC236}">
                <a16:creationId xmlns:a16="http://schemas.microsoft.com/office/drawing/2014/main" id="{58109771-A66E-54DB-1FC9-4A6FEE019B29}"/>
              </a:ext>
            </a:extLst>
          </p:cNvPr>
          <p:cNvSpPr>
            <a:spLocks noGrp="1"/>
          </p:cNvSpPr>
          <p:nvPr>
            <p:ph idx="1"/>
          </p:nvPr>
        </p:nvSpPr>
        <p:spPr>
          <a:xfrm>
            <a:off x="1096219" y="1825625"/>
            <a:ext cx="9999562" cy="4351338"/>
          </a:xfrm>
        </p:spPr>
        <p:txBody>
          <a:bodyPr/>
          <a:lstStyle/>
          <a:p>
            <a:pPr marL="0" indent="0" algn="ctr">
              <a:buNone/>
            </a:pPr>
            <a:r>
              <a:rPr lang="en-US" dirty="0"/>
              <a:t>Genesis 37:1-4 (NIV)  Jacob lived in the land where his father had stayed, the land of Canaan. 2  This is the account of Jacob. Joseph, a young man of seventeen, was tending the flocks with his brothers, the sons of Bilhah and the sons of </a:t>
            </a:r>
            <a:r>
              <a:rPr lang="en-US" dirty="0" err="1"/>
              <a:t>Zilpah</a:t>
            </a:r>
            <a:r>
              <a:rPr lang="en-US" dirty="0"/>
              <a:t>, his father's wives, and he brought their father a bad report about </a:t>
            </a:r>
          </a:p>
        </p:txBody>
      </p:sp>
    </p:spTree>
    <p:extLst>
      <p:ext uri="{BB962C8B-B14F-4D97-AF65-F5344CB8AC3E}">
        <p14:creationId xmlns:p14="http://schemas.microsoft.com/office/powerpoint/2010/main" val="914443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32F88-19C6-4A6E-0572-D3DB2CE38560}"/>
              </a:ext>
            </a:extLst>
          </p:cNvPr>
          <p:cNvSpPr>
            <a:spLocks noGrp="1"/>
          </p:cNvSpPr>
          <p:nvPr>
            <p:ph type="title"/>
          </p:nvPr>
        </p:nvSpPr>
        <p:spPr/>
        <p:txBody>
          <a:bodyPr/>
          <a:lstStyle/>
          <a:p>
            <a:pPr algn="l"/>
            <a:r>
              <a:rPr lang="en-US" dirty="0"/>
              <a:t>Listen for who was the favorite.</a:t>
            </a:r>
          </a:p>
        </p:txBody>
      </p:sp>
      <p:sp>
        <p:nvSpPr>
          <p:cNvPr id="3" name="Content Placeholder 2">
            <a:extLst>
              <a:ext uri="{FF2B5EF4-FFF2-40B4-BE49-F238E27FC236}">
                <a16:creationId xmlns:a16="http://schemas.microsoft.com/office/drawing/2014/main" id="{58109771-A66E-54DB-1FC9-4A6FEE019B29}"/>
              </a:ext>
            </a:extLst>
          </p:cNvPr>
          <p:cNvSpPr>
            <a:spLocks noGrp="1"/>
          </p:cNvSpPr>
          <p:nvPr>
            <p:ph idx="1"/>
          </p:nvPr>
        </p:nvSpPr>
        <p:spPr>
          <a:xfrm>
            <a:off x="1096219" y="1825625"/>
            <a:ext cx="9999562" cy="4351338"/>
          </a:xfrm>
        </p:spPr>
        <p:txBody>
          <a:bodyPr/>
          <a:lstStyle/>
          <a:p>
            <a:pPr marL="0" indent="0" algn="ctr">
              <a:buNone/>
            </a:pPr>
            <a:r>
              <a:rPr lang="en-US" dirty="0"/>
              <a:t>them. 3  Now Israel loved Joseph more than any of his other sons, because he had been born to him in his old age; and he made a richly ornamented robe for him. 4  When his brothers saw that their father loved him more than any of them, they hated him and could not speak a kind word to him.</a:t>
            </a:r>
          </a:p>
        </p:txBody>
      </p:sp>
      <p:pic>
        <p:nvPicPr>
          <p:cNvPr id="5" name="Picture 4">
            <a:extLst>
              <a:ext uri="{FF2B5EF4-FFF2-40B4-BE49-F238E27FC236}">
                <a16:creationId xmlns:a16="http://schemas.microsoft.com/office/drawing/2014/main" id="{8C8D4128-30BC-B0AC-8E29-E6F09F5DC6F6}"/>
              </a:ext>
            </a:extLst>
          </p:cNvPr>
          <p:cNvPicPr>
            <a:picLocks noChangeAspect="1"/>
          </p:cNvPicPr>
          <p:nvPr/>
        </p:nvPicPr>
        <p:blipFill>
          <a:blip r:embed="rId2"/>
          <a:stretch>
            <a:fillRect/>
          </a:stretch>
        </p:blipFill>
        <p:spPr>
          <a:xfrm>
            <a:off x="5019809" y="5763125"/>
            <a:ext cx="2152381" cy="28571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1203805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42858-1D74-CE2F-BD4C-E91933C35B9A}"/>
              </a:ext>
            </a:extLst>
          </p:cNvPr>
          <p:cNvSpPr>
            <a:spLocks noGrp="1"/>
          </p:cNvSpPr>
          <p:nvPr>
            <p:ph type="title"/>
          </p:nvPr>
        </p:nvSpPr>
        <p:spPr/>
        <p:txBody>
          <a:bodyPr/>
          <a:lstStyle/>
          <a:p>
            <a:r>
              <a:rPr lang="en-US" dirty="0"/>
              <a:t>Bad Reports and Favoritism</a:t>
            </a:r>
          </a:p>
        </p:txBody>
      </p:sp>
      <p:sp>
        <p:nvSpPr>
          <p:cNvPr id="3" name="Content Placeholder 2">
            <a:extLst>
              <a:ext uri="{FF2B5EF4-FFF2-40B4-BE49-F238E27FC236}">
                <a16:creationId xmlns:a16="http://schemas.microsoft.com/office/drawing/2014/main" id="{5BD28A50-9FBE-61E3-39D2-EF70982B599C}"/>
              </a:ext>
            </a:extLst>
          </p:cNvPr>
          <p:cNvSpPr>
            <a:spLocks noGrp="1"/>
          </p:cNvSpPr>
          <p:nvPr>
            <p:ph idx="1"/>
          </p:nvPr>
        </p:nvSpPr>
        <p:spPr/>
        <p:txBody>
          <a:bodyPr/>
          <a:lstStyle/>
          <a:p>
            <a:r>
              <a:rPr lang="en-US" dirty="0"/>
              <a:t>Why might a parent favor one child over another? </a:t>
            </a:r>
          </a:p>
          <a:p>
            <a:r>
              <a:rPr lang="en-US" dirty="0"/>
              <a:t>What reasons do you see for conflict between Joseph and his brothers? </a:t>
            </a:r>
          </a:p>
          <a:p>
            <a:r>
              <a:rPr lang="en-US" dirty="0"/>
              <a:t>What other kinds of things cause jealousy between siblings?</a:t>
            </a:r>
          </a:p>
          <a:p>
            <a:r>
              <a:rPr lang="en-US" dirty="0"/>
              <a:t>How does boasting get people like Joseph into trouble?</a:t>
            </a:r>
          </a:p>
        </p:txBody>
      </p:sp>
    </p:spTree>
    <p:extLst>
      <p:ext uri="{BB962C8B-B14F-4D97-AF65-F5344CB8AC3E}">
        <p14:creationId xmlns:p14="http://schemas.microsoft.com/office/powerpoint/2010/main" val="4180974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969696"/>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969696"/>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E2FCC-A22B-22BD-C169-467043EADBBF}"/>
              </a:ext>
            </a:extLst>
          </p:cNvPr>
          <p:cNvSpPr>
            <a:spLocks noGrp="1"/>
          </p:cNvSpPr>
          <p:nvPr>
            <p:ph type="title"/>
          </p:nvPr>
        </p:nvSpPr>
        <p:spPr/>
        <p:txBody>
          <a:bodyPr/>
          <a:lstStyle/>
          <a:p>
            <a:r>
              <a:rPr lang="en-US" dirty="0"/>
              <a:t>Bad Reports and Favoritism</a:t>
            </a:r>
          </a:p>
        </p:txBody>
      </p:sp>
      <p:sp>
        <p:nvSpPr>
          <p:cNvPr id="3" name="Content Placeholder 2">
            <a:extLst>
              <a:ext uri="{FF2B5EF4-FFF2-40B4-BE49-F238E27FC236}">
                <a16:creationId xmlns:a16="http://schemas.microsoft.com/office/drawing/2014/main" id="{FF259D73-0821-3DDA-FD13-86E78B0EAA08}"/>
              </a:ext>
            </a:extLst>
          </p:cNvPr>
          <p:cNvSpPr>
            <a:spLocks noGrp="1"/>
          </p:cNvSpPr>
          <p:nvPr>
            <p:ph idx="1"/>
          </p:nvPr>
        </p:nvSpPr>
        <p:spPr/>
        <p:txBody>
          <a:bodyPr/>
          <a:lstStyle/>
          <a:p>
            <a:r>
              <a:rPr lang="en-US" dirty="0"/>
              <a:t>You are one of the brothers.  How do you feel about Joseph?  What thoughts would you have?</a:t>
            </a:r>
          </a:p>
          <a:p>
            <a:r>
              <a:rPr lang="en-US" dirty="0"/>
              <a:t>Thinking of cause and effect, do you think </a:t>
            </a:r>
            <a:r>
              <a:rPr lang="en-US" i="1" dirty="0"/>
              <a:t>hatred</a:t>
            </a:r>
            <a:r>
              <a:rPr lang="en-US" dirty="0"/>
              <a:t> was the </a:t>
            </a:r>
            <a:r>
              <a:rPr lang="en-US" i="1" dirty="0"/>
              <a:t>cause</a:t>
            </a:r>
            <a:r>
              <a:rPr lang="en-US" dirty="0"/>
              <a:t> or the </a:t>
            </a:r>
            <a:r>
              <a:rPr lang="en-US" i="1" dirty="0"/>
              <a:t>result</a:t>
            </a:r>
            <a:r>
              <a:rPr lang="en-US" dirty="0"/>
              <a:t> of this conflict?</a:t>
            </a:r>
          </a:p>
          <a:p>
            <a:r>
              <a:rPr lang="en-US" dirty="0"/>
              <a:t>How can parents avoid fueling jealousy between their children? </a:t>
            </a:r>
          </a:p>
        </p:txBody>
      </p:sp>
      <p:pic>
        <p:nvPicPr>
          <p:cNvPr id="4" name="Picture 3" descr="Shape, arrow&#10;&#10;Description automatically generated">
            <a:extLst>
              <a:ext uri="{FF2B5EF4-FFF2-40B4-BE49-F238E27FC236}">
                <a16:creationId xmlns:a16="http://schemas.microsoft.com/office/drawing/2014/main" id="{0060F5BD-75AC-48BA-1423-883F6DE9F7BE}"/>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4048631" y="1944547"/>
            <a:ext cx="4094737" cy="36999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17555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969696"/>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4"/>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3FE1E-E999-C6C6-7BE7-ECC176B890CD}"/>
              </a:ext>
            </a:extLst>
          </p:cNvPr>
          <p:cNvSpPr>
            <a:spLocks noGrp="1"/>
          </p:cNvSpPr>
          <p:nvPr>
            <p:ph type="title"/>
          </p:nvPr>
        </p:nvSpPr>
        <p:spPr/>
        <p:txBody>
          <a:bodyPr/>
          <a:lstStyle/>
          <a:p>
            <a:pPr algn="l"/>
            <a:r>
              <a:rPr lang="en-US" dirty="0"/>
              <a:t>Listen for plans of betrayal.</a:t>
            </a:r>
          </a:p>
        </p:txBody>
      </p:sp>
      <p:sp>
        <p:nvSpPr>
          <p:cNvPr id="3" name="Content Placeholder 2">
            <a:extLst>
              <a:ext uri="{FF2B5EF4-FFF2-40B4-BE49-F238E27FC236}">
                <a16:creationId xmlns:a16="http://schemas.microsoft.com/office/drawing/2014/main" id="{8D8C3F3C-B143-1EBB-A6B7-A0A16B0A87C1}"/>
              </a:ext>
            </a:extLst>
          </p:cNvPr>
          <p:cNvSpPr>
            <a:spLocks noGrp="1"/>
          </p:cNvSpPr>
          <p:nvPr>
            <p:ph idx="1"/>
          </p:nvPr>
        </p:nvSpPr>
        <p:spPr>
          <a:xfrm>
            <a:off x="1701478" y="1825625"/>
            <a:ext cx="9200909" cy="4351338"/>
          </a:xfrm>
        </p:spPr>
        <p:txBody>
          <a:bodyPr/>
          <a:lstStyle/>
          <a:p>
            <a:pPr marL="0" indent="0" algn="ctr">
              <a:buNone/>
            </a:pPr>
            <a:r>
              <a:rPr lang="en-US" dirty="0"/>
              <a:t>Genesis 37:18-24 (NIV)   But they saw him in the distance, and before he reached them, they plotted to kill him. 19  "Here comes that dreamer!" they said to each other. 20  "Come now, let's kill him and throw him into one of these cisterns and say that a ferocious animal devoured him. Then</a:t>
            </a:r>
          </a:p>
        </p:txBody>
      </p:sp>
    </p:spTree>
    <p:extLst>
      <p:ext uri="{BB962C8B-B14F-4D97-AF65-F5344CB8AC3E}">
        <p14:creationId xmlns:p14="http://schemas.microsoft.com/office/powerpoint/2010/main" val="110159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3FE1E-E999-C6C6-7BE7-ECC176B890CD}"/>
              </a:ext>
            </a:extLst>
          </p:cNvPr>
          <p:cNvSpPr>
            <a:spLocks noGrp="1"/>
          </p:cNvSpPr>
          <p:nvPr>
            <p:ph type="title"/>
          </p:nvPr>
        </p:nvSpPr>
        <p:spPr/>
        <p:txBody>
          <a:bodyPr/>
          <a:lstStyle/>
          <a:p>
            <a:pPr algn="l"/>
            <a:r>
              <a:rPr lang="en-US" dirty="0"/>
              <a:t>Listen for plans of betrayal.</a:t>
            </a:r>
          </a:p>
        </p:txBody>
      </p:sp>
      <p:sp>
        <p:nvSpPr>
          <p:cNvPr id="3" name="Content Placeholder 2">
            <a:extLst>
              <a:ext uri="{FF2B5EF4-FFF2-40B4-BE49-F238E27FC236}">
                <a16:creationId xmlns:a16="http://schemas.microsoft.com/office/drawing/2014/main" id="{8D8C3F3C-B143-1EBB-A6B7-A0A16B0A87C1}"/>
              </a:ext>
            </a:extLst>
          </p:cNvPr>
          <p:cNvSpPr>
            <a:spLocks noGrp="1"/>
          </p:cNvSpPr>
          <p:nvPr>
            <p:ph idx="1"/>
          </p:nvPr>
        </p:nvSpPr>
        <p:spPr>
          <a:xfrm>
            <a:off x="1701478" y="1825625"/>
            <a:ext cx="9200909" cy="4351338"/>
          </a:xfrm>
        </p:spPr>
        <p:txBody>
          <a:bodyPr/>
          <a:lstStyle/>
          <a:p>
            <a:pPr marL="0" indent="0" algn="ctr">
              <a:buNone/>
            </a:pPr>
            <a:r>
              <a:rPr lang="en-US" dirty="0"/>
              <a:t>we'll see what comes of his dreams." 21  When Reuben heard this, he tried to rescue him from their hands. "Let's not take his life," he said. 22  "Don't shed any blood. Throw him into this cistern here in the desert, but don't lay a hand on him." Reuben said this to rescue him from </a:t>
            </a:r>
          </a:p>
        </p:txBody>
      </p:sp>
    </p:spTree>
    <p:extLst>
      <p:ext uri="{BB962C8B-B14F-4D97-AF65-F5344CB8AC3E}">
        <p14:creationId xmlns:p14="http://schemas.microsoft.com/office/powerpoint/2010/main" val="8445549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E5AA1F7-6FBE-4C82-8877-B892F7286642}" vid="{58E30FAA-7D03-45B4-AB81-753AF28EFCA9}"/>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68F1030B4876842BFCB8BD477E49967" ma:contentTypeVersion="12" ma:contentTypeDescription="Create a new document." ma:contentTypeScope="" ma:versionID="69955c2f7c4e2522f6a3a393aaa829a6">
  <xsd:schema xmlns:xsd="http://www.w3.org/2001/XMLSchema" xmlns:xs="http://www.w3.org/2001/XMLSchema" xmlns:p="http://schemas.microsoft.com/office/2006/metadata/properties" xmlns:ns3="cc43d6cf-8a0b-44e4-ab1d-3c9dc081b136" xmlns:ns4="7e392ffc-8708-4630-933d-e38c66d6d621" targetNamespace="http://schemas.microsoft.com/office/2006/metadata/properties" ma:root="true" ma:fieldsID="118aaca23598acbb37f041eb20e7a412" ns3:_="" ns4:_="">
    <xsd:import namespace="cc43d6cf-8a0b-44e4-ab1d-3c9dc081b136"/>
    <xsd:import namespace="7e392ffc-8708-4630-933d-e38c66d6d621"/>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AutoKeyPoints" minOccurs="0"/>
                <xsd:element ref="ns4:MediaServiceKeyPoints" minOccurs="0"/>
                <xsd:element ref="ns4:MediaServiceSearchProperties"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43d6cf-8a0b-44e4-ab1d-3c9dc081b136"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e392ffc-8708-4630-933d-e38c66d6d621"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CD5EBED-1A56-4706-A887-401AF9CFD0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c43d6cf-8a0b-44e4-ab1d-3c9dc081b136"/>
    <ds:schemaRef ds:uri="7e392ffc-8708-4630-933d-e38c66d6d6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B6516D6-20D6-45E2-80CF-AEA624F6B15D}">
  <ds:schemaRefs>
    <ds:schemaRef ds:uri="http://schemas.microsoft.com/sharepoint/v3/contenttype/forms"/>
  </ds:schemaRefs>
</ds:datastoreItem>
</file>

<file path=customXml/itemProps3.xml><?xml version="1.0" encoding="utf-8"?>
<ds:datastoreItem xmlns:ds="http://schemas.openxmlformats.org/officeDocument/2006/customXml" ds:itemID="{406DD1CC-2B86-4631-88D3-3CFD516F0F86}">
  <ds:schemaRefs>
    <ds:schemaRef ds:uri="http://schemas.microsoft.com/office/2006/documentManagement/types"/>
    <ds:schemaRef ds:uri="http://schemas.microsoft.com/office/2006/metadata/properties"/>
    <ds:schemaRef ds:uri="http://purl.org/dc/dcmitype/"/>
    <ds:schemaRef ds:uri="http://www.w3.org/XML/1998/namespace"/>
    <ds:schemaRef ds:uri="http://schemas.microsoft.com/office/infopath/2007/PartnerControls"/>
    <ds:schemaRef ds:uri="cc43d6cf-8a0b-44e4-ab1d-3c9dc081b136"/>
    <ds:schemaRef ds:uri="http://purl.org/dc/elements/1.1/"/>
    <ds:schemaRef ds:uri="http://schemas.openxmlformats.org/package/2006/metadata/core-properties"/>
    <ds:schemaRef ds:uri="7e392ffc-8708-4630-933d-e38c66d6d621"/>
    <ds:schemaRef ds:uri="http://purl.org/dc/terms/"/>
  </ds:schemaRefs>
</ds:datastoreItem>
</file>

<file path=docProps/app.xml><?xml version="1.0" encoding="utf-8"?>
<Properties xmlns="http://schemas.openxmlformats.org/officeDocument/2006/extended-properties" xmlns:vt="http://schemas.openxmlformats.org/officeDocument/2006/docPropsVTypes">
  <Template>ss4</Template>
  <TotalTime>59</TotalTime>
  <Words>958</Words>
  <Application>Microsoft Office PowerPoint</Application>
  <PresentationFormat>Widescreen</PresentationFormat>
  <Paragraphs>62</Paragraphs>
  <Slides>21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Comic Sans MS</vt:lpstr>
      <vt:lpstr>Office Theme</vt:lpstr>
      <vt:lpstr>Joseph and His Brothers: Family Jealousy</vt:lpstr>
      <vt:lpstr>Video Introduction</vt:lpstr>
      <vt:lpstr>Admit it, now …</vt:lpstr>
      <vt:lpstr>Listen for who was the favorite.</vt:lpstr>
      <vt:lpstr>Listen for who was the favorite.</vt:lpstr>
      <vt:lpstr>Bad Reports and Favoritism</vt:lpstr>
      <vt:lpstr>Bad Reports and Favoritism</vt:lpstr>
      <vt:lpstr>Listen for plans of betrayal.</vt:lpstr>
      <vt:lpstr>Listen for plans of betrayal.</vt:lpstr>
      <vt:lpstr>Listen for plans of betrayal.</vt:lpstr>
      <vt:lpstr>Jealousy, Animosity, Betrayal</vt:lpstr>
      <vt:lpstr>Jealousy, Animosity, Betrayal</vt:lpstr>
      <vt:lpstr>Listen for deceit.</vt:lpstr>
      <vt:lpstr>Listen for deceit.</vt:lpstr>
      <vt:lpstr>Deception and Grief</vt:lpstr>
      <vt:lpstr>Deception and Grief</vt:lpstr>
      <vt:lpstr>Application</vt:lpstr>
      <vt:lpstr>Application</vt:lpstr>
      <vt:lpstr>Application</vt:lpstr>
      <vt:lpstr>Family Activities</vt:lpstr>
      <vt:lpstr>Joseph and His Brothers: Family Jealousy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Armstrong, Stephen (General Math and Science)</dc:creator>
  <cp:lastModifiedBy>Armstrong, Stephen (General Math and Science)</cp:lastModifiedBy>
  <cp:revision>2</cp:revision>
  <dcterms:created xsi:type="dcterms:W3CDTF">2024-10-23T19:10:36Z</dcterms:created>
  <dcterms:modified xsi:type="dcterms:W3CDTF">2024-10-23T20:09:40Z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0x010100B68F1030B4876842BFCB8BD477E49967</vt:lpwstr>
  </property>
</Properties>
</file>