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79000"/>
                </a:schemeClr>
              </a:gs>
              <a:gs pos="83000">
                <a:schemeClr val="accent1">
                  <a:lumMod val="45000"/>
                  <a:lumOff val="55000"/>
                  <a:alpha val="81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3w6zdpr"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Joshua: A Faith</a:t>
            </a:r>
            <a:br>
              <a:rPr lang="en-US" dirty="0"/>
            </a:br>
            <a:r>
              <a:rPr lang="en-US" dirty="0"/>
              <a:t>Rooted in God’s Word</a:t>
            </a:r>
          </a:p>
        </p:txBody>
      </p:sp>
      <p:sp>
        <p:nvSpPr>
          <p:cNvPr id="3" name="Subtitle 2"/>
          <p:cNvSpPr>
            <a:spLocks noGrp="1"/>
          </p:cNvSpPr>
          <p:nvPr>
            <p:ph type="subTitle" idx="1"/>
          </p:nvPr>
        </p:nvSpPr>
        <p:spPr>
          <a:xfrm>
            <a:off x="1524000" y="3823854"/>
            <a:ext cx="9144000" cy="1433945"/>
          </a:xfrm>
        </p:spPr>
        <p:txBody>
          <a:bodyPr/>
          <a:lstStyle/>
          <a:p>
            <a:r>
              <a:rPr lang="en-US" dirty="0"/>
              <a:t>June 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9BD0-F99B-224D-D1BE-26D5B0332C46}"/>
              </a:ext>
            </a:extLst>
          </p:cNvPr>
          <p:cNvSpPr>
            <a:spLocks noGrp="1"/>
          </p:cNvSpPr>
          <p:nvPr>
            <p:ph type="title"/>
          </p:nvPr>
        </p:nvSpPr>
        <p:spPr/>
        <p:txBody>
          <a:bodyPr/>
          <a:lstStyle/>
          <a:p>
            <a:r>
              <a:rPr lang="en-US" dirty="0"/>
              <a:t>Center Your Life on God’s Word</a:t>
            </a:r>
          </a:p>
        </p:txBody>
      </p:sp>
      <p:sp>
        <p:nvSpPr>
          <p:cNvPr id="3" name="Content Placeholder 2">
            <a:extLst>
              <a:ext uri="{FF2B5EF4-FFF2-40B4-BE49-F238E27FC236}">
                <a16:creationId xmlns:a16="http://schemas.microsoft.com/office/drawing/2014/main" id="{AD5DA1D7-02DE-1D02-8FA8-187A04B270AA}"/>
              </a:ext>
            </a:extLst>
          </p:cNvPr>
          <p:cNvSpPr>
            <a:spLocks noGrp="1"/>
          </p:cNvSpPr>
          <p:nvPr>
            <p:ph idx="1"/>
          </p:nvPr>
        </p:nvSpPr>
        <p:spPr/>
        <p:txBody>
          <a:bodyPr/>
          <a:lstStyle/>
          <a:p>
            <a:r>
              <a:rPr lang="en-US" dirty="0"/>
              <a:t>God said three times, “be strong and courageous.”   Why do you think God would repeat Himself?</a:t>
            </a:r>
          </a:p>
          <a:p>
            <a:r>
              <a:rPr lang="en-US" dirty="0"/>
              <a:t>What specific steps did the Lord instruct Joshua to take in order to be successful? </a:t>
            </a:r>
          </a:p>
          <a:p>
            <a:r>
              <a:rPr lang="en-US" dirty="0"/>
              <a:t>Why do you think obedience is so important to God?</a:t>
            </a:r>
          </a:p>
        </p:txBody>
      </p:sp>
    </p:spTree>
    <p:extLst>
      <p:ext uri="{BB962C8B-B14F-4D97-AF65-F5344CB8AC3E}">
        <p14:creationId xmlns:p14="http://schemas.microsoft.com/office/powerpoint/2010/main" val="390909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C3CA-E9C9-07E1-4163-A1D31DA8A15D}"/>
              </a:ext>
            </a:extLst>
          </p:cNvPr>
          <p:cNvSpPr>
            <a:spLocks noGrp="1"/>
          </p:cNvSpPr>
          <p:nvPr>
            <p:ph type="title"/>
          </p:nvPr>
        </p:nvSpPr>
        <p:spPr/>
        <p:txBody>
          <a:bodyPr/>
          <a:lstStyle/>
          <a:p>
            <a:r>
              <a:rPr lang="en-US" dirty="0"/>
              <a:t>Center Your Life on God’s Word</a:t>
            </a:r>
          </a:p>
        </p:txBody>
      </p:sp>
      <p:sp>
        <p:nvSpPr>
          <p:cNvPr id="3" name="Content Placeholder 2">
            <a:extLst>
              <a:ext uri="{FF2B5EF4-FFF2-40B4-BE49-F238E27FC236}">
                <a16:creationId xmlns:a16="http://schemas.microsoft.com/office/drawing/2014/main" id="{3B8CA324-5DE7-0B73-F6B8-99FFE6091693}"/>
              </a:ext>
            </a:extLst>
          </p:cNvPr>
          <p:cNvSpPr>
            <a:spLocks noGrp="1"/>
          </p:cNvSpPr>
          <p:nvPr>
            <p:ph idx="1"/>
          </p:nvPr>
        </p:nvSpPr>
        <p:spPr/>
        <p:txBody>
          <a:bodyPr/>
          <a:lstStyle/>
          <a:p>
            <a:r>
              <a:rPr lang="en-US" dirty="0"/>
              <a:t>Joshua needed to be intimate with God’s Word to be a good leader.  What would be the value of hearing God’s commands and promises from God, Himself?</a:t>
            </a:r>
          </a:p>
          <a:p>
            <a:r>
              <a:rPr lang="en-US" dirty="0"/>
              <a:t>Consider that God </a:t>
            </a:r>
            <a:r>
              <a:rPr lang="en-US" b="1" dirty="0"/>
              <a:t>still</a:t>
            </a:r>
            <a:r>
              <a:rPr lang="en-US" dirty="0"/>
              <a:t> speaks to </a:t>
            </a:r>
            <a:r>
              <a:rPr lang="en-US" b="1" dirty="0"/>
              <a:t>us</a:t>
            </a:r>
            <a:r>
              <a:rPr lang="en-US" dirty="0"/>
              <a:t> … maybe not audibly, but how?</a:t>
            </a:r>
          </a:p>
        </p:txBody>
      </p:sp>
    </p:spTree>
    <p:extLst>
      <p:ext uri="{BB962C8B-B14F-4D97-AF65-F5344CB8AC3E}">
        <p14:creationId xmlns:p14="http://schemas.microsoft.com/office/powerpoint/2010/main" val="39310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6CE2-2A43-22D9-065C-DA9B1A6EB932}"/>
              </a:ext>
            </a:extLst>
          </p:cNvPr>
          <p:cNvSpPr>
            <a:spLocks noGrp="1"/>
          </p:cNvSpPr>
          <p:nvPr>
            <p:ph type="title"/>
          </p:nvPr>
        </p:nvSpPr>
        <p:spPr/>
        <p:txBody>
          <a:bodyPr/>
          <a:lstStyle/>
          <a:p>
            <a:pPr algn="l"/>
            <a:r>
              <a:rPr lang="en-US" dirty="0"/>
              <a:t>Listen for commitments made.</a:t>
            </a:r>
          </a:p>
        </p:txBody>
      </p:sp>
      <p:sp>
        <p:nvSpPr>
          <p:cNvPr id="3" name="Content Placeholder 2">
            <a:extLst>
              <a:ext uri="{FF2B5EF4-FFF2-40B4-BE49-F238E27FC236}">
                <a16:creationId xmlns:a16="http://schemas.microsoft.com/office/drawing/2014/main" id="{EE4A2FC2-421A-1367-C984-1A0B21DA8D3A}"/>
              </a:ext>
            </a:extLst>
          </p:cNvPr>
          <p:cNvSpPr>
            <a:spLocks noGrp="1"/>
          </p:cNvSpPr>
          <p:nvPr>
            <p:ph idx="1"/>
          </p:nvPr>
        </p:nvSpPr>
        <p:spPr>
          <a:xfrm>
            <a:off x="1547631" y="2141537"/>
            <a:ext cx="9096737" cy="4351338"/>
          </a:xfrm>
        </p:spPr>
        <p:txBody>
          <a:bodyPr/>
          <a:lstStyle/>
          <a:p>
            <a:pPr marL="0" indent="0" algn="ctr">
              <a:buNone/>
            </a:pPr>
            <a:r>
              <a:rPr lang="en-US" dirty="0"/>
              <a:t>Joshua 1:16-18 (NIV)  Then they answered Joshua, "Whatever you have commanded us we will do, and wherever you send us we will go. 17  Just as we fully obeyed Moses, so we will obey you. Only may </a:t>
            </a:r>
          </a:p>
        </p:txBody>
      </p:sp>
    </p:spTree>
    <p:extLst>
      <p:ext uri="{BB962C8B-B14F-4D97-AF65-F5344CB8AC3E}">
        <p14:creationId xmlns:p14="http://schemas.microsoft.com/office/powerpoint/2010/main" val="30925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5F1B9-1797-CE99-A2AD-274DF4CB2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1574F-1241-17D8-DC08-583BC83DCD4F}"/>
              </a:ext>
            </a:extLst>
          </p:cNvPr>
          <p:cNvSpPr>
            <a:spLocks noGrp="1"/>
          </p:cNvSpPr>
          <p:nvPr>
            <p:ph type="title"/>
          </p:nvPr>
        </p:nvSpPr>
        <p:spPr/>
        <p:txBody>
          <a:bodyPr/>
          <a:lstStyle/>
          <a:p>
            <a:pPr algn="l"/>
            <a:r>
              <a:rPr lang="en-US" dirty="0"/>
              <a:t>Listen for commitments made.</a:t>
            </a:r>
          </a:p>
        </p:txBody>
      </p:sp>
      <p:sp>
        <p:nvSpPr>
          <p:cNvPr id="3" name="Content Placeholder 2">
            <a:extLst>
              <a:ext uri="{FF2B5EF4-FFF2-40B4-BE49-F238E27FC236}">
                <a16:creationId xmlns:a16="http://schemas.microsoft.com/office/drawing/2014/main" id="{98950D61-022E-CA43-DDB9-F388AE404AD4}"/>
              </a:ext>
            </a:extLst>
          </p:cNvPr>
          <p:cNvSpPr>
            <a:spLocks noGrp="1"/>
          </p:cNvSpPr>
          <p:nvPr>
            <p:ph idx="1"/>
          </p:nvPr>
        </p:nvSpPr>
        <p:spPr>
          <a:xfrm>
            <a:off x="1547631" y="2014216"/>
            <a:ext cx="9096737" cy="4351338"/>
          </a:xfrm>
        </p:spPr>
        <p:txBody>
          <a:bodyPr/>
          <a:lstStyle/>
          <a:p>
            <a:pPr marL="0" indent="0" algn="ctr">
              <a:buNone/>
            </a:pPr>
            <a:r>
              <a:rPr lang="en-US" dirty="0"/>
              <a:t>the LORD your God be with you as he was with Moses. 18  Whoever rebels against your word and does not obey your words, whatever you may command them, will be put to death. Only be strong and courageous!"</a:t>
            </a:r>
          </a:p>
        </p:txBody>
      </p:sp>
      <p:pic>
        <p:nvPicPr>
          <p:cNvPr id="4" name="Picture 3">
            <a:extLst>
              <a:ext uri="{FF2B5EF4-FFF2-40B4-BE49-F238E27FC236}">
                <a16:creationId xmlns:a16="http://schemas.microsoft.com/office/drawing/2014/main" id="{9ABDE831-4D04-B526-CCB8-254281691C25}"/>
              </a:ext>
            </a:extLst>
          </p:cNvPr>
          <p:cNvPicPr>
            <a:picLocks noChangeAspect="1"/>
          </p:cNvPicPr>
          <p:nvPr/>
        </p:nvPicPr>
        <p:blipFill>
          <a:blip r:embed="rId2"/>
          <a:stretch>
            <a:fillRect/>
          </a:stretch>
        </p:blipFill>
        <p:spPr>
          <a:xfrm>
            <a:off x="5378555" y="5571117"/>
            <a:ext cx="1990476"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93925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D72D-24E0-0D7E-8BEC-BCCF2D33E51C}"/>
              </a:ext>
            </a:extLst>
          </p:cNvPr>
          <p:cNvSpPr>
            <a:spLocks noGrp="1"/>
          </p:cNvSpPr>
          <p:nvPr>
            <p:ph type="title"/>
          </p:nvPr>
        </p:nvSpPr>
        <p:spPr/>
        <p:txBody>
          <a:bodyPr/>
          <a:lstStyle/>
          <a:p>
            <a:r>
              <a:rPr lang="en-US" dirty="0"/>
              <a:t>You Become the Example</a:t>
            </a:r>
          </a:p>
        </p:txBody>
      </p:sp>
      <p:sp>
        <p:nvSpPr>
          <p:cNvPr id="3" name="Content Placeholder 2">
            <a:extLst>
              <a:ext uri="{FF2B5EF4-FFF2-40B4-BE49-F238E27FC236}">
                <a16:creationId xmlns:a16="http://schemas.microsoft.com/office/drawing/2014/main" id="{54387330-9CED-7513-11E1-FB9FC492C965}"/>
              </a:ext>
            </a:extLst>
          </p:cNvPr>
          <p:cNvSpPr>
            <a:spLocks noGrp="1"/>
          </p:cNvSpPr>
          <p:nvPr>
            <p:ph idx="1"/>
          </p:nvPr>
        </p:nvSpPr>
        <p:spPr/>
        <p:txBody>
          <a:bodyPr/>
          <a:lstStyle/>
          <a:p>
            <a:r>
              <a:rPr lang="en-US" dirty="0"/>
              <a:t>What did the people commit themselves to do?</a:t>
            </a:r>
          </a:p>
          <a:p>
            <a:r>
              <a:rPr lang="en-US" dirty="0"/>
              <a:t>What did they expect of Joshua in return? </a:t>
            </a:r>
          </a:p>
          <a:p>
            <a:r>
              <a:rPr lang="en-US" dirty="0"/>
              <a:t>What is the relationship between their willingness to follow Joshua and their conviction that he was leading from the presence of the Lord? </a:t>
            </a:r>
          </a:p>
        </p:txBody>
      </p:sp>
    </p:spTree>
    <p:extLst>
      <p:ext uri="{BB962C8B-B14F-4D97-AF65-F5344CB8AC3E}">
        <p14:creationId xmlns:p14="http://schemas.microsoft.com/office/powerpoint/2010/main" val="22504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FD5E-9B80-0251-F234-ECADC4E9C651}"/>
              </a:ext>
            </a:extLst>
          </p:cNvPr>
          <p:cNvSpPr>
            <a:spLocks noGrp="1"/>
          </p:cNvSpPr>
          <p:nvPr>
            <p:ph type="title"/>
          </p:nvPr>
        </p:nvSpPr>
        <p:spPr/>
        <p:txBody>
          <a:bodyPr/>
          <a:lstStyle/>
          <a:p>
            <a:r>
              <a:rPr lang="en-US" dirty="0"/>
              <a:t>You Become the Example</a:t>
            </a:r>
          </a:p>
        </p:txBody>
      </p:sp>
      <p:sp>
        <p:nvSpPr>
          <p:cNvPr id="3" name="Content Placeholder 2">
            <a:extLst>
              <a:ext uri="{FF2B5EF4-FFF2-40B4-BE49-F238E27FC236}">
                <a16:creationId xmlns:a16="http://schemas.microsoft.com/office/drawing/2014/main" id="{EE6AB717-6DDD-78F4-B6ED-6AF454920930}"/>
              </a:ext>
            </a:extLst>
          </p:cNvPr>
          <p:cNvSpPr>
            <a:spLocks noGrp="1"/>
          </p:cNvSpPr>
          <p:nvPr>
            <p:ph idx="1"/>
          </p:nvPr>
        </p:nvSpPr>
        <p:spPr>
          <a:xfrm>
            <a:off x="838200" y="2095017"/>
            <a:ext cx="10515600" cy="4081945"/>
          </a:xfrm>
        </p:spPr>
        <p:txBody>
          <a:bodyPr/>
          <a:lstStyle/>
          <a:p>
            <a:r>
              <a:rPr lang="en-US" dirty="0"/>
              <a:t>The people affirmed their commitment to follow Joshua.  Why is it important to have godly people affirm us as we follow God?</a:t>
            </a:r>
          </a:p>
          <a:p>
            <a:r>
              <a:rPr lang="en-US" dirty="0"/>
              <a:t>What are some ways we can display a consistent example of faith?</a:t>
            </a:r>
          </a:p>
        </p:txBody>
      </p:sp>
    </p:spTree>
    <p:extLst>
      <p:ext uri="{BB962C8B-B14F-4D97-AF65-F5344CB8AC3E}">
        <p14:creationId xmlns:p14="http://schemas.microsoft.com/office/powerpoint/2010/main" val="250351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FE7E-AB37-78FB-3060-C88B98BA996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B1708BE-6E24-15BA-DC96-545CAF21356D}"/>
              </a:ext>
            </a:extLst>
          </p:cNvPr>
          <p:cNvSpPr>
            <a:spLocks noGrp="1"/>
          </p:cNvSpPr>
          <p:nvPr>
            <p:ph idx="1"/>
          </p:nvPr>
        </p:nvSpPr>
        <p:spPr/>
        <p:txBody>
          <a:bodyPr>
            <a:normAutofit/>
          </a:bodyPr>
          <a:lstStyle/>
          <a:p>
            <a:r>
              <a:rPr lang="en-US" dirty="0"/>
              <a:t>Observe. </a:t>
            </a:r>
          </a:p>
          <a:p>
            <a:pPr lvl="1"/>
            <a:r>
              <a:rPr lang="en-US" dirty="0"/>
              <a:t>Faith can be strengthened by observing people who live a faith-based life. </a:t>
            </a:r>
          </a:p>
          <a:p>
            <a:pPr lvl="1"/>
            <a:r>
              <a:rPr lang="en-US" dirty="0"/>
              <a:t>Choose someone in your life who walks with God and carefully observe how this person follows Him. </a:t>
            </a:r>
          </a:p>
          <a:p>
            <a:pPr lvl="1"/>
            <a:r>
              <a:rPr lang="en-US" dirty="0"/>
              <a:t>Perhaps you could shadow this individual for a day and learn from him or her.</a:t>
            </a:r>
          </a:p>
          <a:p>
            <a:endParaRPr lang="en-US" dirty="0"/>
          </a:p>
        </p:txBody>
      </p:sp>
    </p:spTree>
    <p:extLst>
      <p:ext uri="{BB962C8B-B14F-4D97-AF65-F5344CB8AC3E}">
        <p14:creationId xmlns:p14="http://schemas.microsoft.com/office/powerpoint/2010/main" val="4128860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AA059-4BC0-2E63-E2BB-0D29F0FE4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86CF5-827E-FBD3-786C-6642EA36CA8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ACE3CC7-BEEB-4B60-2E4C-A138C37113EC}"/>
              </a:ext>
            </a:extLst>
          </p:cNvPr>
          <p:cNvSpPr>
            <a:spLocks noGrp="1"/>
          </p:cNvSpPr>
          <p:nvPr>
            <p:ph idx="1"/>
          </p:nvPr>
        </p:nvSpPr>
        <p:spPr/>
        <p:txBody>
          <a:bodyPr>
            <a:normAutofit lnSpcReduction="10000"/>
          </a:bodyPr>
          <a:lstStyle/>
          <a:p>
            <a:r>
              <a:rPr lang="en-US" dirty="0"/>
              <a:t>Focus. </a:t>
            </a:r>
          </a:p>
          <a:p>
            <a:pPr lvl="1"/>
            <a:r>
              <a:rPr lang="en-US" dirty="0"/>
              <a:t>Observing others’ beliefs is a great first step, but ultimately your faith should be centered on God’s Word. </a:t>
            </a:r>
          </a:p>
          <a:p>
            <a:pPr lvl="1"/>
            <a:r>
              <a:rPr lang="en-US" dirty="0"/>
              <a:t>Focus your attention on God’s Word, and your faith will grow in a manner that pleases God. </a:t>
            </a:r>
          </a:p>
          <a:p>
            <a:pPr lvl="1"/>
            <a:r>
              <a:rPr lang="en-US" dirty="0"/>
              <a:t>Read, study, and make God’s Word the foundation of your faith. </a:t>
            </a:r>
          </a:p>
          <a:p>
            <a:pPr lvl="1"/>
            <a:r>
              <a:rPr lang="en-US" dirty="0"/>
              <a:t>If you don’t have a plan for Bible study, ask for help from your group leader.</a:t>
            </a:r>
          </a:p>
          <a:p>
            <a:endParaRPr lang="en-US" dirty="0"/>
          </a:p>
        </p:txBody>
      </p:sp>
    </p:spTree>
    <p:extLst>
      <p:ext uri="{BB962C8B-B14F-4D97-AF65-F5344CB8AC3E}">
        <p14:creationId xmlns:p14="http://schemas.microsoft.com/office/powerpoint/2010/main" val="256875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32E45-3660-DB8D-7266-B46D17ADF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E086F-633E-F8C9-027E-9FEABE94C5F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938CB17-4C10-8083-FFB4-40763164CCA1}"/>
              </a:ext>
            </a:extLst>
          </p:cNvPr>
          <p:cNvSpPr>
            <a:spLocks noGrp="1"/>
          </p:cNvSpPr>
          <p:nvPr>
            <p:ph idx="1"/>
          </p:nvPr>
        </p:nvSpPr>
        <p:spPr>
          <a:xfrm>
            <a:off x="838200" y="2141315"/>
            <a:ext cx="10515600" cy="4035647"/>
          </a:xfrm>
        </p:spPr>
        <p:txBody>
          <a:bodyPr/>
          <a:lstStyle/>
          <a:p>
            <a:r>
              <a:rPr lang="en-US" dirty="0"/>
              <a:t>Display. </a:t>
            </a:r>
          </a:p>
          <a:p>
            <a:pPr lvl="1"/>
            <a:r>
              <a:rPr lang="en-US" dirty="0"/>
              <a:t>Let your faith practice be an example for other people to follow. </a:t>
            </a:r>
          </a:p>
          <a:p>
            <a:pPr lvl="1"/>
            <a:r>
              <a:rPr lang="en-US" dirty="0"/>
              <a:t>Seek out others to mentor and be their example of living a life of faith. </a:t>
            </a:r>
          </a:p>
          <a:p>
            <a:pPr lvl="1"/>
            <a:r>
              <a:rPr lang="en-US" dirty="0"/>
              <a:t>Remember to be strong and courageous.  </a:t>
            </a:r>
          </a:p>
          <a:p>
            <a:endParaRPr lang="en-US" dirty="0"/>
          </a:p>
        </p:txBody>
      </p:sp>
    </p:spTree>
    <p:extLst>
      <p:ext uri="{BB962C8B-B14F-4D97-AF65-F5344CB8AC3E}">
        <p14:creationId xmlns:p14="http://schemas.microsoft.com/office/powerpoint/2010/main" val="3421983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7381-33CC-2C6D-D35D-BC8EC2BBB13C}"/>
              </a:ext>
            </a:extLst>
          </p:cNvPr>
          <p:cNvSpPr>
            <a:spLocks noGrp="1"/>
          </p:cNvSpPr>
          <p:nvPr>
            <p:ph type="title"/>
          </p:nvPr>
        </p:nvSpPr>
        <p:spPr/>
        <p:txBody>
          <a:bodyPr/>
          <a:lstStyle/>
          <a:p>
            <a:r>
              <a:rPr lang="en-US" dirty="0"/>
              <a:t>Family Activities</a:t>
            </a:r>
          </a:p>
        </p:txBody>
      </p:sp>
      <p:pic>
        <p:nvPicPr>
          <p:cNvPr id="4" name="Picture 3" descr="A black and white text&#10;&#10;AI-generated content may be incorrect.">
            <a:extLst>
              <a:ext uri="{FF2B5EF4-FFF2-40B4-BE49-F238E27FC236}">
                <a16:creationId xmlns:a16="http://schemas.microsoft.com/office/drawing/2014/main" id="{85A35383-C33B-3CA8-4BB7-8001D7E04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43" y="1861013"/>
            <a:ext cx="5062148" cy="3706410"/>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3074" name="Picture 2" descr="Free pastor priest christian vector">
            <a:extLst>
              <a:ext uri="{FF2B5EF4-FFF2-40B4-BE49-F238E27FC236}">
                <a16:creationId xmlns:a16="http://schemas.microsoft.com/office/drawing/2014/main" id="{0649E8B8-2F6F-D676-F088-CB7D443CEA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877" y="2123553"/>
            <a:ext cx="2226246" cy="3593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9F182687-C969-BA79-EA8F-8D4923174541}"/>
              </a:ext>
            </a:extLst>
          </p:cNvPr>
          <p:cNvSpPr/>
          <p:nvPr/>
        </p:nvSpPr>
        <p:spPr>
          <a:xfrm>
            <a:off x="7535119" y="1539433"/>
            <a:ext cx="4444678" cy="3159889"/>
          </a:xfrm>
          <a:prstGeom prst="wedgeRoundRectCallout">
            <a:avLst>
              <a:gd name="adj1" fmla="val -59635"/>
              <a:gd name="adj2" fmla="val -1515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Here in </a:t>
            </a:r>
            <a:r>
              <a:rPr lang="en-US" dirty="0" err="1">
                <a:latin typeface="Comic Sans MS" panose="030F0702030302020204" pitchFamily="66" charset="0"/>
              </a:rPr>
              <a:t>Bamoacay</a:t>
            </a:r>
            <a:r>
              <a:rPr lang="en-US" dirty="0">
                <a:latin typeface="Comic Sans MS" panose="030F0702030302020204" pitchFamily="66" charset="0"/>
              </a:rPr>
              <a:t> believers must be strong and courageous.  We have  sent you a coded message.  Help your cryptanalyst to decode it.  He has provided the instructions.  You might also find further Family Activities along with help with the decoding at  </a:t>
            </a:r>
            <a:r>
              <a:rPr lang="en-US" u="sng" dirty="0">
                <a:solidFill>
                  <a:srgbClr val="0070C0"/>
                </a:solidFill>
                <a:latin typeface="Comic Sans MS" panose="030F0702030302020204" pitchFamily="66" charset="0"/>
              </a:rPr>
              <a:t>https://tinyurl.com/4b55dc42   </a:t>
            </a:r>
          </a:p>
        </p:txBody>
      </p:sp>
    </p:spTree>
    <p:extLst>
      <p:ext uri="{BB962C8B-B14F-4D97-AF65-F5344CB8AC3E}">
        <p14:creationId xmlns:p14="http://schemas.microsoft.com/office/powerpoint/2010/main" val="87750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9AA115-9FD0-2D8B-63EB-0956127E2769}"/>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A5B63CF6-6836-6A68-4965-E3F2B9AC472B}"/>
              </a:ext>
            </a:extLst>
          </p:cNvPr>
          <p:cNvGrpSpPr/>
          <p:nvPr/>
        </p:nvGrpSpPr>
        <p:grpSpPr>
          <a:xfrm>
            <a:off x="2849598" y="1555668"/>
            <a:ext cx="6492803" cy="4296702"/>
            <a:chOff x="2849598" y="1555668"/>
            <a:chExt cx="6492803" cy="4296702"/>
          </a:xfrm>
        </p:grpSpPr>
        <p:pic>
          <p:nvPicPr>
            <p:cNvPr id="8" name="Picture 7" descr="A hand holding a book&#10;&#10;AI-generated content may be incorrect.">
              <a:extLst>
                <a:ext uri="{FF2B5EF4-FFF2-40B4-BE49-F238E27FC236}">
                  <a16:creationId xmlns:a16="http://schemas.microsoft.com/office/drawing/2014/main" id="{84813BF7-52FB-832A-B06E-3C4838A3B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29000"/>
              <a:ext cx="5714286" cy="3200000"/>
            </a:xfrm>
            <a:prstGeom prst="rect">
              <a:avLst/>
            </a:prstGeom>
            <a:ln>
              <a:noFill/>
            </a:ln>
            <a:effectLst>
              <a:outerShdw blurRad="190500" algn="tl" rotWithShape="0">
                <a:srgbClr val="000000">
                  <a:alpha val="70000"/>
                </a:srgbClr>
              </a:outerShdw>
            </a:effectLst>
          </p:spPr>
        </p:pic>
        <p:pic>
          <p:nvPicPr>
            <p:cNvPr id="10" name="Picture 9" descr="A black background with a black square&#10;&#10;AI-generated content may be incorrect.">
              <a:hlinkClick r:id="rId3"/>
              <a:extLst>
                <a:ext uri="{FF2B5EF4-FFF2-40B4-BE49-F238E27FC236}">
                  <a16:creationId xmlns:a16="http://schemas.microsoft.com/office/drawing/2014/main" id="{9D7AF062-8A02-077E-5639-8BD9067CD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5668"/>
              <a:ext cx="6492803" cy="4296702"/>
            </a:xfrm>
            <a:prstGeom prst="rect">
              <a:avLst/>
            </a:prstGeom>
            <a:ln>
              <a:noFill/>
            </a:ln>
            <a:effectLst>
              <a:outerShdw blurRad="190500" algn="tl" rotWithShape="0">
                <a:srgbClr val="000000">
                  <a:alpha val="70000"/>
                </a:srgbClr>
              </a:outerShdw>
            </a:effectLst>
          </p:spPr>
        </p:pic>
      </p:grpSp>
      <p:sp>
        <p:nvSpPr>
          <p:cNvPr id="12" name="TextBox 11">
            <a:extLst>
              <a:ext uri="{FF2B5EF4-FFF2-40B4-BE49-F238E27FC236}">
                <a16:creationId xmlns:a16="http://schemas.microsoft.com/office/drawing/2014/main" id="{01160F4D-12DB-D82D-31C7-E926C0A6656B}"/>
              </a:ext>
            </a:extLst>
          </p:cNvPr>
          <p:cNvSpPr txBox="1"/>
          <p:nvPr/>
        </p:nvSpPr>
        <p:spPr>
          <a:xfrm>
            <a:off x="4500748" y="5852370"/>
            <a:ext cx="3158836"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32280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23052-9AC9-4B47-D4CE-B281733B5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78796-5FB0-9AA1-24D9-397D4E81636D}"/>
              </a:ext>
            </a:extLst>
          </p:cNvPr>
          <p:cNvSpPr>
            <a:spLocks noGrp="1"/>
          </p:cNvSpPr>
          <p:nvPr>
            <p:ph type="ctrTitle"/>
          </p:nvPr>
        </p:nvSpPr>
        <p:spPr/>
        <p:txBody>
          <a:bodyPr/>
          <a:lstStyle/>
          <a:p>
            <a:r>
              <a:rPr lang="en-US" dirty="0"/>
              <a:t>Joshua: A Faith</a:t>
            </a:r>
            <a:br>
              <a:rPr lang="en-US" dirty="0"/>
            </a:br>
            <a:r>
              <a:rPr lang="en-US" dirty="0"/>
              <a:t>Rooted in God’s Word</a:t>
            </a:r>
          </a:p>
        </p:txBody>
      </p:sp>
      <p:sp>
        <p:nvSpPr>
          <p:cNvPr id="3" name="Subtitle 2">
            <a:extLst>
              <a:ext uri="{FF2B5EF4-FFF2-40B4-BE49-F238E27FC236}">
                <a16:creationId xmlns:a16="http://schemas.microsoft.com/office/drawing/2014/main" id="{6B12AFF1-833B-513C-A37C-6D3839B567B2}"/>
              </a:ext>
            </a:extLst>
          </p:cNvPr>
          <p:cNvSpPr>
            <a:spLocks noGrp="1"/>
          </p:cNvSpPr>
          <p:nvPr>
            <p:ph type="subTitle" idx="1"/>
          </p:nvPr>
        </p:nvSpPr>
        <p:spPr>
          <a:xfrm>
            <a:off x="1524000" y="3823854"/>
            <a:ext cx="9144000" cy="1433945"/>
          </a:xfrm>
        </p:spPr>
        <p:txBody>
          <a:bodyPr/>
          <a:lstStyle/>
          <a:p>
            <a:r>
              <a:rPr lang="en-US" dirty="0"/>
              <a:t>June 8</a:t>
            </a:r>
          </a:p>
        </p:txBody>
      </p:sp>
    </p:spTree>
    <p:extLst>
      <p:ext uri="{BB962C8B-B14F-4D97-AF65-F5344CB8AC3E}">
        <p14:creationId xmlns:p14="http://schemas.microsoft.com/office/powerpoint/2010/main" val="2932325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8499-4C8B-E3EF-06FD-28E86CA44843}"/>
              </a:ext>
            </a:extLst>
          </p:cNvPr>
          <p:cNvSpPr>
            <a:spLocks noGrp="1"/>
          </p:cNvSpPr>
          <p:nvPr>
            <p:ph type="title"/>
          </p:nvPr>
        </p:nvSpPr>
        <p:spPr/>
        <p:txBody>
          <a:bodyPr/>
          <a:lstStyle/>
          <a:p>
            <a:r>
              <a:rPr lang="en-US" dirty="0"/>
              <a:t>In your humble opinion …</a:t>
            </a:r>
          </a:p>
        </p:txBody>
      </p:sp>
      <p:sp>
        <p:nvSpPr>
          <p:cNvPr id="3" name="Content Placeholder 2">
            <a:extLst>
              <a:ext uri="{FF2B5EF4-FFF2-40B4-BE49-F238E27FC236}">
                <a16:creationId xmlns:a16="http://schemas.microsoft.com/office/drawing/2014/main" id="{F687CF0A-69E8-1E53-7975-411D9F451042}"/>
              </a:ext>
            </a:extLst>
          </p:cNvPr>
          <p:cNvSpPr>
            <a:spLocks noGrp="1"/>
          </p:cNvSpPr>
          <p:nvPr>
            <p:ph idx="1"/>
          </p:nvPr>
        </p:nvSpPr>
        <p:spPr/>
        <p:txBody>
          <a:bodyPr>
            <a:normAutofit/>
          </a:bodyPr>
          <a:lstStyle/>
          <a:p>
            <a:r>
              <a:rPr lang="en-US" dirty="0"/>
              <a:t>What are some important leadership traits?</a:t>
            </a:r>
          </a:p>
          <a:p>
            <a:endParaRPr lang="en-US" dirty="0"/>
          </a:p>
          <a:p>
            <a:r>
              <a:rPr lang="en-US" dirty="0">
                <a:solidFill>
                  <a:srgbClr val="C00000"/>
                </a:solidFill>
              </a:rPr>
              <a:t>Today </a:t>
            </a:r>
            <a:r>
              <a:rPr lang="en-US" dirty="0">
                <a:solidFill>
                  <a:srgbClr val="C00000"/>
                </a:solidFill>
                <a:sym typeface="Wingdings" panose="05000000000000000000" pitchFamily="2" charset="2"/>
              </a:rPr>
              <a:t></a:t>
            </a:r>
            <a:r>
              <a:rPr lang="en-US" dirty="0">
                <a:solidFill>
                  <a:srgbClr val="C00000"/>
                </a:solidFill>
              </a:rPr>
              <a:t> we look at new leader for the children of Israel … Joshua</a:t>
            </a:r>
          </a:p>
          <a:p>
            <a:pPr lvl="1"/>
            <a:r>
              <a:rPr lang="en-US" dirty="0">
                <a:solidFill>
                  <a:srgbClr val="C00000"/>
                </a:solidFill>
              </a:rPr>
              <a:t>God gives assurance that He will be with Joshua</a:t>
            </a:r>
          </a:p>
          <a:p>
            <a:pPr lvl="1"/>
            <a:r>
              <a:rPr lang="en-US" dirty="0">
                <a:solidFill>
                  <a:srgbClr val="C00000"/>
                </a:solidFill>
              </a:rPr>
              <a:t>Joshua accepts leadership, trusting in what God promises</a:t>
            </a:r>
          </a:p>
          <a:p>
            <a:endParaRPr lang="en-US" dirty="0"/>
          </a:p>
        </p:txBody>
      </p:sp>
      <p:grpSp>
        <p:nvGrpSpPr>
          <p:cNvPr id="5" name="Group 4">
            <a:extLst>
              <a:ext uri="{FF2B5EF4-FFF2-40B4-BE49-F238E27FC236}">
                <a16:creationId xmlns:a16="http://schemas.microsoft.com/office/drawing/2014/main" id="{BFE78484-6447-4546-1943-435F97913E21}"/>
              </a:ext>
            </a:extLst>
          </p:cNvPr>
          <p:cNvGrpSpPr/>
          <p:nvPr/>
        </p:nvGrpSpPr>
        <p:grpSpPr>
          <a:xfrm>
            <a:off x="1394709" y="2668884"/>
            <a:ext cx="9628320" cy="3643016"/>
            <a:chOff x="1394709" y="2668884"/>
            <a:chExt cx="9628320" cy="3643016"/>
          </a:xfrm>
        </p:grpSpPr>
        <p:grpSp>
          <p:nvGrpSpPr>
            <p:cNvPr id="4" name="Group 3">
              <a:extLst>
                <a:ext uri="{FF2B5EF4-FFF2-40B4-BE49-F238E27FC236}">
                  <a16:creationId xmlns:a16="http://schemas.microsoft.com/office/drawing/2014/main" id="{549393DD-959A-76DC-DADB-F7EC0B33A94D}"/>
                </a:ext>
              </a:extLst>
            </p:cNvPr>
            <p:cNvGrpSpPr/>
            <p:nvPr/>
          </p:nvGrpSpPr>
          <p:grpSpPr>
            <a:xfrm>
              <a:off x="1394709" y="2922606"/>
              <a:ext cx="9628320" cy="2945758"/>
              <a:chOff x="1394709" y="2922606"/>
              <a:chExt cx="9628320" cy="2945758"/>
            </a:xfrm>
          </p:grpSpPr>
          <p:pic>
            <p:nvPicPr>
              <p:cNvPr id="1026" name="Picture 2" descr="Line leader">
                <a:extLst>
                  <a:ext uri="{FF2B5EF4-FFF2-40B4-BE49-F238E27FC236}">
                    <a16:creationId xmlns:a16="http://schemas.microsoft.com/office/drawing/2014/main" id="{ECF50050-2F52-0FC0-29E1-3878881EA4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5280" y="2922606"/>
                <a:ext cx="2477749" cy="2667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African American Businessman as a Superhero">
                <a:extLst>
                  <a:ext uri="{FF2B5EF4-FFF2-40B4-BE49-F238E27FC236}">
                    <a16:creationId xmlns:a16="http://schemas.microsoft.com/office/drawing/2014/main" id="{D4007321-D7AD-E79B-F0EB-18194FFA3A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94709" y="2922607"/>
                <a:ext cx="2964168" cy="2945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032" name="Picture 8" descr="Leader">
              <a:extLst>
                <a:ext uri="{FF2B5EF4-FFF2-40B4-BE49-F238E27FC236}">
                  <a16:creationId xmlns:a16="http://schemas.microsoft.com/office/drawing/2014/main" id="{B2BDEB36-108B-77CD-E48B-22D83DC8B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093" y="2668884"/>
              <a:ext cx="2964168" cy="3643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54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BDA6-ED63-E358-E6DA-F8D979402567}"/>
              </a:ext>
            </a:extLst>
          </p:cNvPr>
          <p:cNvSpPr>
            <a:spLocks noGrp="1"/>
          </p:cNvSpPr>
          <p:nvPr>
            <p:ph type="title"/>
          </p:nvPr>
        </p:nvSpPr>
        <p:spPr/>
        <p:txBody>
          <a:bodyPr/>
          <a:lstStyle/>
          <a:p>
            <a:pPr algn="l"/>
            <a:r>
              <a:rPr lang="en-US" dirty="0"/>
              <a:t>Listen for promises.</a:t>
            </a:r>
          </a:p>
        </p:txBody>
      </p:sp>
      <p:sp>
        <p:nvSpPr>
          <p:cNvPr id="3" name="Content Placeholder 2">
            <a:extLst>
              <a:ext uri="{FF2B5EF4-FFF2-40B4-BE49-F238E27FC236}">
                <a16:creationId xmlns:a16="http://schemas.microsoft.com/office/drawing/2014/main" id="{173255C9-5812-D86D-51C6-D271AFACE066}"/>
              </a:ext>
            </a:extLst>
          </p:cNvPr>
          <p:cNvSpPr>
            <a:spLocks noGrp="1"/>
          </p:cNvSpPr>
          <p:nvPr>
            <p:ph idx="1"/>
          </p:nvPr>
        </p:nvSpPr>
        <p:spPr/>
        <p:txBody>
          <a:bodyPr/>
          <a:lstStyle/>
          <a:p>
            <a:pPr marL="0" indent="0" algn="ctr">
              <a:buNone/>
            </a:pPr>
            <a:r>
              <a:rPr lang="en-US" dirty="0"/>
              <a:t>Joshua 1:1-5 (NIV) After the death of Moses the servant of the LORD, the LORD said to Joshua son of Nun, Moses' aide: 2  "Moses my servant is dead. Now then, you and all these people, get ready to cross the Jordan River into the land I am about to give to them--to the Israelites. 3  I will give you every place where you set your </a:t>
            </a:r>
          </a:p>
        </p:txBody>
      </p:sp>
    </p:spTree>
    <p:extLst>
      <p:ext uri="{BB962C8B-B14F-4D97-AF65-F5344CB8AC3E}">
        <p14:creationId xmlns:p14="http://schemas.microsoft.com/office/powerpoint/2010/main" val="230240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8BD77-12BB-A6CC-352E-1F6060046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8F9B4-21BA-0987-6EF7-DF44E194CECF}"/>
              </a:ext>
            </a:extLst>
          </p:cNvPr>
          <p:cNvSpPr>
            <a:spLocks noGrp="1"/>
          </p:cNvSpPr>
          <p:nvPr>
            <p:ph type="title"/>
          </p:nvPr>
        </p:nvSpPr>
        <p:spPr/>
        <p:txBody>
          <a:bodyPr/>
          <a:lstStyle/>
          <a:p>
            <a:pPr algn="l"/>
            <a:r>
              <a:rPr lang="en-US" dirty="0"/>
              <a:t>Listen for promises.</a:t>
            </a:r>
          </a:p>
        </p:txBody>
      </p:sp>
      <p:sp>
        <p:nvSpPr>
          <p:cNvPr id="3" name="Content Placeholder 2">
            <a:extLst>
              <a:ext uri="{FF2B5EF4-FFF2-40B4-BE49-F238E27FC236}">
                <a16:creationId xmlns:a16="http://schemas.microsoft.com/office/drawing/2014/main" id="{5FF10FB0-7C46-F31F-348F-DC483E0C44F7}"/>
              </a:ext>
            </a:extLst>
          </p:cNvPr>
          <p:cNvSpPr>
            <a:spLocks noGrp="1"/>
          </p:cNvSpPr>
          <p:nvPr>
            <p:ph idx="1"/>
          </p:nvPr>
        </p:nvSpPr>
        <p:spPr/>
        <p:txBody>
          <a:bodyPr/>
          <a:lstStyle/>
          <a:p>
            <a:pPr marL="0" indent="0" algn="ctr">
              <a:buNone/>
            </a:pPr>
            <a:r>
              <a:rPr lang="en-US" dirty="0"/>
              <a:t>foot, as I promised Moses. 4  Your territory will extend from the desert to Lebanon, and from the great river, the Euphrates--all the Hittite country--to the Great Sea on the west. 5  No one will be able to stand up against you all the days of your life. As I was with Moses, so I will be with you; I will never leave you nor forsake you.</a:t>
            </a:r>
          </a:p>
        </p:txBody>
      </p:sp>
      <p:pic>
        <p:nvPicPr>
          <p:cNvPr id="5" name="Picture 4">
            <a:extLst>
              <a:ext uri="{FF2B5EF4-FFF2-40B4-BE49-F238E27FC236}">
                <a16:creationId xmlns:a16="http://schemas.microsoft.com/office/drawing/2014/main" id="{DD50CFF2-0E91-1E96-8942-7BF7549E01B8}"/>
              </a:ext>
            </a:extLst>
          </p:cNvPr>
          <p:cNvPicPr>
            <a:picLocks noChangeAspect="1"/>
          </p:cNvPicPr>
          <p:nvPr/>
        </p:nvPicPr>
        <p:blipFill>
          <a:blip r:embed="rId2"/>
          <a:stretch>
            <a:fillRect/>
          </a:stretch>
        </p:blipFill>
        <p:spPr>
          <a:xfrm>
            <a:off x="5366980" y="5744738"/>
            <a:ext cx="1990476"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816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EDBA-6A50-8F6C-1974-ED3E34AFA33E}"/>
              </a:ext>
            </a:extLst>
          </p:cNvPr>
          <p:cNvSpPr>
            <a:spLocks noGrp="1"/>
          </p:cNvSpPr>
          <p:nvPr>
            <p:ph type="title"/>
          </p:nvPr>
        </p:nvSpPr>
        <p:spPr/>
        <p:txBody>
          <a:bodyPr/>
          <a:lstStyle/>
          <a:p>
            <a:r>
              <a:rPr lang="en-US" dirty="0"/>
              <a:t>Those Who Preceded Us</a:t>
            </a:r>
          </a:p>
        </p:txBody>
      </p:sp>
      <p:sp>
        <p:nvSpPr>
          <p:cNvPr id="3" name="Content Placeholder 2">
            <a:extLst>
              <a:ext uri="{FF2B5EF4-FFF2-40B4-BE49-F238E27FC236}">
                <a16:creationId xmlns:a16="http://schemas.microsoft.com/office/drawing/2014/main" id="{080977ED-F6F7-EA62-9469-7ADDA14634A1}"/>
              </a:ext>
            </a:extLst>
          </p:cNvPr>
          <p:cNvSpPr>
            <a:spLocks noGrp="1"/>
          </p:cNvSpPr>
          <p:nvPr>
            <p:ph idx="1"/>
          </p:nvPr>
        </p:nvSpPr>
        <p:spPr/>
        <p:txBody>
          <a:bodyPr/>
          <a:lstStyle/>
          <a:p>
            <a:r>
              <a:rPr lang="en-US" dirty="0"/>
              <a:t>Why was the death of Moses a major event for the people of Israel?</a:t>
            </a:r>
          </a:p>
          <a:p>
            <a:r>
              <a:rPr lang="en-US" dirty="0"/>
              <a:t>For what major challenge did the Lord want Joshua to get the Israelites prepared?</a:t>
            </a:r>
          </a:p>
          <a:p>
            <a:r>
              <a:rPr lang="en-US" dirty="0"/>
              <a:t>What mixed feelings might Joshua have had in this leadership transition?</a:t>
            </a:r>
          </a:p>
        </p:txBody>
      </p:sp>
    </p:spTree>
    <p:extLst>
      <p:ext uri="{BB962C8B-B14F-4D97-AF65-F5344CB8AC3E}">
        <p14:creationId xmlns:p14="http://schemas.microsoft.com/office/powerpoint/2010/main" val="416140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454D-83DA-10FB-C518-8B02797B2E5F}"/>
              </a:ext>
            </a:extLst>
          </p:cNvPr>
          <p:cNvSpPr>
            <a:spLocks noGrp="1"/>
          </p:cNvSpPr>
          <p:nvPr>
            <p:ph type="title"/>
          </p:nvPr>
        </p:nvSpPr>
        <p:spPr/>
        <p:txBody>
          <a:bodyPr/>
          <a:lstStyle/>
          <a:p>
            <a:r>
              <a:rPr lang="en-US" dirty="0"/>
              <a:t>Those Who Preceded Us</a:t>
            </a:r>
          </a:p>
        </p:txBody>
      </p:sp>
      <p:sp>
        <p:nvSpPr>
          <p:cNvPr id="3" name="Content Placeholder 2">
            <a:extLst>
              <a:ext uri="{FF2B5EF4-FFF2-40B4-BE49-F238E27FC236}">
                <a16:creationId xmlns:a16="http://schemas.microsoft.com/office/drawing/2014/main" id="{F57E2B6D-97BF-CFD0-6008-A92386BEC869}"/>
              </a:ext>
            </a:extLst>
          </p:cNvPr>
          <p:cNvSpPr>
            <a:spLocks noGrp="1"/>
          </p:cNvSpPr>
          <p:nvPr>
            <p:ph idx="1"/>
          </p:nvPr>
        </p:nvSpPr>
        <p:spPr/>
        <p:txBody>
          <a:bodyPr/>
          <a:lstStyle/>
          <a:p>
            <a:r>
              <a:rPr lang="en-US" dirty="0"/>
              <a:t>Joshua might have felt inadequate.   What kinds of things cause you to feel discouraged or inadequate?</a:t>
            </a:r>
          </a:p>
          <a:p>
            <a:r>
              <a:rPr lang="en-US" dirty="0"/>
              <a:t>What assurances or promises were given to Joshua that the task was achievable and victory assured? </a:t>
            </a:r>
          </a:p>
          <a:p>
            <a:r>
              <a:rPr lang="en-US" dirty="0"/>
              <a:t>What are some assurances and promises from God that you can claim?</a:t>
            </a:r>
          </a:p>
        </p:txBody>
      </p:sp>
    </p:spTree>
    <p:extLst>
      <p:ext uri="{BB962C8B-B14F-4D97-AF65-F5344CB8AC3E}">
        <p14:creationId xmlns:p14="http://schemas.microsoft.com/office/powerpoint/2010/main" val="16447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6F82B-BE9A-5917-2C72-79DAC5ADE15D}"/>
              </a:ext>
            </a:extLst>
          </p:cNvPr>
          <p:cNvSpPr>
            <a:spLocks noGrp="1"/>
          </p:cNvSpPr>
          <p:nvPr>
            <p:ph type="title"/>
          </p:nvPr>
        </p:nvSpPr>
        <p:spPr/>
        <p:txBody>
          <a:bodyPr/>
          <a:lstStyle/>
          <a:p>
            <a:pPr algn="l"/>
            <a:r>
              <a:rPr lang="en-US" dirty="0"/>
              <a:t>Listen for a repeated challenge.</a:t>
            </a:r>
          </a:p>
        </p:txBody>
      </p:sp>
      <p:sp>
        <p:nvSpPr>
          <p:cNvPr id="3" name="Content Placeholder 2">
            <a:extLst>
              <a:ext uri="{FF2B5EF4-FFF2-40B4-BE49-F238E27FC236}">
                <a16:creationId xmlns:a16="http://schemas.microsoft.com/office/drawing/2014/main" id="{A7BAE85B-2098-17C2-C193-D2275D542182}"/>
              </a:ext>
            </a:extLst>
          </p:cNvPr>
          <p:cNvSpPr>
            <a:spLocks noGrp="1"/>
          </p:cNvSpPr>
          <p:nvPr>
            <p:ph idx="1"/>
          </p:nvPr>
        </p:nvSpPr>
        <p:spPr/>
        <p:txBody>
          <a:bodyPr/>
          <a:lstStyle/>
          <a:p>
            <a:pPr marL="0" indent="0" algn="ctr">
              <a:buNone/>
            </a:pPr>
            <a:r>
              <a:rPr lang="en-US" dirty="0"/>
              <a:t>Joshua 1:6-9 (NIV)  "Be strong and courageous, because you will lead these people to inherit the land I swore to their forefathers to give them. 7  Be strong and very courageous. Be careful to obey all the law my servant Moses gave you; do not turn from it to the right or to the left, that you may be successful wherever you go. 8  Do not </a:t>
            </a:r>
          </a:p>
        </p:txBody>
      </p:sp>
    </p:spTree>
    <p:extLst>
      <p:ext uri="{BB962C8B-B14F-4D97-AF65-F5344CB8AC3E}">
        <p14:creationId xmlns:p14="http://schemas.microsoft.com/office/powerpoint/2010/main" val="255626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4FF38-E4EB-1024-F021-E42997DEE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C7A5C-5ED7-A80B-49AF-C7FD297A0B83}"/>
              </a:ext>
            </a:extLst>
          </p:cNvPr>
          <p:cNvSpPr>
            <a:spLocks noGrp="1"/>
          </p:cNvSpPr>
          <p:nvPr>
            <p:ph type="title"/>
          </p:nvPr>
        </p:nvSpPr>
        <p:spPr/>
        <p:txBody>
          <a:bodyPr/>
          <a:lstStyle/>
          <a:p>
            <a:pPr algn="l"/>
            <a:r>
              <a:rPr lang="en-US" dirty="0"/>
              <a:t>Listen for a repeated challenge.</a:t>
            </a:r>
          </a:p>
        </p:txBody>
      </p:sp>
      <p:sp>
        <p:nvSpPr>
          <p:cNvPr id="3" name="Content Placeholder 2">
            <a:extLst>
              <a:ext uri="{FF2B5EF4-FFF2-40B4-BE49-F238E27FC236}">
                <a16:creationId xmlns:a16="http://schemas.microsoft.com/office/drawing/2014/main" id="{AD973EDE-8169-44E7-26CC-FF43F0151266}"/>
              </a:ext>
            </a:extLst>
          </p:cNvPr>
          <p:cNvSpPr>
            <a:spLocks noGrp="1"/>
          </p:cNvSpPr>
          <p:nvPr>
            <p:ph idx="1"/>
          </p:nvPr>
        </p:nvSpPr>
        <p:spPr/>
        <p:txBody>
          <a:bodyPr/>
          <a:lstStyle/>
          <a:p>
            <a:pPr marL="0" indent="0" algn="ctr">
              <a:buNone/>
            </a:pPr>
            <a:r>
              <a:rPr lang="en-US" dirty="0"/>
              <a:t>let this Book of the Law depart from your mouth; meditate on it day and night, so that you may be careful to do everything written in it. Then you will be prosperous and successful. 9  Have I not commanded you? Be strong and courageous. Do not be terrified; do not be discouraged, for the LORD your God will be with you wherever you go."</a:t>
            </a:r>
          </a:p>
        </p:txBody>
      </p:sp>
      <p:pic>
        <p:nvPicPr>
          <p:cNvPr id="4" name="Picture 3">
            <a:extLst>
              <a:ext uri="{FF2B5EF4-FFF2-40B4-BE49-F238E27FC236}">
                <a16:creationId xmlns:a16="http://schemas.microsoft.com/office/drawing/2014/main" id="{B564FFAE-AAD0-AA9D-894C-D65602DEBC83}"/>
              </a:ext>
            </a:extLst>
          </p:cNvPr>
          <p:cNvPicPr>
            <a:picLocks noChangeAspect="1"/>
          </p:cNvPicPr>
          <p:nvPr/>
        </p:nvPicPr>
        <p:blipFill>
          <a:blip r:embed="rId2"/>
          <a:stretch>
            <a:fillRect/>
          </a:stretch>
        </p:blipFill>
        <p:spPr>
          <a:xfrm>
            <a:off x="5366980" y="5744738"/>
            <a:ext cx="1990476"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8147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42</TotalTime>
  <Words>1004</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Comic Sans MS</vt:lpstr>
      <vt:lpstr>Wingdings</vt:lpstr>
      <vt:lpstr>Office Theme</vt:lpstr>
      <vt:lpstr>Joshua: A Faith Rooted in God’s Word</vt:lpstr>
      <vt:lpstr>Video Introduction</vt:lpstr>
      <vt:lpstr>In your humble opinion …</vt:lpstr>
      <vt:lpstr>Listen for promises.</vt:lpstr>
      <vt:lpstr>Listen for promises.</vt:lpstr>
      <vt:lpstr>Those Who Preceded Us</vt:lpstr>
      <vt:lpstr>Those Who Preceded Us</vt:lpstr>
      <vt:lpstr>Listen for a repeated challenge.</vt:lpstr>
      <vt:lpstr>Listen for a repeated challenge.</vt:lpstr>
      <vt:lpstr>Center Your Life on God’s Word</vt:lpstr>
      <vt:lpstr>Center Your Life on God’s Word</vt:lpstr>
      <vt:lpstr>Listen for commitments made.</vt:lpstr>
      <vt:lpstr>Listen for commitments made.</vt:lpstr>
      <vt:lpstr>You Become the Example</vt:lpstr>
      <vt:lpstr>You Become the Example</vt:lpstr>
      <vt:lpstr>Application</vt:lpstr>
      <vt:lpstr>Application</vt:lpstr>
      <vt:lpstr>Application</vt:lpstr>
      <vt:lpstr>Family Activities</vt:lpstr>
      <vt:lpstr>Joshua: A Faith Rooted in God’s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1</cp:revision>
  <dcterms:created xsi:type="dcterms:W3CDTF">2025-05-15T10:47:15Z</dcterms:created>
  <dcterms:modified xsi:type="dcterms:W3CDTF">2025-05-15T11:29:51Z</dcterms:modified>
</cp:coreProperties>
</file>