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4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8000" b="-8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11/21/2024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tyo37i0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tinyurl.com/muuayhez"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Looking Forward</a:t>
            </a:r>
            <a:br>
              <a:rPr lang="en-US" dirty="0"/>
            </a:br>
            <a:r>
              <a:rPr lang="en-US" dirty="0"/>
              <a:t>to Peace</a:t>
            </a:r>
          </a:p>
        </p:txBody>
      </p:sp>
      <p:sp>
        <p:nvSpPr>
          <p:cNvPr id="3" name="Subtitle 2"/>
          <p:cNvSpPr>
            <a:spLocks noGrp="1"/>
          </p:cNvSpPr>
          <p:nvPr>
            <p:ph type="subTitle" idx="1"/>
          </p:nvPr>
        </p:nvSpPr>
        <p:spPr>
          <a:xfrm>
            <a:off x="1524000" y="3946966"/>
            <a:ext cx="9144000" cy="1310833"/>
          </a:xfrm>
        </p:spPr>
        <p:txBody>
          <a:bodyPr/>
          <a:lstStyle/>
          <a:p>
            <a:r>
              <a:rPr lang="en-US" dirty="0"/>
              <a:t>December 8</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D18FB-ADD5-4D6D-FEA3-0382E83AC2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D5C8E0-BBDE-C041-4B26-42868A410A8D}"/>
              </a:ext>
            </a:extLst>
          </p:cNvPr>
          <p:cNvSpPr>
            <a:spLocks noGrp="1"/>
          </p:cNvSpPr>
          <p:nvPr>
            <p:ph type="title"/>
          </p:nvPr>
        </p:nvSpPr>
        <p:spPr/>
        <p:txBody>
          <a:bodyPr/>
          <a:lstStyle/>
          <a:p>
            <a:pPr algn="l"/>
            <a:r>
              <a:rPr lang="en-US" dirty="0"/>
              <a:t>Listen for light on the horizon.</a:t>
            </a:r>
          </a:p>
        </p:txBody>
      </p:sp>
      <p:sp>
        <p:nvSpPr>
          <p:cNvPr id="3" name="Content Placeholder 2">
            <a:extLst>
              <a:ext uri="{FF2B5EF4-FFF2-40B4-BE49-F238E27FC236}">
                <a16:creationId xmlns:a16="http://schemas.microsoft.com/office/drawing/2014/main" id="{B967C55A-3446-C409-40A6-82EA3DE19997}"/>
              </a:ext>
            </a:extLst>
          </p:cNvPr>
          <p:cNvSpPr>
            <a:spLocks noGrp="1"/>
          </p:cNvSpPr>
          <p:nvPr>
            <p:ph idx="1"/>
          </p:nvPr>
        </p:nvSpPr>
        <p:spPr>
          <a:xfrm>
            <a:off x="1657591" y="1906648"/>
            <a:ext cx="8876817" cy="4351338"/>
          </a:xfrm>
        </p:spPr>
        <p:txBody>
          <a:bodyPr/>
          <a:lstStyle/>
          <a:p>
            <a:pPr marL="0" indent="0" algn="ctr">
              <a:buNone/>
            </a:pPr>
            <a:r>
              <a:rPr lang="en-US" dirty="0"/>
              <a:t>darkness have seen a great light; on those living in the land of the shadow of death a light has dawned. 3  You have enlarged the nation and increased their joy; they rejoice before you as people rejoice at the harvest, as men rejoice when dividing the plunder. 4  For as in the </a:t>
            </a:r>
          </a:p>
        </p:txBody>
      </p:sp>
    </p:spTree>
    <p:extLst>
      <p:ext uri="{BB962C8B-B14F-4D97-AF65-F5344CB8AC3E}">
        <p14:creationId xmlns:p14="http://schemas.microsoft.com/office/powerpoint/2010/main" val="3458294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C221C9-31E9-A13C-99C7-2B5195EBC8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55A56-9BC0-3261-9538-F37D5E9764C7}"/>
              </a:ext>
            </a:extLst>
          </p:cNvPr>
          <p:cNvSpPr>
            <a:spLocks noGrp="1"/>
          </p:cNvSpPr>
          <p:nvPr>
            <p:ph type="title"/>
          </p:nvPr>
        </p:nvSpPr>
        <p:spPr/>
        <p:txBody>
          <a:bodyPr/>
          <a:lstStyle/>
          <a:p>
            <a:pPr algn="l"/>
            <a:r>
              <a:rPr lang="en-US" dirty="0"/>
              <a:t>Listen for light on the horizon.</a:t>
            </a:r>
          </a:p>
        </p:txBody>
      </p:sp>
      <p:sp>
        <p:nvSpPr>
          <p:cNvPr id="3" name="Content Placeholder 2">
            <a:extLst>
              <a:ext uri="{FF2B5EF4-FFF2-40B4-BE49-F238E27FC236}">
                <a16:creationId xmlns:a16="http://schemas.microsoft.com/office/drawing/2014/main" id="{E7A93F91-8FFB-B404-F299-0F0C5E32D3B8}"/>
              </a:ext>
            </a:extLst>
          </p:cNvPr>
          <p:cNvSpPr>
            <a:spLocks noGrp="1"/>
          </p:cNvSpPr>
          <p:nvPr>
            <p:ph idx="1"/>
          </p:nvPr>
        </p:nvSpPr>
        <p:spPr>
          <a:xfrm>
            <a:off x="1504709" y="1906648"/>
            <a:ext cx="9029699" cy="4351338"/>
          </a:xfrm>
        </p:spPr>
        <p:txBody>
          <a:bodyPr/>
          <a:lstStyle/>
          <a:p>
            <a:pPr marL="0" indent="0" algn="ctr">
              <a:buNone/>
            </a:pPr>
            <a:r>
              <a:rPr lang="en-US" dirty="0"/>
              <a:t>day of Midian's defeat, you have shattered the yoke that burdens them, the bar across their shoulders, the rod of their oppressor. 5  Every warrior's boot used in battle and every garment rolled in blood will be destined for burning, will be fuel for the fire.</a:t>
            </a:r>
          </a:p>
        </p:txBody>
      </p:sp>
      <p:pic>
        <p:nvPicPr>
          <p:cNvPr id="4" name="Picture 3">
            <a:extLst>
              <a:ext uri="{FF2B5EF4-FFF2-40B4-BE49-F238E27FC236}">
                <a16:creationId xmlns:a16="http://schemas.microsoft.com/office/drawing/2014/main" id="{B75A762E-7881-07A5-BEBF-0B87E2307F14}"/>
              </a:ext>
            </a:extLst>
          </p:cNvPr>
          <p:cNvPicPr>
            <a:picLocks noChangeAspect="1"/>
          </p:cNvPicPr>
          <p:nvPr/>
        </p:nvPicPr>
        <p:blipFill>
          <a:blip r:embed="rId2">
            <a:duotone>
              <a:prstClr val="black"/>
              <a:schemeClr val="accent1">
                <a:tint val="45000"/>
                <a:satMod val="400000"/>
              </a:schemeClr>
            </a:duotone>
          </a:blip>
          <a:stretch>
            <a:fillRect/>
          </a:stretch>
        </p:blipFill>
        <p:spPr>
          <a:xfrm>
            <a:off x="5026511" y="5423946"/>
            <a:ext cx="2138978" cy="333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98828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FCFF-B70D-A636-42D2-AEE60FE691CA}"/>
              </a:ext>
            </a:extLst>
          </p:cNvPr>
          <p:cNvSpPr>
            <a:spLocks noGrp="1"/>
          </p:cNvSpPr>
          <p:nvPr>
            <p:ph type="title"/>
          </p:nvPr>
        </p:nvSpPr>
        <p:spPr/>
        <p:txBody>
          <a:bodyPr/>
          <a:lstStyle/>
          <a:p>
            <a:r>
              <a:rPr lang="en-US" dirty="0"/>
              <a:t>Know God, Know Peace</a:t>
            </a:r>
          </a:p>
        </p:txBody>
      </p:sp>
      <p:sp>
        <p:nvSpPr>
          <p:cNvPr id="3" name="Content Placeholder 2">
            <a:extLst>
              <a:ext uri="{FF2B5EF4-FFF2-40B4-BE49-F238E27FC236}">
                <a16:creationId xmlns:a16="http://schemas.microsoft.com/office/drawing/2014/main" id="{32B99935-3C2D-23CA-007A-B6DE02F68149}"/>
              </a:ext>
            </a:extLst>
          </p:cNvPr>
          <p:cNvSpPr>
            <a:spLocks noGrp="1"/>
          </p:cNvSpPr>
          <p:nvPr>
            <p:ph idx="1"/>
          </p:nvPr>
        </p:nvSpPr>
        <p:spPr/>
        <p:txBody>
          <a:bodyPr/>
          <a:lstStyle/>
          <a:p>
            <a:r>
              <a:rPr lang="en-US" dirty="0"/>
              <a:t>We see some contrasts … what happens in each contrasting situation</a:t>
            </a:r>
          </a:p>
          <a:p>
            <a:pPr lvl="1"/>
            <a:r>
              <a:rPr lang="en-US" dirty="0"/>
              <a:t>In the past … vs … in the future?</a:t>
            </a:r>
          </a:p>
          <a:p>
            <a:pPr lvl="1"/>
            <a:r>
              <a:rPr lang="en-US" dirty="0"/>
              <a:t>Darkness, shadow of death … vs  … Light</a:t>
            </a:r>
          </a:p>
          <a:p>
            <a:endParaRPr lang="en-US" dirty="0"/>
          </a:p>
        </p:txBody>
      </p:sp>
    </p:spTree>
    <p:extLst>
      <p:ext uri="{BB962C8B-B14F-4D97-AF65-F5344CB8AC3E}">
        <p14:creationId xmlns:p14="http://schemas.microsoft.com/office/powerpoint/2010/main" val="4093013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4ACBB-7608-A3DB-78A3-D4203552F256}"/>
              </a:ext>
            </a:extLst>
          </p:cNvPr>
          <p:cNvSpPr>
            <a:spLocks noGrp="1"/>
          </p:cNvSpPr>
          <p:nvPr>
            <p:ph type="title"/>
          </p:nvPr>
        </p:nvSpPr>
        <p:spPr/>
        <p:txBody>
          <a:bodyPr/>
          <a:lstStyle/>
          <a:p>
            <a:r>
              <a:rPr lang="en-US" dirty="0"/>
              <a:t>Know God, Know Peace</a:t>
            </a:r>
          </a:p>
        </p:txBody>
      </p:sp>
      <p:sp>
        <p:nvSpPr>
          <p:cNvPr id="3" name="Content Placeholder 2">
            <a:extLst>
              <a:ext uri="{FF2B5EF4-FFF2-40B4-BE49-F238E27FC236}">
                <a16:creationId xmlns:a16="http://schemas.microsoft.com/office/drawing/2014/main" id="{6C0B9CE7-C2C6-BA0F-39F8-C0A95300A271}"/>
              </a:ext>
            </a:extLst>
          </p:cNvPr>
          <p:cNvSpPr>
            <a:spLocks noGrp="1"/>
          </p:cNvSpPr>
          <p:nvPr>
            <p:ph idx="1"/>
          </p:nvPr>
        </p:nvSpPr>
        <p:spPr/>
        <p:txBody>
          <a:bodyPr/>
          <a:lstStyle/>
          <a:p>
            <a:r>
              <a:rPr lang="en-US" dirty="0">
                <a:solidFill>
                  <a:srgbClr val="C00000"/>
                </a:solidFill>
              </a:rPr>
              <a:t>Consider how some of these phrases might be interpreted in the context as Messianic prophecy.</a:t>
            </a:r>
          </a:p>
        </p:txBody>
      </p:sp>
      <p:graphicFrame>
        <p:nvGraphicFramePr>
          <p:cNvPr id="4" name="Table 3">
            <a:extLst>
              <a:ext uri="{FF2B5EF4-FFF2-40B4-BE49-F238E27FC236}">
                <a16:creationId xmlns:a16="http://schemas.microsoft.com/office/drawing/2014/main" id="{256B9A2D-3E99-A71F-5796-C9D0758A5E20}"/>
              </a:ext>
            </a:extLst>
          </p:cNvPr>
          <p:cNvGraphicFramePr>
            <a:graphicFrameLocks noGrp="1"/>
          </p:cNvGraphicFramePr>
          <p:nvPr>
            <p:extLst>
              <p:ext uri="{D42A27DB-BD31-4B8C-83A1-F6EECF244321}">
                <p14:modId xmlns:p14="http://schemas.microsoft.com/office/powerpoint/2010/main" val="3255001955"/>
              </p:ext>
            </p:extLst>
          </p:nvPr>
        </p:nvGraphicFramePr>
        <p:xfrm>
          <a:off x="526326" y="3185482"/>
          <a:ext cx="11291426" cy="2926080"/>
        </p:xfrm>
        <a:graphic>
          <a:graphicData uri="http://schemas.openxmlformats.org/drawingml/2006/table">
            <a:tbl>
              <a:tblPr firstRow="1" bandRow="1">
                <a:tableStyleId>{5C22544A-7EE6-4342-B048-85BDC9FD1C3A}</a:tableStyleId>
              </a:tblPr>
              <a:tblGrid>
                <a:gridCol w="5052671">
                  <a:extLst>
                    <a:ext uri="{9D8B030D-6E8A-4147-A177-3AD203B41FA5}">
                      <a16:colId xmlns:a16="http://schemas.microsoft.com/office/drawing/2014/main" val="4037506417"/>
                    </a:ext>
                  </a:extLst>
                </a:gridCol>
                <a:gridCol w="6238755">
                  <a:extLst>
                    <a:ext uri="{9D8B030D-6E8A-4147-A177-3AD203B41FA5}">
                      <a16:colId xmlns:a16="http://schemas.microsoft.com/office/drawing/2014/main" val="4082949694"/>
                    </a:ext>
                  </a:extLst>
                </a:gridCol>
              </a:tblGrid>
              <a:tr h="370840">
                <a:tc>
                  <a:txBody>
                    <a:bodyPr/>
                    <a:lstStyle/>
                    <a:p>
                      <a:pPr algn="ctr"/>
                      <a:r>
                        <a:rPr lang="en-US" sz="2400" dirty="0"/>
                        <a:t>Phrase from the Passage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t>Possible Implication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6784440"/>
                  </a:ext>
                </a:extLst>
              </a:tr>
              <a:tr h="370840">
                <a:tc>
                  <a:txBody>
                    <a:bodyPr/>
                    <a:lstStyle/>
                    <a:p>
                      <a:pPr marL="342900" indent="-342900">
                        <a:buFont typeface="Arial" panose="020B0604020202020204" pitchFamily="34" charset="0"/>
                        <a:buChar char="•"/>
                      </a:pPr>
                      <a:r>
                        <a:rPr lang="en-US" sz="2600" dirty="0">
                          <a:solidFill>
                            <a:srgbClr val="C00000"/>
                          </a:solidFill>
                        </a:rPr>
                        <a:t>People walking in darkness?</a:t>
                      </a:r>
                    </a:p>
                    <a:p>
                      <a:pPr marL="342900" indent="-342900">
                        <a:buFont typeface="Arial" panose="020B0604020202020204" pitchFamily="34" charset="0"/>
                        <a:buChar char="•"/>
                      </a:pPr>
                      <a:r>
                        <a:rPr lang="en-US" sz="2600" dirty="0">
                          <a:solidFill>
                            <a:srgbClr val="C00000"/>
                          </a:solidFill>
                        </a:rPr>
                        <a:t>People living in shadow of death?</a:t>
                      </a:r>
                    </a:p>
                    <a:p>
                      <a:pPr marL="342900" indent="-342900">
                        <a:buFont typeface="Arial" panose="020B0604020202020204" pitchFamily="34" charset="0"/>
                        <a:buChar char="•"/>
                      </a:pPr>
                      <a:r>
                        <a:rPr lang="en-US" sz="2600" dirty="0">
                          <a:solidFill>
                            <a:srgbClr val="C00000"/>
                          </a:solidFill>
                        </a:rPr>
                        <a:t>See a great light?</a:t>
                      </a:r>
                    </a:p>
                    <a:p>
                      <a:pPr marL="342900" indent="-342900">
                        <a:buFont typeface="Arial" panose="020B0604020202020204" pitchFamily="34" charset="0"/>
                        <a:buChar char="•"/>
                      </a:pPr>
                      <a:r>
                        <a:rPr lang="en-US" sz="2600" dirty="0">
                          <a:solidFill>
                            <a:srgbClr val="C00000"/>
                          </a:solidFill>
                        </a:rPr>
                        <a:t>Rejoicing over plunder</a:t>
                      </a:r>
                    </a:p>
                    <a:p>
                      <a:pPr marL="342900" indent="-342900">
                        <a:buFont typeface="Arial" panose="020B0604020202020204" pitchFamily="34" charset="0"/>
                        <a:buChar char="•"/>
                      </a:pPr>
                      <a:r>
                        <a:rPr lang="en-US" sz="2600" dirty="0">
                          <a:solidFill>
                            <a:srgbClr val="C00000"/>
                          </a:solidFill>
                        </a:rPr>
                        <a:t>Shattered the yoke that burdens?</a:t>
                      </a:r>
                    </a:p>
                    <a:p>
                      <a:pPr marL="342900" indent="-342900">
                        <a:buFont typeface="Arial" panose="020B0604020202020204" pitchFamily="34" charset="0"/>
                        <a:buChar char="•"/>
                      </a:pPr>
                      <a:r>
                        <a:rPr lang="en-US" sz="2600" dirty="0">
                          <a:solidFill>
                            <a:srgbClr val="C00000"/>
                          </a:solidFill>
                        </a:rPr>
                        <a:t>Battle uniforms burned?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2600" dirty="0">
                          <a:solidFill>
                            <a:srgbClr val="C00000"/>
                          </a:solidFill>
                        </a:rPr>
                        <a:t>No knowledge of Gospel message</a:t>
                      </a:r>
                    </a:p>
                    <a:p>
                      <a:pPr marL="342900" indent="-342900">
                        <a:buFont typeface="Arial" panose="020B0604020202020204" pitchFamily="34" charset="0"/>
                        <a:buChar char="•"/>
                      </a:pPr>
                      <a:r>
                        <a:rPr lang="en-US" sz="2600" dirty="0">
                          <a:solidFill>
                            <a:srgbClr val="C00000"/>
                          </a:solidFill>
                        </a:rPr>
                        <a:t>We stand condemned for our sinfulness</a:t>
                      </a:r>
                    </a:p>
                    <a:p>
                      <a:pPr marL="342900" indent="-342900">
                        <a:buFont typeface="Arial" panose="020B0604020202020204" pitchFamily="34" charset="0"/>
                        <a:buChar char="•"/>
                      </a:pPr>
                      <a:r>
                        <a:rPr lang="en-US" sz="2600" dirty="0">
                          <a:solidFill>
                            <a:srgbClr val="C00000"/>
                          </a:solidFill>
                        </a:rPr>
                        <a:t>Jesus, the light of the world</a:t>
                      </a:r>
                    </a:p>
                    <a:p>
                      <a:pPr marL="342900" indent="-342900">
                        <a:buFont typeface="Arial" panose="020B0604020202020204" pitchFamily="34" charset="0"/>
                        <a:buChar char="•"/>
                      </a:pPr>
                      <a:r>
                        <a:rPr lang="en-US" sz="2600" dirty="0">
                          <a:solidFill>
                            <a:srgbClr val="C00000"/>
                          </a:solidFill>
                        </a:rPr>
                        <a:t>Rejoicing over new life, abundant life</a:t>
                      </a:r>
                    </a:p>
                    <a:p>
                      <a:pPr marL="342900" indent="-342900">
                        <a:buFont typeface="Arial" panose="020B0604020202020204" pitchFamily="34" charset="0"/>
                        <a:buChar char="•"/>
                      </a:pPr>
                      <a:r>
                        <a:rPr lang="en-US" sz="2600" dirty="0">
                          <a:solidFill>
                            <a:srgbClr val="C00000"/>
                          </a:solidFill>
                        </a:rPr>
                        <a:t>Freed from the power of sin over our lives</a:t>
                      </a:r>
                    </a:p>
                    <a:p>
                      <a:pPr marL="342900" indent="-342900">
                        <a:buFont typeface="Arial" panose="020B0604020202020204" pitchFamily="34" charset="0"/>
                        <a:buChar char="•"/>
                      </a:pPr>
                      <a:r>
                        <a:rPr lang="en-US" sz="2600" dirty="0">
                          <a:solidFill>
                            <a:srgbClr val="C00000"/>
                          </a:solidFill>
                        </a:rPr>
                        <a:t>Old sinful life put away, taken off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9664345"/>
                  </a:ext>
                </a:extLst>
              </a:tr>
            </a:tbl>
          </a:graphicData>
        </a:graphic>
      </p:graphicFrame>
    </p:spTree>
    <p:extLst>
      <p:ext uri="{BB962C8B-B14F-4D97-AF65-F5344CB8AC3E}">
        <p14:creationId xmlns:p14="http://schemas.microsoft.com/office/powerpoint/2010/main" val="3367872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72FA5-DB06-EE06-67E1-75D3F8C5710A}"/>
              </a:ext>
            </a:extLst>
          </p:cNvPr>
          <p:cNvSpPr>
            <a:spLocks noGrp="1"/>
          </p:cNvSpPr>
          <p:nvPr>
            <p:ph type="title"/>
          </p:nvPr>
        </p:nvSpPr>
        <p:spPr/>
        <p:txBody>
          <a:bodyPr/>
          <a:lstStyle/>
          <a:p>
            <a:r>
              <a:rPr lang="en-US" dirty="0"/>
              <a:t>Know God, Know Peace</a:t>
            </a:r>
          </a:p>
        </p:txBody>
      </p:sp>
      <p:sp>
        <p:nvSpPr>
          <p:cNvPr id="3" name="Content Placeholder 2">
            <a:extLst>
              <a:ext uri="{FF2B5EF4-FFF2-40B4-BE49-F238E27FC236}">
                <a16:creationId xmlns:a16="http://schemas.microsoft.com/office/drawing/2014/main" id="{34CBC9FB-35AC-A18A-A422-3E5AF1DB35F4}"/>
              </a:ext>
            </a:extLst>
          </p:cNvPr>
          <p:cNvSpPr>
            <a:spLocks noGrp="1"/>
          </p:cNvSpPr>
          <p:nvPr>
            <p:ph idx="1"/>
          </p:nvPr>
        </p:nvSpPr>
        <p:spPr/>
        <p:txBody>
          <a:bodyPr/>
          <a:lstStyle/>
          <a:p>
            <a:r>
              <a:rPr lang="en-US" dirty="0"/>
              <a:t>Think about a time when you were physically walking in a dark place … how was it different when the light came on?</a:t>
            </a:r>
          </a:p>
          <a:p>
            <a:r>
              <a:rPr lang="en-US" dirty="0"/>
              <a:t>What about a time when you were trying to proceed with a complete lack of understanding or wisdom as to what you should do?  How was it different when God gave you “light” and revealed His direction?</a:t>
            </a:r>
          </a:p>
        </p:txBody>
      </p:sp>
      <p:sp>
        <p:nvSpPr>
          <p:cNvPr id="4" name="Scroll: Horizontal 3">
            <a:extLst>
              <a:ext uri="{FF2B5EF4-FFF2-40B4-BE49-F238E27FC236}">
                <a16:creationId xmlns:a16="http://schemas.microsoft.com/office/drawing/2014/main" id="{49C8789D-0351-D630-2E78-EBA8621E8A7A}"/>
              </a:ext>
            </a:extLst>
          </p:cNvPr>
          <p:cNvSpPr/>
          <p:nvPr/>
        </p:nvSpPr>
        <p:spPr>
          <a:xfrm rot="21224073">
            <a:off x="2106591" y="1496028"/>
            <a:ext cx="7743463" cy="3865944"/>
          </a:xfrm>
          <a:prstGeom prst="horizontalScroll">
            <a:avLst/>
          </a:prstGeom>
          <a:solidFill>
            <a:srgbClr val="2B4D89"/>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r>
              <a:rPr lang="en-US" sz="4000" dirty="0"/>
              <a:t>God will give light when you pursue knowing and worshiping Him, putting Him in charge of your life, submitting to Him</a:t>
            </a:r>
          </a:p>
        </p:txBody>
      </p:sp>
    </p:spTree>
    <p:extLst>
      <p:ext uri="{BB962C8B-B14F-4D97-AF65-F5344CB8AC3E}">
        <p14:creationId xmlns:p14="http://schemas.microsoft.com/office/powerpoint/2010/main" val="267194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11524-D5F4-F0B7-73D7-F87116DFC311}"/>
              </a:ext>
            </a:extLst>
          </p:cNvPr>
          <p:cNvSpPr>
            <a:spLocks noGrp="1"/>
          </p:cNvSpPr>
          <p:nvPr>
            <p:ph type="title"/>
          </p:nvPr>
        </p:nvSpPr>
        <p:spPr/>
        <p:txBody>
          <a:bodyPr/>
          <a:lstStyle/>
          <a:p>
            <a:pPr algn="l"/>
            <a:r>
              <a:rPr lang="en-US" dirty="0"/>
              <a:t>Listen for titles given.</a:t>
            </a:r>
          </a:p>
        </p:txBody>
      </p:sp>
      <p:sp>
        <p:nvSpPr>
          <p:cNvPr id="3" name="Content Placeholder 2">
            <a:extLst>
              <a:ext uri="{FF2B5EF4-FFF2-40B4-BE49-F238E27FC236}">
                <a16:creationId xmlns:a16="http://schemas.microsoft.com/office/drawing/2014/main" id="{9EB204EC-1E11-5B70-5058-B5B372EC5FF4}"/>
              </a:ext>
            </a:extLst>
          </p:cNvPr>
          <p:cNvSpPr>
            <a:spLocks noGrp="1"/>
          </p:cNvSpPr>
          <p:nvPr>
            <p:ph idx="1"/>
          </p:nvPr>
        </p:nvSpPr>
        <p:spPr>
          <a:xfrm>
            <a:off x="1666753" y="1941372"/>
            <a:ext cx="9374529" cy="4351338"/>
          </a:xfrm>
        </p:spPr>
        <p:txBody>
          <a:bodyPr/>
          <a:lstStyle/>
          <a:p>
            <a:pPr marL="0" indent="0" algn="ctr">
              <a:buNone/>
            </a:pPr>
            <a:r>
              <a:rPr lang="en-US" dirty="0"/>
              <a:t>Isaiah 9:6-7 (NIV)   For to us a child is born, to us a son is given, and the government will be on his shoulders. And he will be called Wonderful Counselor, Mighty God, Everlasting Father, Prince of Peace. 7  Of the increase of his government </a:t>
            </a:r>
          </a:p>
        </p:txBody>
      </p:sp>
    </p:spTree>
    <p:extLst>
      <p:ext uri="{BB962C8B-B14F-4D97-AF65-F5344CB8AC3E}">
        <p14:creationId xmlns:p14="http://schemas.microsoft.com/office/powerpoint/2010/main" val="401038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48349-7794-9C87-71A1-B87DC7CDDC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C62F6E-DDB8-D533-E55D-1628A9ADCB2F}"/>
              </a:ext>
            </a:extLst>
          </p:cNvPr>
          <p:cNvSpPr>
            <a:spLocks noGrp="1"/>
          </p:cNvSpPr>
          <p:nvPr>
            <p:ph type="title"/>
          </p:nvPr>
        </p:nvSpPr>
        <p:spPr/>
        <p:txBody>
          <a:bodyPr/>
          <a:lstStyle/>
          <a:p>
            <a:pPr algn="l"/>
            <a:r>
              <a:rPr lang="en-US" dirty="0"/>
              <a:t>Listen for titles given.</a:t>
            </a:r>
          </a:p>
        </p:txBody>
      </p:sp>
      <p:sp>
        <p:nvSpPr>
          <p:cNvPr id="3" name="Content Placeholder 2">
            <a:extLst>
              <a:ext uri="{FF2B5EF4-FFF2-40B4-BE49-F238E27FC236}">
                <a16:creationId xmlns:a16="http://schemas.microsoft.com/office/drawing/2014/main" id="{A7831AB6-A651-1A12-448E-6C88DA928B24}"/>
              </a:ext>
            </a:extLst>
          </p:cNvPr>
          <p:cNvSpPr>
            <a:spLocks noGrp="1"/>
          </p:cNvSpPr>
          <p:nvPr>
            <p:ph idx="1"/>
          </p:nvPr>
        </p:nvSpPr>
        <p:spPr>
          <a:xfrm>
            <a:off x="1747777" y="1895073"/>
            <a:ext cx="8899966" cy="4351338"/>
          </a:xfrm>
        </p:spPr>
        <p:txBody>
          <a:bodyPr/>
          <a:lstStyle/>
          <a:p>
            <a:pPr marL="0" indent="0" algn="ctr">
              <a:buNone/>
            </a:pPr>
            <a:r>
              <a:rPr lang="en-US" dirty="0"/>
              <a:t>and peace there will be no end. He will reign on David's throne and over his kingdom, establishing and upholding it with justice and righteousness from that time on and forever. The zeal of the LORD Almighty will accomplish this.</a:t>
            </a:r>
          </a:p>
        </p:txBody>
      </p:sp>
      <p:pic>
        <p:nvPicPr>
          <p:cNvPr id="4" name="Picture 3">
            <a:extLst>
              <a:ext uri="{FF2B5EF4-FFF2-40B4-BE49-F238E27FC236}">
                <a16:creationId xmlns:a16="http://schemas.microsoft.com/office/drawing/2014/main" id="{D17668D4-40AF-387B-EC5D-1D33CA2A44BC}"/>
              </a:ext>
            </a:extLst>
          </p:cNvPr>
          <p:cNvPicPr>
            <a:picLocks noChangeAspect="1"/>
          </p:cNvPicPr>
          <p:nvPr/>
        </p:nvPicPr>
        <p:blipFill>
          <a:blip r:embed="rId2">
            <a:duotone>
              <a:prstClr val="black"/>
              <a:schemeClr val="accent1">
                <a:tint val="45000"/>
                <a:satMod val="400000"/>
              </a:schemeClr>
            </a:duotone>
          </a:blip>
          <a:stretch>
            <a:fillRect/>
          </a:stretch>
        </p:blipFill>
        <p:spPr>
          <a:xfrm>
            <a:off x="5026511" y="5423946"/>
            <a:ext cx="2138978" cy="333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39696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7AA14-4BDC-9EFE-3941-536C0EAEE214}"/>
              </a:ext>
            </a:extLst>
          </p:cNvPr>
          <p:cNvSpPr>
            <a:spLocks noGrp="1"/>
          </p:cNvSpPr>
          <p:nvPr>
            <p:ph type="title"/>
          </p:nvPr>
        </p:nvSpPr>
        <p:spPr/>
        <p:txBody>
          <a:bodyPr/>
          <a:lstStyle/>
          <a:p>
            <a:r>
              <a:rPr lang="en-US" dirty="0"/>
              <a:t>Promise Made, Promise Kept</a:t>
            </a:r>
          </a:p>
        </p:txBody>
      </p:sp>
      <p:sp>
        <p:nvSpPr>
          <p:cNvPr id="3" name="Content Placeholder 2">
            <a:extLst>
              <a:ext uri="{FF2B5EF4-FFF2-40B4-BE49-F238E27FC236}">
                <a16:creationId xmlns:a16="http://schemas.microsoft.com/office/drawing/2014/main" id="{C8CBECC2-4641-2A98-14EA-62368D2E4543}"/>
              </a:ext>
            </a:extLst>
          </p:cNvPr>
          <p:cNvSpPr>
            <a:spLocks noGrp="1"/>
          </p:cNvSpPr>
          <p:nvPr>
            <p:ph idx="1"/>
          </p:nvPr>
        </p:nvSpPr>
        <p:spPr>
          <a:xfrm>
            <a:off x="838200" y="1768536"/>
            <a:ext cx="10515600" cy="4351338"/>
          </a:xfrm>
        </p:spPr>
        <p:txBody>
          <a:bodyPr/>
          <a:lstStyle/>
          <a:p>
            <a:r>
              <a:rPr lang="en-US" dirty="0"/>
              <a:t>This was the “light of the world” that God is promising … how do you think people might have responded to the promise that this would be a child?</a:t>
            </a:r>
          </a:p>
          <a:p>
            <a:endParaRPr lang="en-US" dirty="0"/>
          </a:p>
        </p:txBody>
      </p:sp>
      <p:pic>
        <p:nvPicPr>
          <p:cNvPr id="3074" name="Picture 2" descr="Baby Jesus Manger Scene">
            <a:extLst>
              <a:ext uri="{FF2B5EF4-FFF2-40B4-BE49-F238E27FC236}">
                <a16:creationId xmlns:a16="http://schemas.microsoft.com/office/drawing/2014/main" id="{AC3681E9-47F2-BA32-1A1E-64BC57BB6FF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5544" y="3429000"/>
            <a:ext cx="2660911" cy="28306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819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2FD31-C6E2-0D27-ADE0-0A70E6546F55}"/>
              </a:ext>
            </a:extLst>
          </p:cNvPr>
          <p:cNvSpPr>
            <a:spLocks noGrp="1"/>
          </p:cNvSpPr>
          <p:nvPr>
            <p:ph type="title"/>
          </p:nvPr>
        </p:nvSpPr>
        <p:spPr/>
        <p:txBody>
          <a:bodyPr/>
          <a:lstStyle/>
          <a:p>
            <a:r>
              <a:rPr lang="en-US" dirty="0"/>
              <a:t>Promise Made, Promise Kept</a:t>
            </a:r>
          </a:p>
        </p:txBody>
      </p:sp>
      <p:sp>
        <p:nvSpPr>
          <p:cNvPr id="3" name="Content Placeholder 2">
            <a:extLst>
              <a:ext uri="{FF2B5EF4-FFF2-40B4-BE49-F238E27FC236}">
                <a16:creationId xmlns:a16="http://schemas.microsoft.com/office/drawing/2014/main" id="{784CDFEA-93BF-49DA-F46B-CB8D7D88F836}"/>
              </a:ext>
            </a:extLst>
          </p:cNvPr>
          <p:cNvSpPr>
            <a:spLocks noGrp="1"/>
          </p:cNvSpPr>
          <p:nvPr>
            <p:ph idx="1"/>
          </p:nvPr>
        </p:nvSpPr>
        <p:spPr/>
        <p:txBody>
          <a:bodyPr/>
          <a:lstStyle/>
          <a:p>
            <a:r>
              <a:rPr lang="en-US" dirty="0">
                <a:solidFill>
                  <a:srgbClr val="C00000"/>
                </a:solidFill>
              </a:rPr>
              <a:t>Note the titles that would be given to this special child</a:t>
            </a:r>
          </a:p>
          <a:p>
            <a:pPr lvl="1"/>
            <a:r>
              <a:rPr lang="en-US" dirty="0">
                <a:solidFill>
                  <a:srgbClr val="C00000"/>
                </a:solidFill>
              </a:rPr>
              <a:t>Wonderful Counselor</a:t>
            </a:r>
          </a:p>
          <a:p>
            <a:pPr lvl="1"/>
            <a:r>
              <a:rPr lang="en-US" dirty="0">
                <a:solidFill>
                  <a:srgbClr val="C00000"/>
                </a:solidFill>
              </a:rPr>
              <a:t>Mighty God</a:t>
            </a:r>
          </a:p>
          <a:p>
            <a:pPr lvl="1"/>
            <a:r>
              <a:rPr lang="en-US" dirty="0">
                <a:solidFill>
                  <a:srgbClr val="C00000"/>
                </a:solidFill>
              </a:rPr>
              <a:t>Everlasting Father</a:t>
            </a:r>
          </a:p>
          <a:p>
            <a:pPr lvl="1"/>
            <a:r>
              <a:rPr lang="en-US" dirty="0">
                <a:solidFill>
                  <a:srgbClr val="C00000"/>
                </a:solidFill>
              </a:rPr>
              <a:t>Prince of Peace</a:t>
            </a:r>
          </a:p>
          <a:p>
            <a:r>
              <a:rPr lang="en-US" dirty="0"/>
              <a:t>What are the implications or characteristics suggested by the titles?</a:t>
            </a:r>
          </a:p>
        </p:txBody>
      </p:sp>
    </p:spTree>
    <p:extLst>
      <p:ext uri="{BB962C8B-B14F-4D97-AF65-F5344CB8AC3E}">
        <p14:creationId xmlns:p14="http://schemas.microsoft.com/office/powerpoint/2010/main" val="3235572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23E8C-84FE-FF2F-FF10-73A59D249580}"/>
              </a:ext>
            </a:extLst>
          </p:cNvPr>
          <p:cNvSpPr>
            <a:spLocks noGrp="1"/>
          </p:cNvSpPr>
          <p:nvPr>
            <p:ph type="title"/>
          </p:nvPr>
        </p:nvSpPr>
        <p:spPr/>
        <p:txBody>
          <a:bodyPr/>
          <a:lstStyle/>
          <a:p>
            <a:r>
              <a:rPr lang="en-US" dirty="0"/>
              <a:t>Promise Made, Promise Kept</a:t>
            </a:r>
          </a:p>
        </p:txBody>
      </p:sp>
      <p:sp>
        <p:nvSpPr>
          <p:cNvPr id="3" name="Content Placeholder 2">
            <a:extLst>
              <a:ext uri="{FF2B5EF4-FFF2-40B4-BE49-F238E27FC236}">
                <a16:creationId xmlns:a16="http://schemas.microsoft.com/office/drawing/2014/main" id="{C1283217-8E3D-092E-CDB7-5092855C852E}"/>
              </a:ext>
            </a:extLst>
          </p:cNvPr>
          <p:cNvSpPr>
            <a:spLocks noGrp="1"/>
          </p:cNvSpPr>
          <p:nvPr>
            <p:ph idx="1"/>
          </p:nvPr>
        </p:nvSpPr>
        <p:spPr/>
        <p:txBody>
          <a:bodyPr/>
          <a:lstStyle/>
          <a:p>
            <a:r>
              <a:rPr lang="en-US" dirty="0"/>
              <a:t>The Jews anticipated a political or military leader.  What did they hope He would do?</a:t>
            </a:r>
          </a:p>
          <a:p>
            <a:r>
              <a:rPr lang="en-US" dirty="0"/>
              <a:t>In actuality, what kind of ruler was (is) Jesus?</a:t>
            </a:r>
          </a:p>
          <a:p>
            <a:r>
              <a:rPr lang="en-US" dirty="0"/>
              <a:t> In what ways does the Messiah want to rule in our lives?</a:t>
            </a:r>
          </a:p>
        </p:txBody>
      </p:sp>
    </p:spTree>
    <p:extLst>
      <p:ext uri="{BB962C8B-B14F-4D97-AF65-F5344CB8AC3E}">
        <p14:creationId xmlns:p14="http://schemas.microsoft.com/office/powerpoint/2010/main" val="31149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10119-D5F4-6845-4285-FD070EC2E2E4}"/>
              </a:ext>
            </a:extLst>
          </p:cNvPr>
          <p:cNvSpPr>
            <a:spLocks noGrp="1"/>
          </p:cNvSpPr>
          <p:nvPr>
            <p:ph type="title"/>
          </p:nvPr>
        </p:nvSpPr>
        <p:spPr/>
        <p:txBody>
          <a:bodyPr/>
          <a:lstStyle/>
          <a:p>
            <a:r>
              <a:rPr lang="en-US" dirty="0"/>
              <a:t>Video Introduction</a:t>
            </a:r>
          </a:p>
        </p:txBody>
      </p:sp>
      <p:grpSp>
        <p:nvGrpSpPr>
          <p:cNvPr id="9" name="Group 8">
            <a:extLst>
              <a:ext uri="{FF2B5EF4-FFF2-40B4-BE49-F238E27FC236}">
                <a16:creationId xmlns:a16="http://schemas.microsoft.com/office/drawing/2014/main" id="{FD4D9DCC-20C1-595E-2C5B-575C03CB35EE}"/>
              </a:ext>
            </a:extLst>
          </p:cNvPr>
          <p:cNvGrpSpPr/>
          <p:nvPr/>
        </p:nvGrpSpPr>
        <p:grpSpPr>
          <a:xfrm>
            <a:off x="2849598" y="1520042"/>
            <a:ext cx="6492803" cy="4332328"/>
            <a:chOff x="2849598" y="1520042"/>
            <a:chExt cx="6492803" cy="4332328"/>
          </a:xfrm>
        </p:grpSpPr>
        <p:pic>
          <p:nvPicPr>
            <p:cNvPr id="6" name="Picture 5" descr="A person in a hat looking at a field&#10;&#10;Description automatically generated">
              <a:extLst>
                <a:ext uri="{FF2B5EF4-FFF2-40B4-BE49-F238E27FC236}">
                  <a16:creationId xmlns:a16="http://schemas.microsoft.com/office/drawing/2014/main" id="{2A1ADDF2-2E84-34E2-64DD-A1FA4E116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04987"/>
              <a:ext cx="5715000" cy="3248025"/>
            </a:xfrm>
            <a:prstGeom prst="rect">
              <a:avLst/>
            </a:prstGeom>
            <a:ln>
              <a:noFill/>
            </a:ln>
            <a:effectLst>
              <a:outerShdw blurRad="292100" dist="139700" dir="2700000" algn="tl" rotWithShape="0">
                <a:srgbClr val="333333">
                  <a:alpha val="65000"/>
                </a:srgbClr>
              </a:outerShdw>
            </a:effectLst>
          </p:spPr>
        </p:pic>
        <p:pic>
          <p:nvPicPr>
            <p:cNvPr id="8" name="Picture 7" descr="A black background with a black square&#10;&#10;Description automatically generated with medium confidence">
              <a:hlinkClick r:id="rId3"/>
              <a:extLst>
                <a:ext uri="{FF2B5EF4-FFF2-40B4-BE49-F238E27FC236}">
                  <a16:creationId xmlns:a16="http://schemas.microsoft.com/office/drawing/2014/main" id="{A10479E4-6C0C-7982-92C8-0A7636178A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20042"/>
              <a:ext cx="6492803" cy="4332328"/>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80A8C960-592C-B11F-13AE-CAF10F4F4FAC}"/>
              </a:ext>
            </a:extLst>
          </p:cNvPr>
          <p:cNvSpPr txBox="1"/>
          <p:nvPr/>
        </p:nvSpPr>
        <p:spPr>
          <a:xfrm>
            <a:off x="4500748" y="5966669"/>
            <a:ext cx="3040083"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36820522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421D4-87A3-4DD4-24DF-03DFAEF1B3D8}"/>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BE0F1B3-071D-1875-7CDD-5A2767B383BF}"/>
              </a:ext>
            </a:extLst>
          </p:cNvPr>
          <p:cNvSpPr>
            <a:spLocks noGrp="1"/>
          </p:cNvSpPr>
          <p:nvPr>
            <p:ph idx="1"/>
          </p:nvPr>
        </p:nvSpPr>
        <p:spPr>
          <a:xfrm>
            <a:off x="838200" y="2071867"/>
            <a:ext cx="10515600" cy="4105095"/>
          </a:xfrm>
        </p:spPr>
        <p:txBody>
          <a:bodyPr/>
          <a:lstStyle/>
          <a:p>
            <a:r>
              <a:rPr lang="en-US" dirty="0"/>
              <a:t>Listen. </a:t>
            </a:r>
          </a:p>
          <a:p>
            <a:pPr lvl="1"/>
            <a:r>
              <a:rPr lang="en-US" sz="3600" dirty="0"/>
              <a:t>In your time with God, read and listen to the song, “I Heard the Bells on Christmas Day,” </a:t>
            </a:r>
          </a:p>
          <a:p>
            <a:pPr lvl="1"/>
            <a:r>
              <a:rPr lang="en-US" sz="3600" dirty="0"/>
              <a:t>Reflect on the peace God gives in times of conflict.</a:t>
            </a:r>
          </a:p>
          <a:p>
            <a:endParaRPr lang="en-US" dirty="0"/>
          </a:p>
        </p:txBody>
      </p:sp>
    </p:spTree>
    <p:extLst>
      <p:ext uri="{BB962C8B-B14F-4D97-AF65-F5344CB8AC3E}">
        <p14:creationId xmlns:p14="http://schemas.microsoft.com/office/powerpoint/2010/main" val="30057979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1794B1-68CD-3F11-FF8A-ECFC0086DF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E97822-DAB7-4461-B9EB-BB681C79F7BB}"/>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8876F9B9-AB0D-8ED6-A546-90F40AB89ED9}"/>
              </a:ext>
            </a:extLst>
          </p:cNvPr>
          <p:cNvSpPr>
            <a:spLocks noGrp="1"/>
          </p:cNvSpPr>
          <p:nvPr>
            <p:ph idx="1"/>
          </p:nvPr>
        </p:nvSpPr>
        <p:spPr/>
        <p:txBody>
          <a:bodyPr/>
          <a:lstStyle/>
          <a:p>
            <a:r>
              <a:rPr lang="en-US" dirty="0"/>
              <a:t>Meditate. </a:t>
            </a:r>
          </a:p>
          <a:p>
            <a:pPr lvl="1"/>
            <a:r>
              <a:rPr lang="en-US" sz="3600" dirty="0"/>
              <a:t>Jesus said, “Peace I leave with you. My peace I give to you. I do not give to you as the world gives. Don’t let your heart be troubled or fearful” (John 14:27). </a:t>
            </a:r>
          </a:p>
          <a:p>
            <a:pPr lvl="1"/>
            <a:r>
              <a:rPr lang="en-US" sz="3600" dirty="0"/>
              <a:t>Spend a minute reflecting of the unique peace God gives.</a:t>
            </a:r>
          </a:p>
          <a:p>
            <a:endParaRPr lang="en-US" dirty="0"/>
          </a:p>
        </p:txBody>
      </p:sp>
    </p:spTree>
    <p:extLst>
      <p:ext uri="{BB962C8B-B14F-4D97-AF65-F5344CB8AC3E}">
        <p14:creationId xmlns:p14="http://schemas.microsoft.com/office/powerpoint/2010/main" val="3891081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4FB95-F7AB-3278-0572-087B4DF7B0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7A0A66-CA0A-08B6-6CE3-9C5E9ADAD8F6}"/>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2B3D9029-3ECA-1741-2E35-97524E81F700}"/>
              </a:ext>
            </a:extLst>
          </p:cNvPr>
          <p:cNvSpPr>
            <a:spLocks noGrp="1"/>
          </p:cNvSpPr>
          <p:nvPr>
            <p:ph idx="1"/>
          </p:nvPr>
        </p:nvSpPr>
        <p:spPr/>
        <p:txBody>
          <a:bodyPr/>
          <a:lstStyle/>
          <a:p>
            <a:r>
              <a:rPr lang="en-US" dirty="0"/>
              <a:t>Reconcile. </a:t>
            </a:r>
          </a:p>
          <a:p>
            <a:pPr lvl="1"/>
            <a:r>
              <a:rPr lang="en-US" sz="3600" dirty="0"/>
              <a:t>As we reflect on the concept of shalom, ask God to reveal to you someone with whom you should reconcile. </a:t>
            </a:r>
          </a:p>
          <a:p>
            <a:pPr lvl="1"/>
            <a:r>
              <a:rPr lang="en-US" sz="3600" dirty="0"/>
              <a:t>This week, initiate reconciliation in one relationship and leave the results to God. </a:t>
            </a:r>
          </a:p>
          <a:p>
            <a:endParaRPr lang="en-US" dirty="0"/>
          </a:p>
        </p:txBody>
      </p:sp>
    </p:spTree>
    <p:extLst>
      <p:ext uri="{BB962C8B-B14F-4D97-AF65-F5344CB8AC3E}">
        <p14:creationId xmlns:p14="http://schemas.microsoft.com/office/powerpoint/2010/main" val="3341109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9C83-C7E5-22D8-E092-62BCAE8E9503}"/>
              </a:ext>
            </a:extLst>
          </p:cNvPr>
          <p:cNvSpPr>
            <a:spLocks noGrp="1"/>
          </p:cNvSpPr>
          <p:nvPr>
            <p:ph type="title"/>
          </p:nvPr>
        </p:nvSpPr>
        <p:spPr/>
        <p:txBody>
          <a:bodyPr/>
          <a:lstStyle/>
          <a:p>
            <a:r>
              <a:rPr lang="en-US" dirty="0"/>
              <a:t>Family Activities</a:t>
            </a:r>
          </a:p>
        </p:txBody>
      </p:sp>
      <p:pic>
        <p:nvPicPr>
          <p:cNvPr id="4" name="Picture 3">
            <a:extLst>
              <a:ext uri="{FF2B5EF4-FFF2-40B4-BE49-F238E27FC236}">
                <a16:creationId xmlns:a16="http://schemas.microsoft.com/office/drawing/2014/main" id="{AD24833C-749E-E4DE-6AB1-495642931E6A}"/>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833136" y="1690688"/>
            <a:ext cx="4845595" cy="3913262"/>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4098" name="Picture 2">
            <a:extLst>
              <a:ext uri="{FF2B5EF4-FFF2-40B4-BE49-F238E27FC236}">
                <a16:creationId xmlns:a16="http://schemas.microsoft.com/office/drawing/2014/main" id="{0BB292B3-C013-257C-47DD-9A9F6189ECF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059" t="5324" r="20067" b="5324"/>
          <a:stretch/>
        </p:blipFill>
        <p:spPr bwMode="auto">
          <a:xfrm>
            <a:off x="5358865" y="2095017"/>
            <a:ext cx="1884444" cy="40390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peech Bubble: Rectangle with Corners Rounded 4">
            <a:extLst>
              <a:ext uri="{FF2B5EF4-FFF2-40B4-BE49-F238E27FC236}">
                <a16:creationId xmlns:a16="http://schemas.microsoft.com/office/drawing/2014/main" id="{E4AB32C9-62C7-D8FF-DEE8-E6891F47CCDD}"/>
              </a:ext>
            </a:extLst>
          </p:cNvPr>
          <p:cNvSpPr/>
          <p:nvPr/>
        </p:nvSpPr>
        <p:spPr>
          <a:xfrm>
            <a:off x="405114" y="1886674"/>
            <a:ext cx="4548852" cy="2673752"/>
          </a:xfrm>
          <a:prstGeom prst="wedgeRoundRectCallout">
            <a:avLst>
              <a:gd name="adj1" fmla="val 61012"/>
              <a:gd name="adj2" fmla="val -2152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heard the Word Search Lady was in a mood … surprise, surprise.  But, at least she’s not given us backwards words.  Whew!  I heard Santa’s elves could help you at </a:t>
            </a:r>
            <a:r>
              <a:rPr lang="en-US" dirty="0">
                <a:latin typeface="Comic Sans MS" panose="030F0702030302020204" pitchFamily="66" charset="0"/>
                <a:hlinkClick r:id="rId4"/>
              </a:rPr>
              <a:t>https://tinyurl.com/muuayhez</a:t>
            </a:r>
            <a:r>
              <a:rPr lang="en-US" dirty="0">
                <a:latin typeface="Comic Sans MS" panose="030F0702030302020204" pitchFamily="66" charset="0"/>
              </a:rPr>
              <a:t> </a:t>
            </a:r>
          </a:p>
          <a:p>
            <a:pPr algn="ctr"/>
            <a:r>
              <a:rPr lang="en-US" dirty="0">
                <a:latin typeface="Comic Sans MS" panose="030F0702030302020204" pitchFamily="66" charset="0"/>
              </a:rPr>
              <a:t>Don’t tell her, but you can get the Crossword instead if you want!</a:t>
            </a:r>
          </a:p>
        </p:txBody>
      </p:sp>
    </p:spTree>
    <p:extLst>
      <p:ext uri="{BB962C8B-B14F-4D97-AF65-F5344CB8AC3E}">
        <p14:creationId xmlns:p14="http://schemas.microsoft.com/office/powerpoint/2010/main" val="3074143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28840-12BA-00C2-7118-C4F54538D7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E0B769-8C78-790B-1397-EAD500E9B0C8}"/>
              </a:ext>
            </a:extLst>
          </p:cNvPr>
          <p:cNvSpPr>
            <a:spLocks noGrp="1"/>
          </p:cNvSpPr>
          <p:nvPr>
            <p:ph type="ctrTitle"/>
          </p:nvPr>
        </p:nvSpPr>
        <p:spPr/>
        <p:txBody>
          <a:bodyPr/>
          <a:lstStyle/>
          <a:p>
            <a:r>
              <a:rPr lang="en-US" dirty="0"/>
              <a:t>Looking Forward</a:t>
            </a:r>
            <a:br>
              <a:rPr lang="en-US" dirty="0"/>
            </a:br>
            <a:r>
              <a:rPr lang="en-US" dirty="0"/>
              <a:t>to Peace</a:t>
            </a:r>
          </a:p>
        </p:txBody>
      </p:sp>
      <p:sp>
        <p:nvSpPr>
          <p:cNvPr id="3" name="Subtitle 2">
            <a:extLst>
              <a:ext uri="{FF2B5EF4-FFF2-40B4-BE49-F238E27FC236}">
                <a16:creationId xmlns:a16="http://schemas.microsoft.com/office/drawing/2014/main" id="{30503AFC-7D9A-1221-8523-8D1DE7B76A8F}"/>
              </a:ext>
            </a:extLst>
          </p:cNvPr>
          <p:cNvSpPr>
            <a:spLocks noGrp="1"/>
          </p:cNvSpPr>
          <p:nvPr>
            <p:ph type="subTitle" idx="1"/>
          </p:nvPr>
        </p:nvSpPr>
        <p:spPr>
          <a:xfrm>
            <a:off x="1524000" y="3946966"/>
            <a:ext cx="9144000" cy="1310833"/>
          </a:xfrm>
        </p:spPr>
        <p:txBody>
          <a:bodyPr/>
          <a:lstStyle/>
          <a:p>
            <a:r>
              <a:rPr lang="en-US" dirty="0"/>
              <a:t>December 8</a:t>
            </a:r>
          </a:p>
        </p:txBody>
      </p:sp>
    </p:spTree>
    <p:extLst>
      <p:ext uri="{BB962C8B-B14F-4D97-AF65-F5344CB8AC3E}">
        <p14:creationId xmlns:p14="http://schemas.microsoft.com/office/powerpoint/2010/main" val="3522960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8E259-B5EC-2D3B-BE78-EEA4AFB21DCF}"/>
              </a:ext>
            </a:extLst>
          </p:cNvPr>
          <p:cNvSpPr>
            <a:spLocks noGrp="1"/>
          </p:cNvSpPr>
          <p:nvPr>
            <p:ph type="title"/>
          </p:nvPr>
        </p:nvSpPr>
        <p:spPr/>
        <p:txBody>
          <a:bodyPr/>
          <a:lstStyle/>
          <a:p>
            <a:r>
              <a:rPr lang="en-US" dirty="0"/>
              <a:t>Admit it now …</a:t>
            </a:r>
          </a:p>
        </p:txBody>
      </p:sp>
      <p:sp>
        <p:nvSpPr>
          <p:cNvPr id="3" name="Content Placeholder 2">
            <a:extLst>
              <a:ext uri="{FF2B5EF4-FFF2-40B4-BE49-F238E27FC236}">
                <a16:creationId xmlns:a16="http://schemas.microsoft.com/office/drawing/2014/main" id="{76232CFE-7A30-9CEE-7C9A-8AEE2AAEF030}"/>
              </a:ext>
            </a:extLst>
          </p:cNvPr>
          <p:cNvSpPr>
            <a:spLocks noGrp="1"/>
          </p:cNvSpPr>
          <p:nvPr>
            <p:ph idx="1"/>
          </p:nvPr>
        </p:nvSpPr>
        <p:spPr/>
        <p:txBody>
          <a:bodyPr/>
          <a:lstStyle/>
          <a:p>
            <a:r>
              <a:rPr lang="en-US" dirty="0"/>
              <a:t>What are some Christmas movies you can remember seeing?</a:t>
            </a:r>
          </a:p>
          <a:p>
            <a:endParaRPr lang="en-US" dirty="0"/>
          </a:p>
          <a:p>
            <a:r>
              <a:rPr lang="en-US" dirty="0">
                <a:solidFill>
                  <a:srgbClr val="C00000"/>
                </a:solidFill>
              </a:rPr>
              <a:t>Perfect, peaceful endings usually happen in these movies </a:t>
            </a:r>
          </a:p>
          <a:p>
            <a:pPr lvl="1"/>
            <a:r>
              <a:rPr lang="en-US" dirty="0">
                <a:solidFill>
                  <a:srgbClr val="C00000"/>
                </a:solidFill>
              </a:rPr>
              <a:t>They are harder to come by in real life</a:t>
            </a:r>
          </a:p>
          <a:p>
            <a:pPr lvl="1"/>
            <a:r>
              <a:rPr lang="en-US" dirty="0">
                <a:solidFill>
                  <a:srgbClr val="C00000"/>
                </a:solidFill>
              </a:rPr>
              <a:t>We have true peace when we have Christ.</a:t>
            </a:r>
          </a:p>
          <a:p>
            <a:endParaRPr lang="en-US" dirty="0"/>
          </a:p>
        </p:txBody>
      </p:sp>
      <p:grpSp>
        <p:nvGrpSpPr>
          <p:cNvPr id="4" name="Group 3">
            <a:extLst>
              <a:ext uri="{FF2B5EF4-FFF2-40B4-BE49-F238E27FC236}">
                <a16:creationId xmlns:a16="http://schemas.microsoft.com/office/drawing/2014/main" id="{0A2550D9-7260-0787-298A-770970501549}"/>
              </a:ext>
            </a:extLst>
          </p:cNvPr>
          <p:cNvGrpSpPr/>
          <p:nvPr/>
        </p:nvGrpSpPr>
        <p:grpSpPr>
          <a:xfrm>
            <a:off x="1999594" y="3111335"/>
            <a:ext cx="7625529" cy="3065628"/>
            <a:chOff x="1999594" y="3111335"/>
            <a:chExt cx="7625529" cy="3065628"/>
          </a:xfrm>
        </p:grpSpPr>
        <p:pic>
          <p:nvPicPr>
            <p:cNvPr id="1028" name="Picture 4" descr="Christmas tree">
              <a:extLst>
                <a:ext uri="{FF2B5EF4-FFF2-40B4-BE49-F238E27FC236}">
                  <a16:creationId xmlns:a16="http://schemas.microsoft.com/office/drawing/2014/main" id="{90097A1B-75DD-8FC4-3843-05930724C7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11579" y="3111335"/>
              <a:ext cx="1568842" cy="28203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Rudolf">
              <a:extLst>
                <a:ext uri="{FF2B5EF4-FFF2-40B4-BE49-F238E27FC236}">
                  <a16:creationId xmlns:a16="http://schemas.microsoft.com/office/drawing/2014/main" id="{C50CAC80-7049-39D8-C716-55B49386A76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788" y="3111335"/>
              <a:ext cx="1687335" cy="2499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Santa Claus">
              <a:extLst>
                <a:ext uri="{FF2B5EF4-FFF2-40B4-BE49-F238E27FC236}">
                  <a16:creationId xmlns:a16="http://schemas.microsoft.com/office/drawing/2014/main" id="{683908FC-F893-D19D-A238-90E6C4E540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9594" y="3142818"/>
              <a:ext cx="2150591" cy="30341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266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1B6DB-55D5-10FF-016F-9AACCA94D03E}"/>
              </a:ext>
            </a:extLst>
          </p:cNvPr>
          <p:cNvSpPr>
            <a:spLocks noGrp="1"/>
          </p:cNvSpPr>
          <p:nvPr>
            <p:ph type="title"/>
          </p:nvPr>
        </p:nvSpPr>
        <p:spPr/>
        <p:txBody>
          <a:bodyPr/>
          <a:lstStyle/>
          <a:p>
            <a:pPr algn="l"/>
            <a:r>
              <a:rPr lang="en-US" dirty="0"/>
              <a:t>Listen for problems of the people.</a:t>
            </a:r>
          </a:p>
        </p:txBody>
      </p:sp>
      <p:sp>
        <p:nvSpPr>
          <p:cNvPr id="3" name="Content Placeholder 2">
            <a:extLst>
              <a:ext uri="{FF2B5EF4-FFF2-40B4-BE49-F238E27FC236}">
                <a16:creationId xmlns:a16="http://schemas.microsoft.com/office/drawing/2014/main" id="{908EA269-9491-6408-FABE-97ABAAB65426}"/>
              </a:ext>
            </a:extLst>
          </p:cNvPr>
          <p:cNvSpPr>
            <a:spLocks noGrp="1"/>
          </p:cNvSpPr>
          <p:nvPr>
            <p:ph idx="1"/>
          </p:nvPr>
        </p:nvSpPr>
        <p:spPr>
          <a:xfrm>
            <a:off x="1481560" y="1825625"/>
            <a:ext cx="9525000" cy="4351338"/>
          </a:xfrm>
        </p:spPr>
        <p:txBody>
          <a:bodyPr/>
          <a:lstStyle/>
          <a:p>
            <a:pPr marL="0" indent="0" algn="ctr">
              <a:buNone/>
            </a:pPr>
            <a:r>
              <a:rPr lang="en-US" dirty="0"/>
              <a:t>Isaiah 8:19-22 (NIV) When men tell you to consult mediums and spiritists, who whisper and mutter, should not a people inquire of their God? Why consult the dead on behalf of the living? [20] To the law and to the testimony! If they do not speak according to this word, they have no light of </a:t>
            </a:r>
          </a:p>
        </p:txBody>
      </p:sp>
    </p:spTree>
    <p:extLst>
      <p:ext uri="{BB962C8B-B14F-4D97-AF65-F5344CB8AC3E}">
        <p14:creationId xmlns:p14="http://schemas.microsoft.com/office/powerpoint/2010/main" val="12541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8A59D6-93A9-3E52-CB01-D0F1D28278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0E7C24-5AD9-9CE6-B35A-151C00180367}"/>
              </a:ext>
            </a:extLst>
          </p:cNvPr>
          <p:cNvSpPr>
            <a:spLocks noGrp="1"/>
          </p:cNvSpPr>
          <p:nvPr>
            <p:ph type="title"/>
          </p:nvPr>
        </p:nvSpPr>
        <p:spPr/>
        <p:txBody>
          <a:bodyPr/>
          <a:lstStyle/>
          <a:p>
            <a:pPr algn="l"/>
            <a:r>
              <a:rPr lang="en-US" dirty="0"/>
              <a:t>Listen for problems of the people.</a:t>
            </a:r>
          </a:p>
        </p:txBody>
      </p:sp>
      <p:sp>
        <p:nvSpPr>
          <p:cNvPr id="3" name="Content Placeholder 2">
            <a:extLst>
              <a:ext uri="{FF2B5EF4-FFF2-40B4-BE49-F238E27FC236}">
                <a16:creationId xmlns:a16="http://schemas.microsoft.com/office/drawing/2014/main" id="{31AACE21-6D0F-C3C5-6809-8D6A0D736F0B}"/>
              </a:ext>
            </a:extLst>
          </p:cNvPr>
          <p:cNvSpPr>
            <a:spLocks noGrp="1"/>
          </p:cNvSpPr>
          <p:nvPr>
            <p:ph idx="1"/>
          </p:nvPr>
        </p:nvSpPr>
        <p:spPr>
          <a:xfrm>
            <a:off x="1501332" y="1690688"/>
            <a:ext cx="9189335" cy="4351338"/>
          </a:xfrm>
        </p:spPr>
        <p:txBody>
          <a:bodyPr/>
          <a:lstStyle/>
          <a:p>
            <a:pPr marL="0" indent="0" algn="ctr">
              <a:buNone/>
            </a:pPr>
            <a:r>
              <a:rPr lang="en-US" dirty="0"/>
              <a:t>dawn. [21] Distressed and hungry, they will roam through the land; when they are famished, they will become enraged and, looking upward, will curse their king and their God. [22] Then they will look toward the earth and see only distress and darkness and fearful gloom, and they will be thrust into utter darkness. </a:t>
            </a:r>
          </a:p>
        </p:txBody>
      </p:sp>
      <p:pic>
        <p:nvPicPr>
          <p:cNvPr id="5" name="Picture 4">
            <a:extLst>
              <a:ext uri="{FF2B5EF4-FFF2-40B4-BE49-F238E27FC236}">
                <a16:creationId xmlns:a16="http://schemas.microsoft.com/office/drawing/2014/main" id="{D2BA19EC-E64A-BE7B-D4C2-A52182140CDB}"/>
              </a:ext>
            </a:extLst>
          </p:cNvPr>
          <p:cNvPicPr>
            <a:picLocks noChangeAspect="1"/>
          </p:cNvPicPr>
          <p:nvPr/>
        </p:nvPicPr>
        <p:blipFill>
          <a:blip r:embed="rId2">
            <a:duotone>
              <a:prstClr val="black"/>
              <a:schemeClr val="accent1">
                <a:tint val="45000"/>
                <a:satMod val="400000"/>
              </a:schemeClr>
            </a:duotone>
          </a:blip>
          <a:stretch>
            <a:fillRect/>
          </a:stretch>
        </p:blipFill>
        <p:spPr>
          <a:xfrm>
            <a:off x="5095199" y="5875359"/>
            <a:ext cx="2138978" cy="333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2049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E2329-A060-9ADE-5483-DF6140BBF8CA}"/>
              </a:ext>
            </a:extLst>
          </p:cNvPr>
          <p:cNvSpPr>
            <a:spLocks noGrp="1"/>
          </p:cNvSpPr>
          <p:nvPr>
            <p:ph type="title"/>
          </p:nvPr>
        </p:nvSpPr>
        <p:spPr/>
        <p:txBody>
          <a:bodyPr/>
          <a:lstStyle/>
          <a:p>
            <a:r>
              <a:rPr lang="en-US" dirty="0"/>
              <a:t>No God, No Peace</a:t>
            </a:r>
          </a:p>
        </p:txBody>
      </p:sp>
      <p:sp>
        <p:nvSpPr>
          <p:cNvPr id="3" name="Content Placeholder 2">
            <a:extLst>
              <a:ext uri="{FF2B5EF4-FFF2-40B4-BE49-F238E27FC236}">
                <a16:creationId xmlns:a16="http://schemas.microsoft.com/office/drawing/2014/main" id="{77107B0C-1F10-A786-954F-88D861F373A3}"/>
              </a:ext>
            </a:extLst>
          </p:cNvPr>
          <p:cNvSpPr>
            <a:spLocks noGrp="1"/>
          </p:cNvSpPr>
          <p:nvPr>
            <p:ph idx="1"/>
          </p:nvPr>
        </p:nvSpPr>
        <p:spPr/>
        <p:txBody>
          <a:bodyPr/>
          <a:lstStyle/>
          <a:p>
            <a:r>
              <a:rPr lang="en-US" dirty="0">
                <a:solidFill>
                  <a:srgbClr val="C00000"/>
                </a:solidFill>
              </a:rPr>
              <a:t>The Israelites were looking for direction and peace in the wrong places.</a:t>
            </a:r>
          </a:p>
          <a:p>
            <a:pPr lvl="1"/>
            <a:r>
              <a:rPr lang="en-US" sz="3600" dirty="0">
                <a:solidFill>
                  <a:srgbClr val="C00000"/>
                </a:solidFill>
              </a:rPr>
              <a:t>Mediums, spiritists</a:t>
            </a:r>
          </a:p>
          <a:p>
            <a:pPr lvl="1"/>
            <a:r>
              <a:rPr lang="en-US" sz="3600" dirty="0">
                <a:solidFill>
                  <a:srgbClr val="C00000"/>
                </a:solidFill>
              </a:rPr>
              <a:t>Consulting the dead </a:t>
            </a:r>
            <a:br>
              <a:rPr lang="en-US" sz="3600" dirty="0">
                <a:solidFill>
                  <a:srgbClr val="C00000"/>
                </a:solidFill>
              </a:rPr>
            </a:br>
            <a:endParaRPr lang="en-US" sz="3600" dirty="0">
              <a:solidFill>
                <a:srgbClr val="C00000"/>
              </a:solidFill>
            </a:endParaRPr>
          </a:p>
          <a:p>
            <a:r>
              <a:rPr lang="en-US" dirty="0"/>
              <a:t>Where do people in our culture look for peace and hope in life?</a:t>
            </a:r>
          </a:p>
        </p:txBody>
      </p:sp>
    </p:spTree>
    <p:extLst>
      <p:ext uri="{BB962C8B-B14F-4D97-AF65-F5344CB8AC3E}">
        <p14:creationId xmlns:p14="http://schemas.microsoft.com/office/powerpoint/2010/main" val="3407896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8DBE-5A09-B719-0058-6380B317AB59}"/>
              </a:ext>
            </a:extLst>
          </p:cNvPr>
          <p:cNvSpPr>
            <a:spLocks noGrp="1"/>
          </p:cNvSpPr>
          <p:nvPr>
            <p:ph type="title"/>
          </p:nvPr>
        </p:nvSpPr>
        <p:spPr/>
        <p:txBody>
          <a:bodyPr/>
          <a:lstStyle/>
          <a:p>
            <a:r>
              <a:rPr lang="en-US" dirty="0"/>
              <a:t>No God, No Peace</a:t>
            </a:r>
          </a:p>
        </p:txBody>
      </p:sp>
      <p:sp>
        <p:nvSpPr>
          <p:cNvPr id="3" name="Content Placeholder 2">
            <a:extLst>
              <a:ext uri="{FF2B5EF4-FFF2-40B4-BE49-F238E27FC236}">
                <a16:creationId xmlns:a16="http://schemas.microsoft.com/office/drawing/2014/main" id="{2079FA89-ED2D-FD07-5DF1-6486D99CC812}"/>
              </a:ext>
            </a:extLst>
          </p:cNvPr>
          <p:cNvSpPr>
            <a:spLocks noGrp="1"/>
          </p:cNvSpPr>
          <p:nvPr>
            <p:ph idx="1"/>
          </p:nvPr>
        </p:nvSpPr>
        <p:spPr/>
        <p:txBody>
          <a:bodyPr/>
          <a:lstStyle/>
          <a:p>
            <a:r>
              <a:rPr lang="en-US" dirty="0"/>
              <a:t>Why do we often consult God last?</a:t>
            </a:r>
          </a:p>
          <a:p>
            <a:r>
              <a:rPr lang="en-US" dirty="0"/>
              <a:t>According to the passage, what would be some of the results for the Israelites of not looking to God’s Law?</a:t>
            </a:r>
          </a:p>
          <a:p>
            <a:r>
              <a:rPr lang="en-US" dirty="0"/>
              <a:t>How do these results work out in our modern lives today?</a:t>
            </a:r>
          </a:p>
        </p:txBody>
      </p:sp>
    </p:spTree>
    <p:extLst>
      <p:ext uri="{BB962C8B-B14F-4D97-AF65-F5344CB8AC3E}">
        <p14:creationId xmlns:p14="http://schemas.microsoft.com/office/powerpoint/2010/main" val="298165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6F12-3654-B337-0663-236AB28DC23D}"/>
              </a:ext>
            </a:extLst>
          </p:cNvPr>
          <p:cNvSpPr>
            <a:spLocks noGrp="1"/>
          </p:cNvSpPr>
          <p:nvPr>
            <p:ph type="title"/>
          </p:nvPr>
        </p:nvSpPr>
        <p:spPr/>
        <p:txBody>
          <a:bodyPr/>
          <a:lstStyle/>
          <a:p>
            <a:r>
              <a:rPr lang="en-US" dirty="0"/>
              <a:t>No God, No Peace</a:t>
            </a:r>
          </a:p>
        </p:txBody>
      </p:sp>
      <p:sp>
        <p:nvSpPr>
          <p:cNvPr id="3" name="Content Placeholder 2">
            <a:extLst>
              <a:ext uri="{FF2B5EF4-FFF2-40B4-BE49-F238E27FC236}">
                <a16:creationId xmlns:a16="http://schemas.microsoft.com/office/drawing/2014/main" id="{B19F39F9-2CBC-89D0-780C-69D164ED5561}"/>
              </a:ext>
            </a:extLst>
          </p:cNvPr>
          <p:cNvSpPr>
            <a:spLocks noGrp="1"/>
          </p:cNvSpPr>
          <p:nvPr>
            <p:ph idx="1"/>
          </p:nvPr>
        </p:nvSpPr>
        <p:spPr>
          <a:xfrm>
            <a:off x="838200" y="1551008"/>
            <a:ext cx="10515600" cy="4625955"/>
          </a:xfrm>
        </p:spPr>
        <p:txBody>
          <a:bodyPr/>
          <a:lstStyle/>
          <a:p>
            <a:r>
              <a:rPr lang="en-US" dirty="0"/>
              <a:t>How have you seen people who don’t worship God blame or curse God when they encounter hardship?</a:t>
            </a:r>
          </a:p>
          <a:p>
            <a:r>
              <a:rPr lang="en-US" dirty="0">
                <a:solidFill>
                  <a:srgbClr val="C00000"/>
                </a:solidFill>
              </a:rPr>
              <a:t>Note the key phrase … “don’t worship God”</a:t>
            </a:r>
          </a:p>
          <a:p>
            <a:pPr lvl="1"/>
            <a:r>
              <a:rPr lang="en-US" dirty="0">
                <a:solidFill>
                  <a:srgbClr val="C00000"/>
                </a:solidFill>
              </a:rPr>
              <a:t>When I </a:t>
            </a:r>
            <a:r>
              <a:rPr lang="en-US" i="1" dirty="0">
                <a:solidFill>
                  <a:srgbClr val="C00000"/>
                </a:solidFill>
              </a:rPr>
              <a:t>don’t</a:t>
            </a:r>
            <a:r>
              <a:rPr lang="en-US" dirty="0">
                <a:solidFill>
                  <a:srgbClr val="C00000"/>
                </a:solidFill>
              </a:rPr>
              <a:t> discover the greatness, the power, the authority and the love of God, then I will be quick to </a:t>
            </a:r>
            <a:r>
              <a:rPr lang="en-US" i="1" dirty="0">
                <a:solidFill>
                  <a:srgbClr val="C00000"/>
                </a:solidFill>
              </a:rPr>
              <a:t>depend</a:t>
            </a:r>
            <a:r>
              <a:rPr lang="en-US" dirty="0">
                <a:solidFill>
                  <a:srgbClr val="C00000"/>
                </a:solidFill>
              </a:rPr>
              <a:t> on </a:t>
            </a:r>
            <a:r>
              <a:rPr lang="en-US" i="1" dirty="0">
                <a:solidFill>
                  <a:srgbClr val="C00000"/>
                </a:solidFill>
              </a:rPr>
              <a:t>self</a:t>
            </a:r>
            <a:r>
              <a:rPr lang="en-US" dirty="0">
                <a:solidFill>
                  <a:srgbClr val="C00000"/>
                </a:solidFill>
              </a:rPr>
              <a:t> and </a:t>
            </a:r>
            <a:r>
              <a:rPr lang="en-US" i="1" dirty="0">
                <a:solidFill>
                  <a:srgbClr val="C00000"/>
                </a:solidFill>
              </a:rPr>
              <a:t>blame God</a:t>
            </a:r>
            <a:endParaRPr lang="en-US" dirty="0">
              <a:solidFill>
                <a:srgbClr val="C00000"/>
              </a:solidFill>
            </a:endParaRPr>
          </a:p>
          <a:p>
            <a:pPr lvl="1"/>
            <a:r>
              <a:rPr lang="en-US" dirty="0">
                <a:solidFill>
                  <a:srgbClr val="C00000"/>
                </a:solidFill>
              </a:rPr>
              <a:t>I should be </a:t>
            </a:r>
            <a:r>
              <a:rPr lang="en-US" i="1" dirty="0">
                <a:solidFill>
                  <a:srgbClr val="C00000"/>
                </a:solidFill>
              </a:rPr>
              <a:t>depending on God </a:t>
            </a:r>
            <a:r>
              <a:rPr lang="en-US" dirty="0">
                <a:solidFill>
                  <a:srgbClr val="C00000"/>
                </a:solidFill>
              </a:rPr>
              <a:t>and  admitting/confessing the </a:t>
            </a:r>
            <a:r>
              <a:rPr lang="en-US" i="1" dirty="0">
                <a:solidFill>
                  <a:srgbClr val="C00000"/>
                </a:solidFill>
              </a:rPr>
              <a:t>blame</a:t>
            </a:r>
            <a:r>
              <a:rPr lang="en-US" dirty="0">
                <a:solidFill>
                  <a:srgbClr val="C00000"/>
                </a:solidFill>
              </a:rPr>
              <a:t> for </a:t>
            </a:r>
            <a:r>
              <a:rPr lang="en-US" i="1" dirty="0">
                <a:solidFill>
                  <a:srgbClr val="C00000"/>
                </a:solidFill>
              </a:rPr>
              <a:t>myself</a:t>
            </a:r>
          </a:p>
          <a:p>
            <a:pPr lvl="1"/>
            <a:endParaRPr lang="en-US" dirty="0"/>
          </a:p>
        </p:txBody>
      </p:sp>
    </p:spTree>
    <p:extLst>
      <p:ext uri="{BB962C8B-B14F-4D97-AF65-F5344CB8AC3E}">
        <p14:creationId xmlns:p14="http://schemas.microsoft.com/office/powerpoint/2010/main" val="149612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D13D4-6B5D-9C67-A23E-641BC0C9ABE3}"/>
              </a:ext>
            </a:extLst>
          </p:cNvPr>
          <p:cNvSpPr>
            <a:spLocks noGrp="1"/>
          </p:cNvSpPr>
          <p:nvPr>
            <p:ph type="title"/>
          </p:nvPr>
        </p:nvSpPr>
        <p:spPr/>
        <p:txBody>
          <a:bodyPr/>
          <a:lstStyle/>
          <a:p>
            <a:pPr algn="l"/>
            <a:r>
              <a:rPr lang="en-US" dirty="0"/>
              <a:t>Listen for light on the horizon.</a:t>
            </a:r>
          </a:p>
        </p:txBody>
      </p:sp>
      <p:sp>
        <p:nvSpPr>
          <p:cNvPr id="3" name="Content Placeholder 2">
            <a:extLst>
              <a:ext uri="{FF2B5EF4-FFF2-40B4-BE49-F238E27FC236}">
                <a16:creationId xmlns:a16="http://schemas.microsoft.com/office/drawing/2014/main" id="{195BFC24-927E-A076-65DD-805954E50C62}"/>
              </a:ext>
            </a:extLst>
          </p:cNvPr>
          <p:cNvSpPr>
            <a:spLocks noGrp="1"/>
          </p:cNvSpPr>
          <p:nvPr>
            <p:ph idx="1"/>
          </p:nvPr>
        </p:nvSpPr>
        <p:spPr>
          <a:xfrm>
            <a:off x="1597305" y="1964521"/>
            <a:ext cx="9200909" cy="4351338"/>
          </a:xfrm>
        </p:spPr>
        <p:txBody>
          <a:bodyPr/>
          <a:lstStyle/>
          <a:p>
            <a:pPr marL="0" indent="0" algn="ctr">
              <a:buNone/>
            </a:pPr>
            <a:r>
              <a:rPr lang="en-US" dirty="0"/>
              <a:t>Isaiah 9:1-5 (NIV) Nevertheless, there will be no more gloom for those who were in distress. In the past he humbled the land of Zebulun and the land of Naphtali, but in the future he will honor Galilee of the Gentiles, by the way of the sea, along the Jordan-- 2  The people walking in</a:t>
            </a:r>
          </a:p>
        </p:txBody>
      </p:sp>
    </p:spTree>
    <p:extLst>
      <p:ext uri="{BB962C8B-B14F-4D97-AF65-F5344CB8AC3E}">
        <p14:creationId xmlns:p14="http://schemas.microsoft.com/office/powerpoint/2010/main" val="77930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84</TotalTime>
  <Words>1210</Words>
  <Application>Microsoft Office PowerPoint</Application>
  <PresentationFormat>Widescreen</PresentationFormat>
  <Paragraphs>92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Looking Forward to Peace</vt:lpstr>
      <vt:lpstr>Video Introduction</vt:lpstr>
      <vt:lpstr>Admit it now …</vt:lpstr>
      <vt:lpstr>Listen for problems of the people.</vt:lpstr>
      <vt:lpstr>Listen for problems of the people.</vt:lpstr>
      <vt:lpstr>No God, No Peace</vt:lpstr>
      <vt:lpstr>No God, No Peace</vt:lpstr>
      <vt:lpstr>No God, No Peace</vt:lpstr>
      <vt:lpstr>Listen for light on the horizon.</vt:lpstr>
      <vt:lpstr>Listen for light on the horizon.</vt:lpstr>
      <vt:lpstr>Listen for light on the horizon.</vt:lpstr>
      <vt:lpstr>Know God, Know Peace</vt:lpstr>
      <vt:lpstr>Know God, Know Peace</vt:lpstr>
      <vt:lpstr>Know God, Know Peace</vt:lpstr>
      <vt:lpstr>Listen for titles given.</vt:lpstr>
      <vt:lpstr>Listen for titles given.</vt:lpstr>
      <vt:lpstr>Promise Made, Promise Kept</vt:lpstr>
      <vt:lpstr>Promise Made, Promise Kept</vt:lpstr>
      <vt:lpstr>Promise Made, Promise Kept</vt:lpstr>
      <vt:lpstr>Application</vt:lpstr>
      <vt:lpstr>Application</vt:lpstr>
      <vt:lpstr>Application</vt:lpstr>
      <vt:lpstr>Family Activities</vt:lpstr>
      <vt:lpstr>Looking Forward to Peace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2024-11-21T16:44:35Z</dcterms:created>
  <dcterms:modified xsi:type="dcterms:W3CDTF">2024-11-21T18:08:57Z</dcterms:modified>
</cp:coreProperties>
</file>