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1000"/>
                </a:schemeClr>
              </a:gs>
              <a:gs pos="64000">
                <a:schemeClr val="accent1">
                  <a:lumMod val="45000"/>
                  <a:lumOff val="55000"/>
                  <a:alpha val="91000"/>
                </a:schemeClr>
              </a:gs>
              <a:gs pos="83000">
                <a:schemeClr val="accent1">
                  <a:lumMod val="45000"/>
                  <a:lumOff val="55000"/>
                  <a:alpha val="91000"/>
                </a:schemeClr>
              </a:gs>
              <a:gs pos="100000">
                <a:schemeClr val="accent1">
                  <a:lumMod val="30000"/>
                  <a:lumOff val="70000"/>
                  <a:alpha val="9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1_kw7idh0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atch.liberty.edu/media/t/1_835ynod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y6v2qw4m"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Mary’s Trust</a:t>
            </a:r>
            <a:endParaRPr lang="en-US" dirty="0"/>
          </a:p>
        </p:txBody>
      </p:sp>
      <p:sp>
        <p:nvSpPr>
          <p:cNvPr id="3" name="Subtitle 2"/>
          <p:cNvSpPr>
            <a:spLocks noGrp="1"/>
          </p:cNvSpPr>
          <p:nvPr>
            <p:ph type="subTitle" idx="1"/>
          </p:nvPr>
        </p:nvSpPr>
        <p:spPr/>
        <p:txBody>
          <a:bodyPr/>
          <a:lstStyle/>
          <a:p>
            <a:r>
              <a:rPr lang="en-US" dirty="0" smtClean="0"/>
              <a:t>December </a:t>
            </a:r>
            <a:r>
              <a:rPr lang="en-US" dirty="0" smtClean="0"/>
              <a:t>16</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Plan</a:t>
            </a:r>
          </a:p>
        </p:txBody>
      </p:sp>
      <p:sp>
        <p:nvSpPr>
          <p:cNvPr id="3" name="Content Placeholder 2"/>
          <p:cNvSpPr>
            <a:spLocks noGrp="1"/>
          </p:cNvSpPr>
          <p:nvPr>
            <p:ph idx="1"/>
          </p:nvPr>
        </p:nvSpPr>
        <p:spPr/>
        <p:txBody>
          <a:bodyPr/>
          <a:lstStyle/>
          <a:p>
            <a:r>
              <a:rPr lang="en-US" dirty="0"/>
              <a:t>What description to we see here about the child Mary would bear?</a:t>
            </a:r>
          </a:p>
          <a:p>
            <a:r>
              <a:rPr lang="en-US" dirty="0"/>
              <a:t>What is the significance of the names and titles given to this child?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91094640"/>
              </p:ext>
            </p:extLst>
          </p:nvPr>
        </p:nvGraphicFramePr>
        <p:xfrm>
          <a:off x="2043875" y="4199137"/>
          <a:ext cx="8128000" cy="19812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sz="2000" dirty="0" smtClean="0"/>
                        <a:t>Name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Significance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lgn="l">
                        <a:buFont typeface="Arial" panose="020B0604020202020204" pitchFamily="34" charset="0"/>
                        <a:buChar char="•"/>
                      </a:pPr>
                      <a:r>
                        <a:rPr lang="en-US" sz="2000" dirty="0" smtClean="0"/>
                        <a:t>Jesus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lgn="l">
                        <a:buFont typeface="Arial" panose="020B0604020202020204" pitchFamily="34" charset="0"/>
                        <a:buChar char="•"/>
                      </a:pPr>
                      <a:r>
                        <a:rPr lang="en-US" sz="2000" dirty="0" smtClean="0"/>
                        <a:t>Son of the Most High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lgn="l">
                        <a:buFont typeface="Arial" panose="020B0604020202020204" pitchFamily="34" charset="0"/>
                        <a:buChar char="•"/>
                      </a:pPr>
                      <a:r>
                        <a:rPr lang="en-US" sz="2000" dirty="0" smtClean="0"/>
                        <a:t>Given the throne of David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lgn="l">
                        <a:buFont typeface="Arial" panose="020B0604020202020204" pitchFamily="34" charset="0"/>
                        <a:buChar char="•"/>
                      </a:pPr>
                      <a:r>
                        <a:rPr lang="en-US" sz="2000" dirty="0" smtClean="0"/>
                        <a:t>Kingdom include House of Jacob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70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Plan</a:t>
            </a:r>
          </a:p>
        </p:txBody>
      </p:sp>
      <p:sp>
        <p:nvSpPr>
          <p:cNvPr id="3" name="Content Placeholder 2"/>
          <p:cNvSpPr>
            <a:spLocks noGrp="1"/>
          </p:cNvSpPr>
          <p:nvPr>
            <p:ph idx="1"/>
          </p:nvPr>
        </p:nvSpPr>
        <p:spPr/>
        <p:txBody>
          <a:bodyPr/>
          <a:lstStyle/>
          <a:p>
            <a:r>
              <a:rPr lang="en-US" dirty="0"/>
              <a:t>Note that the “Kingdom of God” is the realm where God rules.  Therefore, in what way is Jesus to be King today?</a:t>
            </a:r>
          </a:p>
          <a:p>
            <a:r>
              <a:rPr lang="en-US" dirty="0"/>
              <a:t>How is this kingdom different from other kingdoms?</a:t>
            </a:r>
          </a:p>
          <a:p>
            <a:r>
              <a:rPr lang="en-US" dirty="0"/>
              <a:t>We experience few apparent angel appearances today. How do believers, this kingdom’s subjects, know what the King wants of them?</a:t>
            </a:r>
          </a:p>
          <a:p>
            <a:endParaRPr lang="en-US" dirty="0"/>
          </a:p>
        </p:txBody>
      </p:sp>
    </p:spTree>
    <p:extLst>
      <p:ext uri="{BB962C8B-B14F-4D97-AF65-F5344CB8AC3E}">
        <p14:creationId xmlns:p14="http://schemas.microsoft.com/office/powerpoint/2010/main" val="35949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evidence of God’s power</a:t>
            </a:r>
            <a:r>
              <a:rPr lang="en-US" dirty="0" smtClean="0"/>
              <a:t>.</a:t>
            </a:r>
            <a:endParaRPr lang="en-US" dirty="0"/>
          </a:p>
        </p:txBody>
      </p:sp>
      <p:sp>
        <p:nvSpPr>
          <p:cNvPr id="3" name="Content Placeholder 2"/>
          <p:cNvSpPr>
            <a:spLocks noGrp="1"/>
          </p:cNvSpPr>
          <p:nvPr>
            <p:ph idx="1"/>
          </p:nvPr>
        </p:nvSpPr>
        <p:spPr>
          <a:xfrm>
            <a:off x="1491343" y="1911926"/>
            <a:ext cx="9006444" cy="3801899"/>
          </a:xfrm>
        </p:spPr>
        <p:txBody>
          <a:bodyPr/>
          <a:lstStyle/>
          <a:p>
            <a:pPr marL="0" indent="0" algn="ctr">
              <a:buNone/>
            </a:pPr>
            <a:r>
              <a:rPr lang="en-US" dirty="0"/>
              <a:t> </a:t>
            </a:r>
            <a:r>
              <a:rPr lang="en-US" dirty="0" smtClean="0"/>
              <a:t>Luke </a:t>
            </a:r>
            <a:r>
              <a:rPr lang="en-US" dirty="0"/>
              <a:t>1:35-38 (NIV) The angel answered, "The Holy Spirit will come upon you, and the power of the Most High will overshadow you. So the holy one to be born will be called the Son of God.  36  Even Elizabeth your relative is going to have a child</a:t>
            </a:r>
          </a:p>
        </p:txBody>
      </p:sp>
    </p:spTree>
    <p:extLst>
      <p:ext uri="{BB962C8B-B14F-4D97-AF65-F5344CB8AC3E}">
        <p14:creationId xmlns:p14="http://schemas.microsoft.com/office/powerpoint/2010/main" val="28611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evidence of God’s power</a:t>
            </a:r>
            <a:r>
              <a:rPr lang="en-US" dirty="0" smtClean="0"/>
              <a:t>.</a:t>
            </a:r>
            <a:endParaRPr lang="en-US" dirty="0"/>
          </a:p>
        </p:txBody>
      </p:sp>
      <p:sp>
        <p:nvSpPr>
          <p:cNvPr id="3" name="Content Placeholder 2"/>
          <p:cNvSpPr>
            <a:spLocks noGrp="1"/>
          </p:cNvSpPr>
          <p:nvPr>
            <p:ph idx="1"/>
          </p:nvPr>
        </p:nvSpPr>
        <p:spPr>
          <a:xfrm>
            <a:off x="1491343" y="1911926"/>
            <a:ext cx="9184574" cy="3801899"/>
          </a:xfrm>
        </p:spPr>
        <p:txBody>
          <a:bodyPr/>
          <a:lstStyle/>
          <a:p>
            <a:pPr marL="0" indent="0" algn="ctr">
              <a:buNone/>
            </a:pPr>
            <a:r>
              <a:rPr lang="en-US" dirty="0"/>
              <a:t> in her old age, and she who was said to be barren is in her sixth month.  37  For nothing is impossible with God." 38  "I am the Lord's servant," Mary answered. "May it be to me as you have said." Then the angel left her.</a:t>
            </a:r>
          </a:p>
        </p:txBody>
      </p:sp>
      <p:pic>
        <p:nvPicPr>
          <p:cNvPr id="4" name="Picture 3"/>
          <p:cNvPicPr>
            <a:picLocks noChangeAspect="1"/>
          </p:cNvPicPr>
          <p:nvPr/>
        </p:nvPicPr>
        <p:blipFill>
          <a:blip r:embed="rId2"/>
          <a:stretch>
            <a:fillRect/>
          </a:stretch>
        </p:blipFill>
        <p:spPr>
          <a:xfrm>
            <a:off x="4889122" y="4998599"/>
            <a:ext cx="2200000"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61690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Power</a:t>
            </a:r>
          </a:p>
        </p:txBody>
      </p:sp>
      <p:sp>
        <p:nvSpPr>
          <p:cNvPr id="3" name="Content Placeholder 2"/>
          <p:cNvSpPr>
            <a:spLocks noGrp="1"/>
          </p:cNvSpPr>
          <p:nvPr>
            <p:ph idx="1"/>
          </p:nvPr>
        </p:nvSpPr>
        <p:spPr/>
        <p:txBody>
          <a:bodyPr/>
          <a:lstStyle/>
          <a:p>
            <a:r>
              <a:rPr lang="en-US" dirty="0"/>
              <a:t>What are some reactions by the world to the concept of Jesus being born to a virgin?</a:t>
            </a:r>
          </a:p>
          <a:p>
            <a:r>
              <a:rPr lang="en-US" dirty="0"/>
              <a:t>How did Gabriel explain Mary’s conception?</a:t>
            </a:r>
          </a:p>
          <a:p>
            <a:r>
              <a:rPr lang="en-US" dirty="0"/>
              <a:t>Why, then,  was it </a:t>
            </a:r>
            <a:r>
              <a:rPr lang="en-US" i="1" dirty="0"/>
              <a:t>so important</a:t>
            </a:r>
            <a:r>
              <a:rPr lang="en-US" dirty="0"/>
              <a:t> that Jesus be conceived by and born of a virgin?  What did this have to do with salvation?</a:t>
            </a:r>
          </a:p>
          <a:p>
            <a:endParaRPr lang="en-US" dirty="0"/>
          </a:p>
        </p:txBody>
      </p:sp>
    </p:spTree>
    <p:extLst>
      <p:ext uri="{BB962C8B-B14F-4D97-AF65-F5344CB8AC3E}">
        <p14:creationId xmlns:p14="http://schemas.microsoft.com/office/powerpoint/2010/main" val="20851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Power</a:t>
            </a:r>
          </a:p>
        </p:txBody>
      </p:sp>
      <p:sp>
        <p:nvSpPr>
          <p:cNvPr id="3" name="Content Placeholder 2"/>
          <p:cNvSpPr>
            <a:spLocks noGrp="1"/>
          </p:cNvSpPr>
          <p:nvPr>
            <p:ph idx="1"/>
          </p:nvPr>
        </p:nvSpPr>
        <p:spPr/>
        <p:txBody>
          <a:bodyPr/>
          <a:lstStyle/>
          <a:p>
            <a:r>
              <a:rPr lang="en-US" dirty="0"/>
              <a:t>List some of the emotions she was probably experiencing.</a:t>
            </a:r>
          </a:p>
          <a:p>
            <a:r>
              <a:rPr lang="en-US" dirty="0"/>
              <a:t>So, with all those emotions, how </a:t>
            </a:r>
            <a:r>
              <a:rPr lang="en-US" i="1" dirty="0"/>
              <a:t>did</a:t>
            </a:r>
            <a:r>
              <a:rPr lang="en-US" dirty="0"/>
              <a:t> Mary respond to the angels message?</a:t>
            </a:r>
          </a:p>
          <a:p>
            <a:r>
              <a:rPr lang="en-US" dirty="0"/>
              <a:t>How can we similarly respond to God’s call on our lives?</a:t>
            </a:r>
          </a:p>
          <a:p>
            <a:endParaRPr lang="en-US" dirty="0"/>
          </a:p>
        </p:txBody>
      </p:sp>
    </p:spTree>
    <p:extLst>
      <p:ext uri="{BB962C8B-B14F-4D97-AF65-F5344CB8AC3E}">
        <p14:creationId xmlns:p14="http://schemas.microsoft.com/office/powerpoint/2010/main" val="416897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6" y="1330036"/>
            <a:ext cx="6304716" cy="424395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681351" y="5652655"/>
            <a:ext cx="5070763" cy="369332"/>
          </a:xfrm>
          <a:prstGeom prst="rect">
            <a:avLst/>
          </a:prstGeom>
          <a:noFill/>
        </p:spPr>
        <p:txBody>
          <a:bodyPr wrap="square" rtlCol="0">
            <a:spAutoFit/>
          </a:bodyPr>
          <a:lstStyle/>
          <a:p>
            <a:pPr algn="ctr"/>
            <a:r>
              <a:rPr lang="en-US" dirty="0" smtClean="0">
                <a:hlinkClick r:id="rId2"/>
              </a:rPr>
              <a:t>View Video</a:t>
            </a:r>
            <a:endParaRPr lang="en-US" dirty="0"/>
          </a:p>
        </p:txBody>
      </p:sp>
    </p:spTree>
    <p:extLst>
      <p:ext uri="{BB962C8B-B14F-4D97-AF65-F5344CB8AC3E}">
        <p14:creationId xmlns:p14="http://schemas.microsoft.com/office/powerpoint/2010/main" val="371193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1686296" y="1766248"/>
            <a:ext cx="9061862" cy="4351338"/>
          </a:xfrm>
        </p:spPr>
        <p:txBody>
          <a:bodyPr/>
          <a:lstStyle/>
          <a:p>
            <a:r>
              <a:rPr lang="en-US" dirty="0"/>
              <a:t>Commit. </a:t>
            </a:r>
          </a:p>
          <a:p>
            <a:pPr lvl="1"/>
            <a:r>
              <a:rPr lang="en-US" dirty="0"/>
              <a:t>List fears you struggle to overcome and commit them to the Lord. </a:t>
            </a:r>
          </a:p>
          <a:p>
            <a:pPr lvl="1"/>
            <a:r>
              <a:rPr lang="en-US" dirty="0"/>
              <a:t>You might even say out loud, “Lord, I commit the fear of _____________ to you.”</a:t>
            </a:r>
          </a:p>
          <a:p>
            <a:endParaRPr lang="en-US" dirty="0"/>
          </a:p>
        </p:txBody>
      </p:sp>
    </p:spTree>
    <p:extLst>
      <p:ext uri="{BB962C8B-B14F-4D97-AF65-F5344CB8AC3E}">
        <p14:creationId xmlns:p14="http://schemas.microsoft.com/office/powerpoint/2010/main" val="3988594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Obey. </a:t>
            </a:r>
          </a:p>
          <a:p>
            <a:pPr lvl="1"/>
            <a:r>
              <a:rPr lang="en-US" dirty="0"/>
              <a:t>If you feel you’re facing an impossible situation, maybe there’s a step of obedience that needs to be your first step. </a:t>
            </a:r>
          </a:p>
          <a:p>
            <a:pPr lvl="1"/>
            <a:r>
              <a:rPr lang="en-US" dirty="0"/>
              <a:t>Meditate on the verse: “For nothing will be impossible with God.” </a:t>
            </a:r>
          </a:p>
          <a:p>
            <a:pPr lvl="1"/>
            <a:r>
              <a:rPr lang="en-US" dirty="0"/>
              <a:t>Step out in trust as God empowers you to obey Him.</a:t>
            </a:r>
          </a:p>
          <a:p>
            <a:endParaRPr lang="en-US" dirty="0"/>
          </a:p>
        </p:txBody>
      </p:sp>
    </p:spTree>
    <p:extLst>
      <p:ext uri="{BB962C8B-B14F-4D97-AF65-F5344CB8AC3E}">
        <p14:creationId xmlns:p14="http://schemas.microsoft.com/office/powerpoint/2010/main" val="1629591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1484415" y="1908752"/>
            <a:ext cx="8966860" cy="4351338"/>
          </a:xfrm>
        </p:spPr>
        <p:txBody>
          <a:bodyPr/>
          <a:lstStyle/>
          <a:p>
            <a:r>
              <a:rPr lang="en-US" dirty="0"/>
              <a:t>Serve. </a:t>
            </a:r>
          </a:p>
          <a:p>
            <a:pPr lvl="1"/>
            <a:r>
              <a:rPr lang="en-US" dirty="0"/>
              <a:t>Opportunities abound to selflessly meet the needs of someone else. </a:t>
            </a:r>
          </a:p>
          <a:p>
            <a:pPr lvl="1"/>
            <a:r>
              <a:rPr lang="en-US" dirty="0"/>
              <a:t>Ask God to open your eyes to a way you can serve someone.</a:t>
            </a:r>
          </a:p>
          <a:p>
            <a:endParaRPr lang="en-US" dirty="0"/>
          </a:p>
        </p:txBody>
      </p:sp>
    </p:spTree>
    <p:extLst>
      <p:ext uri="{BB962C8B-B14F-4D97-AF65-F5344CB8AC3E}">
        <p14:creationId xmlns:p14="http://schemas.microsoft.com/office/powerpoint/2010/main" val="146704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962" y="1857349"/>
            <a:ext cx="5914160" cy="356973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66359" y="5830785"/>
            <a:ext cx="4678878" cy="369332"/>
          </a:xfrm>
          <a:prstGeom prst="rect">
            <a:avLst/>
          </a:prstGeom>
          <a:noFill/>
        </p:spPr>
        <p:txBody>
          <a:bodyPr wrap="square" rtlCol="0">
            <a:spAutoFit/>
          </a:bodyPr>
          <a:lstStyle/>
          <a:p>
            <a:pPr algn="ctr"/>
            <a:r>
              <a:rPr lang="en-US" dirty="0" smtClean="0">
                <a:hlinkClick r:id="rId2"/>
              </a:rPr>
              <a:t>View Video</a:t>
            </a:r>
            <a:endParaRPr lang="en-US" dirty="0"/>
          </a:p>
        </p:txBody>
      </p:sp>
    </p:spTree>
    <p:extLst>
      <p:ext uri="{BB962C8B-B14F-4D97-AF65-F5344CB8AC3E}">
        <p14:creationId xmlns:p14="http://schemas.microsoft.com/office/powerpoint/2010/main" val="177644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sp>
        <p:nvSpPr>
          <p:cNvPr id="5" name="Rounded Rectangular Callout 4"/>
          <p:cNvSpPr/>
          <p:nvPr/>
        </p:nvSpPr>
        <p:spPr>
          <a:xfrm>
            <a:off x="5723906" y="1971674"/>
            <a:ext cx="5415149" cy="2635951"/>
          </a:xfrm>
          <a:prstGeom prst="wedgeRoundRectCallout">
            <a:avLst>
              <a:gd name="adj1" fmla="val -62470"/>
              <a:gd name="adj2" fmla="val -7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May God bless you and encourage your trust in Him this Christmas season.  To enrich your family’s Christmas, check out the Family activities at </a:t>
            </a:r>
            <a:r>
              <a:rPr lang="en-US" sz="2400" u="sng" dirty="0">
                <a:hlinkClick r:id="rId2"/>
              </a:rPr>
              <a:t>https://tinyurl.com/y6v2qw4m</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flipH="1">
            <a:off x="583904" y="2004953"/>
            <a:ext cx="6476190" cy="4343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6983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Mary’s Trust</a:t>
            </a:r>
            <a:endParaRPr lang="en-US" dirty="0"/>
          </a:p>
        </p:txBody>
      </p:sp>
      <p:sp>
        <p:nvSpPr>
          <p:cNvPr id="3" name="Subtitle 2"/>
          <p:cNvSpPr>
            <a:spLocks noGrp="1"/>
          </p:cNvSpPr>
          <p:nvPr>
            <p:ph type="subTitle" idx="1"/>
          </p:nvPr>
        </p:nvSpPr>
        <p:spPr/>
        <p:txBody>
          <a:bodyPr/>
          <a:lstStyle/>
          <a:p>
            <a:r>
              <a:rPr lang="en-US" smtClean="0"/>
              <a:t>December </a:t>
            </a:r>
            <a:r>
              <a:rPr lang="en-US" smtClean="0"/>
              <a:t>16</a:t>
            </a:r>
            <a:endParaRPr lang="en-US" dirty="0"/>
          </a:p>
        </p:txBody>
      </p:sp>
    </p:spTree>
    <p:extLst>
      <p:ext uri="{BB962C8B-B14F-4D97-AF65-F5344CB8AC3E}">
        <p14:creationId xmlns:p14="http://schemas.microsoft.com/office/powerpoint/2010/main" val="1678035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 honest, now …</a:t>
            </a:r>
            <a:endParaRPr lang="en-US" dirty="0"/>
          </a:p>
        </p:txBody>
      </p:sp>
      <p:sp>
        <p:nvSpPr>
          <p:cNvPr id="4" name="Content Placeholder 3"/>
          <p:cNvSpPr>
            <a:spLocks noGrp="1"/>
          </p:cNvSpPr>
          <p:nvPr>
            <p:ph idx="1"/>
          </p:nvPr>
        </p:nvSpPr>
        <p:spPr/>
        <p:txBody>
          <a:bodyPr/>
          <a:lstStyle/>
          <a:p>
            <a:r>
              <a:rPr lang="en-US" dirty="0"/>
              <a:t>What are some things you trust to work even though you don’t know how they work</a:t>
            </a:r>
            <a:r>
              <a:rPr lang="en-US" dirty="0" smtClean="0"/>
              <a:t>?</a:t>
            </a:r>
          </a:p>
          <a:p>
            <a:r>
              <a:rPr lang="en-US" dirty="0">
                <a:solidFill>
                  <a:srgbClr val="C00000"/>
                </a:solidFill>
              </a:rPr>
              <a:t>Fortunately, understanding how something works is not a prerequisite for using it.</a:t>
            </a:r>
          </a:p>
          <a:p>
            <a:pPr lvl="1"/>
            <a:r>
              <a:rPr lang="en-US" dirty="0">
                <a:solidFill>
                  <a:srgbClr val="C00000"/>
                </a:solidFill>
              </a:rPr>
              <a:t>Mary didn’t completely understand God’s working in her life, but she embraced God’s call.</a:t>
            </a:r>
          </a:p>
          <a:p>
            <a:pPr lvl="1"/>
            <a:r>
              <a:rPr lang="en-US" dirty="0">
                <a:solidFill>
                  <a:srgbClr val="C00000"/>
                </a:solidFill>
              </a:rPr>
              <a:t>Likewise we must embrace God’s call on our lives.</a:t>
            </a:r>
          </a:p>
          <a:p>
            <a:endParaRPr lang="en-US" dirty="0">
              <a:solidFill>
                <a:srgbClr val="C00000"/>
              </a:solidFill>
            </a:endParaRPr>
          </a:p>
          <a:p>
            <a:endParaRPr lang="en-US" dirty="0"/>
          </a:p>
        </p:txBody>
      </p:sp>
      <p:grpSp>
        <p:nvGrpSpPr>
          <p:cNvPr id="8" name="Group 7"/>
          <p:cNvGrpSpPr/>
          <p:nvPr/>
        </p:nvGrpSpPr>
        <p:grpSpPr>
          <a:xfrm>
            <a:off x="1211283" y="3365566"/>
            <a:ext cx="9469828" cy="2026920"/>
            <a:chOff x="1223159" y="3211187"/>
            <a:chExt cx="9469828" cy="202692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95825">
              <a:off x="1223159" y="3211187"/>
              <a:ext cx="3048000" cy="2026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1947">
              <a:off x="7911687" y="3412609"/>
              <a:ext cx="2781300" cy="16478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508" y="3367643"/>
              <a:ext cx="2636322" cy="131816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888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startling revelation.</a:t>
            </a:r>
          </a:p>
        </p:txBody>
      </p:sp>
      <p:sp>
        <p:nvSpPr>
          <p:cNvPr id="3" name="Content Placeholder 2"/>
          <p:cNvSpPr>
            <a:spLocks noGrp="1"/>
          </p:cNvSpPr>
          <p:nvPr>
            <p:ph idx="1"/>
          </p:nvPr>
        </p:nvSpPr>
        <p:spPr>
          <a:xfrm>
            <a:off x="1246909" y="1813750"/>
            <a:ext cx="9525000" cy="4351338"/>
          </a:xfrm>
        </p:spPr>
        <p:txBody>
          <a:bodyPr/>
          <a:lstStyle/>
          <a:p>
            <a:pPr marL="0" indent="0" algn="ctr">
              <a:buNone/>
            </a:pPr>
            <a:r>
              <a:rPr lang="en-US" dirty="0"/>
              <a:t>Luke 1:26-30 (NIV)  In the sixth month, God sent the angel Gabriel to Nazareth, a town in Galilee, 27  to a virgin pledged to be married to a man named Joseph, a descendant of David. The virgin's name was Mary. 28  The angel went to her and said, "Greetings,</a:t>
            </a:r>
          </a:p>
        </p:txBody>
      </p:sp>
    </p:spTree>
    <p:extLst>
      <p:ext uri="{BB962C8B-B14F-4D97-AF65-F5344CB8AC3E}">
        <p14:creationId xmlns:p14="http://schemas.microsoft.com/office/powerpoint/2010/main" val="22024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startling revelation.</a:t>
            </a:r>
          </a:p>
        </p:txBody>
      </p:sp>
      <p:sp>
        <p:nvSpPr>
          <p:cNvPr id="3" name="Content Placeholder 2"/>
          <p:cNvSpPr>
            <a:spLocks noGrp="1"/>
          </p:cNvSpPr>
          <p:nvPr>
            <p:ph idx="1"/>
          </p:nvPr>
        </p:nvSpPr>
        <p:spPr>
          <a:xfrm>
            <a:off x="1591293" y="1742498"/>
            <a:ext cx="8943109" cy="4351338"/>
          </a:xfrm>
        </p:spPr>
        <p:txBody>
          <a:bodyPr/>
          <a:lstStyle/>
          <a:p>
            <a:pPr marL="0" indent="0" algn="ctr">
              <a:buNone/>
            </a:pPr>
            <a:r>
              <a:rPr lang="en-US" dirty="0"/>
              <a:t>you who are highly favored! The Lord is with you." 29  Mary was greatly troubled at his words and wondered what kind of greeting this might be. 30  But the angel said to her, "Do not be afraid, Mary, you have found favor with God.</a:t>
            </a:r>
          </a:p>
        </p:txBody>
      </p:sp>
      <p:pic>
        <p:nvPicPr>
          <p:cNvPr id="4" name="Picture 3"/>
          <p:cNvPicPr>
            <a:picLocks noChangeAspect="1"/>
          </p:cNvPicPr>
          <p:nvPr/>
        </p:nvPicPr>
        <p:blipFill>
          <a:blip r:embed="rId2"/>
          <a:stretch>
            <a:fillRect/>
          </a:stretch>
        </p:blipFill>
        <p:spPr>
          <a:xfrm>
            <a:off x="4936623" y="5141103"/>
            <a:ext cx="2200000"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950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Presence</a:t>
            </a:r>
          </a:p>
        </p:txBody>
      </p:sp>
      <p:sp>
        <p:nvSpPr>
          <p:cNvPr id="3" name="Content Placeholder 2"/>
          <p:cNvSpPr>
            <a:spLocks noGrp="1"/>
          </p:cNvSpPr>
          <p:nvPr>
            <p:ph idx="1"/>
          </p:nvPr>
        </p:nvSpPr>
        <p:spPr/>
        <p:txBody>
          <a:bodyPr/>
          <a:lstStyle/>
          <a:p>
            <a:r>
              <a:rPr lang="en-US" dirty="0"/>
              <a:t>How could we describe Mary, based on this passage?</a:t>
            </a:r>
          </a:p>
          <a:p>
            <a:r>
              <a:rPr lang="en-US" dirty="0"/>
              <a:t>What does it mean to be “espoused”?  Why is that an important detail of the narrative?</a:t>
            </a:r>
          </a:p>
          <a:p>
            <a:r>
              <a:rPr lang="en-US" dirty="0"/>
              <a:t>Why was Mary troubled?</a:t>
            </a:r>
          </a:p>
          <a:p>
            <a:r>
              <a:rPr lang="en-US" dirty="0"/>
              <a:t>On what grounds did Gabriel urge Mary not to be afraid?</a:t>
            </a:r>
          </a:p>
          <a:p>
            <a:endParaRPr lang="en-US" dirty="0"/>
          </a:p>
        </p:txBody>
      </p:sp>
    </p:spTree>
    <p:extLst>
      <p:ext uri="{BB962C8B-B14F-4D97-AF65-F5344CB8AC3E}">
        <p14:creationId xmlns:p14="http://schemas.microsoft.com/office/powerpoint/2010/main" val="42731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Presence</a:t>
            </a:r>
          </a:p>
        </p:txBody>
      </p:sp>
      <p:sp>
        <p:nvSpPr>
          <p:cNvPr id="3" name="Content Placeholder 2"/>
          <p:cNvSpPr>
            <a:spLocks noGrp="1"/>
          </p:cNvSpPr>
          <p:nvPr>
            <p:ph idx="1"/>
          </p:nvPr>
        </p:nvSpPr>
        <p:spPr/>
        <p:txBody>
          <a:bodyPr/>
          <a:lstStyle/>
          <a:p>
            <a:r>
              <a:rPr lang="en-US" dirty="0"/>
              <a:t>Since Luke did not cite any Old Testament reference to a virgin birth, what might have been the significance of Luke’s identifying  Mary as a virgin?</a:t>
            </a:r>
          </a:p>
          <a:p>
            <a:r>
              <a:rPr lang="en-US" dirty="0"/>
              <a:t>Since Jesus existed before time, why is it significant that He come as a baby?</a:t>
            </a:r>
          </a:p>
          <a:p>
            <a:endParaRPr lang="en-US" dirty="0"/>
          </a:p>
        </p:txBody>
      </p:sp>
    </p:spTree>
    <p:extLst>
      <p:ext uri="{BB962C8B-B14F-4D97-AF65-F5344CB8AC3E}">
        <p14:creationId xmlns:p14="http://schemas.microsoft.com/office/powerpoint/2010/main" val="16036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God’s Presence</a:t>
            </a:r>
          </a:p>
        </p:txBody>
      </p:sp>
      <p:sp>
        <p:nvSpPr>
          <p:cNvPr id="3" name="Content Placeholder 2"/>
          <p:cNvSpPr>
            <a:spLocks noGrp="1"/>
          </p:cNvSpPr>
          <p:nvPr>
            <p:ph idx="1"/>
          </p:nvPr>
        </p:nvSpPr>
        <p:spPr/>
        <p:txBody>
          <a:bodyPr/>
          <a:lstStyle/>
          <a:p>
            <a:r>
              <a:rPr lang="en-US" dirty="0" smtClean="0"/>
              <a:t>How/why </a:t>
            </a:r>
            <a:r>
              <a:rPr lang="en-US" dirty="0"/>
              <a:t>do you think God specifically chose Mary?</a:t>
            </a:r>
          </a:p>
          <a:p>
            <a:r>
              <a:rPr lang="en-US" dirty="0"/>
              <a:t>How about today … how does God choose people today?  How does He favor us and choose us for special tasks?</a:t>
            </a:r>
          </a:p>
          <a:p>
            <a:endParaRPr lang="en-US" dirty="0"/>
          </a:p>
        </p:txBody>
      </p:sp>
    </p:spTree>
    <p:extLst>
      <p:ext uri="{BB962C8B-B14F-4D97-AF65-F5344CB8AC3E}">
        <p14:creationId xmlns:p14="http://schemas.microsoft.com/office/powerpoint/2010/main" val="1041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titles and descriptions given</a:t>
            </a:r>
            <a:r>
              <a:rPr lang="en-US" dirty="0" smtClean="0"/>
              <a:t>.</a:t>
            </a:r>
            <a:endParaRPr lang="en-US" dirty="0"/>
          </a:p>
        </p:txBody>
      </p:sp>
      <p:sp>
        <p:nvSpPr>
          <p:cNvPr id="3" name="Content Placeholder 2"/>
          <p:cNvSpPr>
            <a:spLocks noGrp="1"/>
          </p:cNvSpPr>
          <p:nvPr>
            <p:ph idx="1"/>
          </p:nvPr>
        </p:nvSpPr>
        <p:spPr>
          <a:xfrm>
            <a:off x="850075" y="1588119"/>
            <a:ext cx="10515600" cy="4351338"/>
          </a:xfrm>
        </p:spPr>
        <p:txBody>
          <a:bodyPr/>
          <a:lstStyle/>
          <a:p>
            <a:pPr marL="0" indent="0" algn="ctr">
              <a:buNone/>
            </a:pPr>
            <a:r>
              <a:rPr lang="en-US" dirty="0"/>
              <a:t>Luke 1:31-34 (NIV)  You will be with child and give birth to a son, and you are to give him the name Jesus. 32  He will be great and will be called the Son of the Most High. The Lord God will give him the throne of his father David, 33  and he will reign over the house of Jacob forever; his kingdom will never end."   "How will this be," Mary asked the angel, "since I am a virgin?"</a:t>
            </a:r>
          </a:p>
          <a:p>
            <a:pPr marL="0" indent="0" algn="ctr">
              <a:buNone/>
            </a:pPr>
            <a:endParaRPr lang="en-US" dirty="0"/>
          </a:p>
        </p:txBody>
      </p:sp>
      <p:pic>
        <p:nvPicPr>
          <p:cNvPr id="4" name="Picture 3"/>
          <p:cNvPicPr>
            <a:picLocks noChangeAspect="1"/>
          </p:cNvPicPr>
          <p:nvPr/>
        </p:nvPicPr>
        <p:blipFill>
          <a:blip r:embed="rId2"/>
          <a:stretch>
            <a:fillRect/>
          </a:stretch>
        </p:blipFill>
        <p:spPr>
          <a:xfrm>
            <a:off x="4853495" y="5841747"/>
            <a:ext cx="2200000"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05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355</TotalTime>
  <Words>857</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Mary’s Trust</vt:lpstr>
      <vt:lpstr>Introduction</vt:lpstr>
      <vt:lpstr>Be honest, now …</vt:lpstr>
      <vt:lpstr>Listen for a startling revelation.</vt:lpstr>
      <vt:lpstr>Listen for a startling revelation.</vt:lpstr>
      <vt:lpstr>Trust God’s Presence</vt:lpstr>
      <vt:lpstr>Trust God’s Presence</vt:lpstr>
      <vt:lpstr>Trust God’s Presence</vt:lpstr>
      <vt:lpstr>Listen for titles and descriptions given.</vt:lpstr>
      <vt:lpstr>Trust God’s Plan</vt:lpstr>
      <vt:lpstr>Trust God’s Plan</vt:lpstr>
      <vt:lpstr>Listen for evidence of God’s power.</vt:lpstr>
      <vt:lpstr>Listen for evidence of God’s power.</vt:lpstr>
      <vt:lpstr>Trust God’s Power</vt:lpstr>
      <vt:lpstr>Trust God’s Power</vt:lpstr>
      <vt:lpstr>Application</vt:lpstr>
      <vt:lpstr>Application</vt:lpstr>
      <vt:lpstr>Application</vt:lpstr>
      <vt:lpstr>Application</vt:lpstr>
      <vt:lpstr>Family Activities</vt:lpstr>
      <vt:lpstr>Mary’s Trust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Trust</dc:title>
  <dc:creator>Steve Armstrong</dc:creator>
  <cp:lastModifiedBy>Steve Armstrong</cp:lastModifiedBy>
  <cp:revision>9</cp:revision>
  <dcterms:created xsi:type="dcterms:W3CDTF">2018-11-29T14:46:19Z</dcterms:created>
  <dcterms:modified xsi:type="dcterms:W3CDTF">2018-11-30T13:32:21Z</dcterms:modified>
</cp:coreProperties>
</file>