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9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68297D6-44E6-473F-87BA-8C53D23C8A6E}" type="datetimeFigureOut">
              <a:rPr lang="en-US"/>
              <a:pPr>
                <a:defRPr/>
              </a:pPr>
              <a:t>7/13/2018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DA9AF2-63A4-4330-ADA7-838C0479B1FB}" type="slidenum">
              <a:rPr lang="en-US"/>
              <a:pPr>
                <a:defRPr/>
              </a:pPr>
              <a:t>‹#›</a:t>
            </a:fld>
            <a:endParaRPr lang="en-US"/>
          </a:p>
        </p:txBody>
      </p:sp>
    </p:spTree>
    <p:extLst>
      <p:ext uri="{BB962C8B-B14F-4D97-AF65-F5344CB8AC3E}">
        <p14:creationId xmlns:p14="http://schemas.microsoft.com/office/powerpoint/2010/main" val="261939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FA09EE-65B8-4B91-A947-1E191D1F2A86}" type="datetimeFigureOut">
              <a:rPr lang="en-US"/>
              <a:pPr>
                <a:defRPr/>
              </a:pPr>
              <a:t>7/13/2018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72C7-B755-4230-9D69-FDB5F382546C}" type="slidenum">
              <a:rPr lang="en-US"/>
              <a:pPr>
                <a:defRPr/>
              </a:pPr>
              <a:t>‹#›</a:t>
            </a:fld>
            <a:endParaRPr lang="en-US"/>
          </a:p>
        </p:txBody>
      </p:sp>
    </p:spTree>
    <p:extLst>
      <p:ext uri="{BB962C8B-B14F-4D97-AF65-F5344CB8AC3E}">
        <p14:creationId xmlns:p14="http://schemas.microsoft.com/office/powerpoint/2010/main" val="337590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22C6AC-17D5-42AE-8EB9-B4033D2AC3EC}" type="datetimeFigureOut">
              <a:rPr lang="en-US"/>
              <a:pPr>
                <a:defRPr/>
              </a:pPr>
              <a:t>7/13/2018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D7C8-4A44-4742-9793-95B05FBC3AC4}" type="slidenum">
              <a:rPr lang="en-US"/>
              <a:pPr>
                <a:defRPr/>
              </a:pPr>
              <a:t>‹#›</a:t>
            </a:fld>
            <a:endParaRPr lang="en-US"/>
          </a:p>
        </p:txBody>
      </p:sp>
    </p:spTree>
    <p:extLst>
      <p:ext uri="{BB962C8B-B14F-4D97-AF65-F5344CB8AC3E}">
        <p14:creationId xmlns:p14="http://schemas.microsoft.com/office/powerpoint/2010/main" val="399447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6720BA-14E1-4AF3-84C8-05E6F2F1F6C6}" type="datetimeFigureOut">
              <a:rPr lang="en-US"/>
              <a:pPr>
                <a:defRPr/>
              </a:pPr>
              <a:t>7/13/2018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E24EE-5B80-4EC4-B4C9-9851998E5473}" type="slidenum">
              <a:rPr lang="en-US"/>
              <a:pPr>
                <a:defRPr/>
              </a:pPr>
              <a:t>‹#›</a:t>
            </a:fld>
            <a:endParaRPr lang="en-US"/>
          </a:p>
        </p:txBody>
      </p:sp>
    </p:spTree>
    <p:extLst>
      <p:ext uri="{BB962C8B-B14F-4D97-AF65-F5344CB8AC3E}">
        <p14:creationId xmlns:p14="http://schemas.microsoft.com/office/powerpoint/2010/main" val="219151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CF2477-4001-4238-8093-D4AC6B7D9F0F}" type="datetimeFigureOut">
              <a:rPr lang="en-US"/>
              <a:pPr>
                <a:defRPr/>
              </a:pPr>
              <a:t>7/13/2018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CD01F1-A592-436B-89A0-826C5C8A360A}" type="slidenum">
              <a:rPr lang="en-US"/>
              <a:pPr>
                <a:defRPr/>
              </a:pPr>
              <a:t>‹#›</a:t>
            </a:fld>
            <a:endParaRPr lang="en-US"/>
          </a:p>
        </p:txBody>
      </p:sp>
    </p:spTree>
    <p:extLst>
      <p:ext uri="{BB962C8B-B14F-4D97-AF65-F5344CB8AC3E}">
        <p14:creationId xmlns:p14="http://schemas.microsoft.com/office/powerpoint/2010/main" val="322391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37E679-E1ED-43FB-8156-D2B5E29542D9}" type="datetimeFigureOut">
              <a:rPr lang="en-US"/>
              <a:pPr>
                <a:defRPr/>
              </a:pPr>
              <a:t>7/13/2018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79D666-6F32-4053-9E72-95B26A886F17}" type="slidenum">
              <a:rPr lang="en-US"/>
              <a:pPr>
                <a:defRPr/>
              </a:pPr>
              <a:t>‹#›</a:t>
            </a:fld>
            <a:endParaRPr lang="en-US"/>
          </a:p>
        </p:txBody>
      </p:sp>
    </p:spTree>
    <p:extLst>
      <p:ext uri="{BB962C8B-B14F-4D97-AF65-F5344CB8AC3E}">
        <p14:creationId xmlns:p14="http://schemas.microsoft.com/office/powerpoint/2010/main" val="84904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454DFC5-25FA-4C08-ADA7-945E1B71E622}" type="datetimeFigureOut">
              <a:rPr lang="en-US"/>
              <a:pPr>
                <a:defRPr/>
              </a:pPr>
              <a:t>7/13/2018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D583F9-4ED5-4B79-8848-7044D2CB782B}" type="slidenum">
              <a:rPr lang="en-US"/>
              <a:pPr>
                <a:defRPr/>
              </a:pPr>
              <a:t>‹#›</a:t>
            </a:fld>
            <a:endParaRPr lang="en-US"/>
          </a:p>
        </p:txBody>
      </p:sp>
    </p:spTree>
    <p:extLst>
      <p:ext uri="{BB962C8B-B14F-4D97-AF65-F5344CB8AC3E}">
        <p14:creationId xmlns:p14="http://schemas.microsoft.com/office/powerpoint/2010/main" val="51873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248EBBC-06FD-420B-80FE-C3DE836FCCE6}" type="datetimeFigureOut">
              <a:rPr lang="en-US"/>
              <a:pPr>
                <a:defRPr/>
              </a:pPr>
              <a:t>7/13/2018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1B6208-88B8-4F58-BC39-A22C740F794C}" type="slidenum">
              <a:rPr lang="en-US"/>
              <a:pPr>
                <a:defRPr/>
              </a:pPr>
              <a:t>‹#›</a:t>
            </a:fld>
            <a:endParaRPr lang="en-US"/>
          </a:p>
        </p:txBody>
      </p:sp>
    </p:spTree>
    <p:extLst>
      <p:ext uri="{BB962C8B-B14F-4D97-AF65-F5344CB8AC3E}">
        <p14:creationId xmlns:p14="http://schemas.microsoft.com/office/powerpoint/2010/main" val="205634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C41020-01D8-4D2C-B9F7-CF000C098A4A}" type="datetimeFigureOut">
              <a:rPr lang="en-US"/>
              <a:pPr>
                <a:defRPr/>
              </a:pPr>
              <a:t>7/13/2018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7A43CE-E17F-416F-B3D8-A92FBFA7C3ED}" type="slidenum">
              <a:rPr lang="en-US"/>
              <a:pPr>
                <a:defRPr/>
              </a:pPr>
              <a:t>‹#›</a:t>
            </a:fld>
            <a:endParaRPr lang="en-US"/>
          </a:p>
        </p:txBody>
      </p:sp>
    </p:spTree>
    <p:extLst>
      <p:ext uri="{BB962C8B-B14F-4D97-AF65-F5344CB8AC3E}">
        <p14:creationId xmlns:p14="http://schemas.microsoft.com/office/powerpoint/2010/main" val="407610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5A236C-A7DF-452F-A568-9E842009120B}" type="datetimeFigureOut">
              <a:rPr lang="en-US"/>
              <a:pPr>
                <a:defRPr/>
              </a:pPr>
              <a:t>7/13/2018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C8DB9C-C8AD-403D-A813-54E6F8676DF9}" type="slidenum">
              <a:rPr lang="en-US"/>
              <a:pPr>
                <a:defRPr/>
              </a:pPr>
              <a:t>‹#›</a:t>
            </a:fld>
            <a:endParaRPr lang="en-US"/>
          </a:p>
        </p:txBody>
      </p:sp>
    </p:spTree>
    <p:extLst>
      <p:ext uri="{BB962C8B-B14F-4D97-AF65-F5344CB8AC3E}">
        <p14:creationId xmlns:p14="http://schemas.microsoft.com/office/powerpoint/2010/main" val="189743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5D7B94-3BC2-453B-B78E-768AFDD8EDA6}" type="datetimeFigureOut">
              <a:rPr lang="en-US"/>
              <a:pPr>
                <a:defRPr/>
              </a:pPr>
              <a:t>7/13/2018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68A198-7ABB-4439-868C-12649161AA73}" type="slidenum">
              <a:rPr lang="en-US"/>
              <a:pPr>
                <a:defRPr/>
              </a:pPr>
              <a:t>‹#›</a:t>
            </a:fld>
            <a:endParaRPr lang="en-US"/>
          </a:p>
        </p:txBody>
      </p:sp>
    </p:spTree>
    <p:extLst>
      <p:ext uri="{BB962C8B-B14F-4D97-AF65-F5344CB8AC3E}">
        <p14:creationId xmlns:p14="http://schemas.microsoft.com/office/powerpoint/2010/main" val="322202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3000"/>
                </a:schemeClr>
              </a:gs>
              <a:gs pos="74000">
                <a:schemeClr val="accent1">
                  <a:lumMod val="45000"/>
                  <a:lumOff val="55000"/>
                  <a:alpha val="83000"/>
                </a:schemeClr>
              </a:gs>
              <a:gs pos="83000">
                <a:schemeClr val="accent1">
                  <a:lumMod val="45000"/>
                  <a:lumOff val="55000"/>
                  <a:alpha val="83000"/>
                </a:schemeClr>
              </a:gs>
              <a:gs pos="100000">
                <a:schemeClr val="accent1">
                  <a:lumMod val="30000"/>
                  <a:lumOff val="70000"/>
                  <a:alpha val="83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6A8D38D-1A76-44B3-9878-D128DA275EF6}" type="datetimeFigureOut">
              <a:rPr lang="en-US"/>
              <a:pPr>
                <a:defRPr/>
              </a:pPr>
              <a:t>7/13/2018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F2F3AFD-9BF2-4A3F-BAB8-99C5D0AF53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cus53od"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Plan</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July 29</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Actively Plan</a:t>
            </a:r>
            <a:endParaRPr lang="en-US" dirty="0"/>
          </a:p>
        </p:txBody>
      </p:sp>
      <p:sp>
        <p:nvSpPr>
          <p:cNvPr id="3" name="Content Placeholder 2"/>
          <p:cNvSpPr>
            <a:spLocks noGrp="1"/>
          </p:cNvSpPr>
          <p:nvPr>
            <p:ph idx="1"/>
          </p:nvPr>
        </p:nvSpPr>
        <p:spPr/>
        <p:txBody>
          <a:bodyPr/>
          <a:lstStyle/>
          <a:p>
            <a:r>
              <a:rPr lang="en-US" dirty="0"/>
              <a:t>With what attitude did Nehemiah address the king</a:t>
            </a:r>
            <a:r>
              <a:rPr lang="en-US" dirty="0" smtClean="0"/>
              <a:t>?</a:t>
            </a:r>
          </a:p>
          <a:p>
            <a:r>
              <a:rPr lang="en-US" dirty="0"/>
              <a:t>What was his basic request to the king? </a:t>
            </a:r>
          </a:p>
          <a:p>
            <a:r>
              <a:rPr lang="en-US" dirty="0"/>
              <a:t>How did the king respond? </a:t>
            </a:r>
          </a:p>
          <a:p>
            <a:r>
              <a:rPr lang="en-US" dirty="0"/>
              <a:t>How did Nehemiah expand his request?  What specific things did he request?</a:t>
            </a:r>
          </a:p>
          <a:p>
            <a:r>
              <a:rPr lang="en-US" dirty="0"/>
              <a:t>Why did Nehemiah ask permission of the king? Why not just quit and leave?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6334595"/>
              </p:ext>
            </p:extLst>
          </p:nvPr>
        </p:nvGraphicFramePr>
        <p:xfrm>
          <a:off x="938784" y="3396488"/>
          <a:ext cx="7449312" cy="1280160"/>
        </p:xfrm>
        <a:graphic>
          <a:graphicData uri="http://schemas.openxmlformats.org/drawingml/2006/table">
            <a:tbl>
              <a:tblPr firstRow="1" bandRow="1">
                <a:tableStyleId>{5C22544A-7EE6-4342-B048-85BDC9FD1C3A}</a:tableStyleId>
              </a:tblPr>
              <a:tblGrid>
                <a:gridCol w="3724656"/>
                <a:gridCol w="3724656"/>
              </a:tblGrid>
              <a:tr h="370840">
                <a:tc>
                  <a:txBody>
                    <a:bodyPr/>
                    <a:lstStyle/>
                    <a:p>
                      <a:pPr algn="ctr"/>
                      <a:r>
                        <a:rPr lang="en-US" sz="2400" dirty="0" smtClean="0"/>
                        <a:t>Ask Permission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Quit</a:t>
                      </a:r>
                      <a:r>
                        <a:rPr lang="en-US" sz="2400" baseline="0" dirty="0" smtClean="0"/>
                        <a:t> and Leave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15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42" y="340741"/>
            <a:ext cx="7886700" cy="1325563"/>
          </a:xfrm>
        </p:spPr>
        <p:txBody>
          <a:bodyPr/>
          <a:lstStyle/>
          <a:p>
            <a:r>
              <a:rPr lang="en-US" dirty="0" smtClean="0"/>
              <a:t>Actively Plan</a:t>
            </a:r>
            <a:endParaRPr lang="en-US" dirty="0"/>
          </a:p>
        </p:txBody>
      </p:sp>
      <p:sp>
        <p:nvSpPr>
          <p:cNvPr id="3" name="Content Placeholder 2"/>
          <p:cNvSpPr>
            <a:spLocks noGrp="1"/>
          </p:cNvSpPr>
          <p:nvPr>
            <p:ph idx="1"/>
          </p:nvPr>
        </p:nvSpPr>
        <p:spPr>
          <a:xfrm>
            <a:off x="628650" y="1642745"/>
            <a:ext cx="7886700" cy="4351338"/>
          </a:xfrm>
        </p:spPr>
        <p:txBody>
          <a:bodyPr/>
          <a:lstStyle/>
          <a:p>
            <a:r>
              <a:rPr lang="en-US" dirty="0"/>
              <a:t>Look at the king's question in verse 6. Imagine Nehemiah had answered by saying, "</a:t>
            </a:r>
            <a:r>
              <a:rPr lang="en-US" i="1" dirty="0"/>
              <a:t>I </a:t>
            </a:r>
            <a:r>
              <a:rPr lang="en-US" i="1" dirty="0" smtClean="0"/>
              <a:t>have </a:t>
            </a:r>
            <a:r>
              <a:rPr lang="en-US" i="1" dirty="0"/>
              <a:t>no idea. I hadn't thought about it. I am sure that it will all work out</a:t>
            </a:r>
            <a:r>
              <a:rPr lang="en-US" dirty="0"/>
              <a:t>." What kind of response do you think he might have received?</a:t>
            </a:r>
          </a:p>
          <a:p>
            <a:r>
              <a:rPr lang="en-US" dirty="0"/>
              <a:t>How can lack of planning negatively affect the outcome of an activity or task</a:t>
            </a:r>
            <a:r>
              <a:rPr lang="en-US" dirty="0" smtClean="0"/>
              <a:t>?</a:t>
            </a:r>
          </a:p>
          <a:p>
            <a:r>
              <a:rPr lang="en-US" dirty="0"/>
              <a:t>How does careful planning benefit us personally? </a:t>
            </a:r>
          </a:p>
          <a:p>
            <a:r>
              <a:rPr lang="en-US" dirty="0" smtClean="0"/>
              <a:t> </a:t>
            </a:r>
            <a:endParaRPr lang="en-US" dirty="0"/>
          </a:p>
          <a:p>
            <a:endParaRPr lang="en-US" dirty="0"/>
          </a:p>
        </p:txBody>
      </p:sp>
    </p:spTree>
    <p:extLst>
      <p:ext uri="{BB962C8B-B14F-4D97-AF65-F5344CB8AC3E}">
        <p14:creationId xmlns:p14="http://schemas.microsoft.com/office/powerpoint/2010/main" val="3789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people’s response</a:t>
            </a:r>
            <a:r>
              <a:rPr lang="en-US" dirty="0" smtClean="0"/>
              <a:t>.</a:t>
            </a:r>
            <a:endParaRPr lang="en-US" dirty="0"/>
          </a:p>
        </p:txBody>
      </p:sp>
      <p:sp>
        <p:nvSpPr>
          <p:cNvPr id="3" name="Content Placeholder 2"/>
          <p:cNvSpPr>
            <a:spLocks noGrp="1"/>
          </p:cNvSpPr>
          <p:nvPr>
            <p:ph idx="1"/>
          </p:nvPr>
        </p:nvSpPr>
        <p:spPr>
          <a:xfrm>
            <a:off x="987552" y="2218943"/>
            <a:ext cx="7271766" cy="3897059"/>
          </a:xfrm>
        </p:spPr>
        <p:txBody>
          <a:bodyPr/>
          <a:lstStyle/>
          <a:p>
            <a:pPr marL="0" indent="0" algn="ctr">
              <a:buNone/>
            </a:pPr>
            <a:r>
              <a:rPr lang="en-US" dirty="0"/>
              <a:t>Nehemiah 2:17-18 (NIV)  Then I said to them, "You see the trouble we are in: Jerusalem lies in ruins, and its gates have been burned with fire. Come, let us rebuild the wall of Jerusalem, and we will no longer be in disgrace</a:t>
            </a:r>
            <a:r>
              <a:rPr lang="en-US" dirty="0" smtClean="0"/>
              <a:t>."</a:t>
            </a:r>
            <a:endParaRPr lang="en-US" dirty="0"/>
          </a:p>
        </p:txBody>
      </p:sp>
    </p:spTree>
    <p:extLst>
      <p:ext uri="{BB962C8B-B14F-4D97-AF65-F5344CB8AC3E}">
        <p14:creationId xmlns:p14="http://schemas.microsoft.com/office/powerpoint/2010/main" val="13554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people’s response</a:t>
            </a:r>
            <a:r>
              <a:rPr lang="en-US" dirty="0" smtClean="0"/>
              <a:t>.</a:t>
            </a:r>
            <a:endParaRPr lang="en-US" dirty="0"/>
          </a:p>
        </p:txBody>
      </p:sp>
      <p:sp>
        <p:nvSpPr>
          <p:cNvPr id="3" name="Content Placeholder 2"/>
          <p:cNvSpPr>
            <a:spLocks noGrp="1"/>
          </p:cNvSpPr>
          <p:nvPr>
            <p:ph idx="1"/>
          </p:nvPr>
        </p:nvSpPr>
        <p:spPr>
          <a:xfrm>
            <a:off x="1011936" y="2340864"/>
            <a:ext cx="7137654" cy="3787330"/>
          </a:xfrm>
        </p:spPr>
        <p:txBody>
          <a:bodyPr/>
          <a:lstStyle/>
          <a:p>
            <a:pPr marL="0" indent="0" algn="ctr">
              <a:buNone/>
            </a:pPr>
            <a:r>
              <a:rPr lang="en-US" dirty="0" smtClean="0"/>
              <a:t>I also told them about the gracious hand of my God upon me and what the king had said to me. They replied, "Let us start rebuilding." So they began this good work.</a:t>
            </a:r>
            <a:endParaRPr lang="en-US" dirty="0"/>
          </a:p>
        </p:txBody>
      </p:sp>
    </p:spTree>
    <p:extLst>
      <p:ext uri="{BB962C8B-B14F-4D97-AF65-F5344CB8AC3E}">
        <p14:creationId xmlns:p14="http://schemas.microsoft.com/office/powerpoint/2010/main" val="420937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Enlist Support</a:t>
            </a:r>
            <a:endParaRPr lang="en-US" dirty="0"/>
          </a:p>
        </p:txBody>
      </p:sp>
      <p:sp>
        <p:nvSpPr>
          <p:cNvPr id="3" name="Content Placeholder 2"/>
          <p:cNvSpPr>
            <a:spLocks noGrp="1"/>
          </p:cNvSpPr>
          <p:nvPr>
            <p:ph idx="1"/>
          </p:nvPr>
        </p:nvSpPr>
        <p:spPr/>
        <p:txBody>
          <a:bodyPr/>
          <a:lstStyle/>
          <a:p>
            <a:r>
              <a:rPr lang="en-US" dirty="0"/>
              <a:t>Why did Nehemiah say that the Israelites were in disgrace? </a:t>
            </a:r>
          </a:p>
          <a:p>
            <a:r>
              <a:rPr lang="en-US" dirty="0"/>
              <a:t>How did Nehemiah motivate the Israelites to rebuild the walls of Jerusalem? </a:t>
            </a:r>
          </a:p>
          <a:p>
            <a:r>
              <a:rPr lang="en-US" dirty="0"/>
              <a:t>What sometimes holds us back from asking others to help?</a:t>
            </a:r>
          </a:p>
          <a:p>
            <a:endParaRPr lang="en-US" dirty="0"/>
          </a:p>
        </p:txBody>
      </p:sp>
    </p:spTree>
    <p:extLst>
      <p:ext uri="{BB962C8B-B14F-4D97-AF65-F5344CB8AC3E}">
        <p14:creationId xmlns:p14="http://schemas.microsoft.com/office/powerpoint/2010/main" val="17035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Enlist Support</a:t>
            </a:r>
            <a:endParaRPr lang="en-US" dirty="0"/>
          </a:p>
        </p:txBody>
      </p:sp>
      <p:sp>
        <p:nvSpPr>
          <p:cNvPr id="3" name="Content Placeholder 2"/>
          <p:cNvSpPr>
            <a:spLocks noGrp="1"/>
          </p:cNvSpPr>
          <p:nvPr>
            <p:ph idx="1"/>
          </p:nvPr>
        </p:nvSpPr>
        <p:spPr/>
        <p:txBody>
          <a:bodyPr/>
          <a:lstStyle/>
          <a:p>
            <a:r>
              <a:rPr lang="en-US" dirty="0"/>
              <a:t>Why is it important in God’s work to involve fellow believers in ministry?</a:t>
            </a:r>
          </a:p>
          <a:p>
            <a:r>
              <a:rPr lang="en-US" dirty="0"/>
              <a:t>How did Nehemiah identify himself with others in taking on the work?  Why could that be important? </a:t>
            </a:r>
          </a:p>
          <a:p>
            <a:r>
              <a:rPr lang="en-US" dirty="0"/>
              <a:t>How can our group better work together to accomplish God’s plans?</a:t>
            </a:r>
          </a:p>
          <a:p>
            <a:endParaRPr lang="en-US" dirty="0"/>
          </a:p>
        </p:txBody>
      </p:sp>
    </p:spTree>
    <p:extLst>
      <p:ext uri="{BB962C8B-B14F-4D97-AF65-F5344CB8AC3E}">
        <p14:creationId xmlns:p14="http://schemas.microsoft.com/office/powerpoint/2010/main" val="4971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2145791"/>
            <a:ext cx="7886700" cy="4031171"/>
          </a:xfrm>
        </p:spPr>
        <p:txBody>
          <a:bodyPr/>
          <a:lstStyle/>
          <a:p>
            <a:r>
              <a:rPr lang="en-US" dirty="0"/>
              <a:t>Set goals. </a:t>
            </a:r>
          </a:p>
          <a:p>
            <a:pPr lvl="1"/>
            <a:r>
              <a:rPr lang="en-US" dirty="0"/>
              <a:t>Develop a plan for your spiritual growth. </a:t>
            </a:r>
          </a:p>
          <a:p>
            <a:pPr lvl="1"/>
            <a:r>
              <a:rPr lang="en-US" dirty="0"/>
              <a:t>Set some goals and include dates by which you would like to achieve them.</a:t>
            </a:r>
          </a:p>
          <a:p>
            <a:endParaRPr lang="en-US" dirty="0"/>
          </a:p>
        </p:txBody>
      </p:sp>
    </p:spTree>
    <p:extLst>
      <p:ext uri="{BB962C8B-B14F-4D97-AF65-F5344CB8AC3E}">
        <p14:creationId xmlns:p14="http://schemas.microsoft.com/office/powerpoint/2010/main" val="47091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2365247"/>
            <a:ext cx="7886700" cy="3811715"/>
          </a:xfrm>
        </p:spPr>
        <p:txBody>
          <a:bodyPr/>
          <a:lstStyle/>
          <a:p>
            <a:r>
              <a:rPr lang="en-US" dirty="0"/>
              <a:t>Set a time. </a:t>
            </a:r>
          </a:p>
          <a:p>
            <a:pPr lvl="1"/>
            <a:r>
              <a:rPr lang="en-US" dirty="0"/>
              <a:t>Commit a specific time of day to pray for a month. </a:t>
            </a:r>
          </a:p>
          <a:p>
            <a:pPr lvl="1"/>
            <a:r>
              <a:rPr lang="en-US" dirty="0"/>
              <a:t>Pray God would reveal opportunities to serve and do His work in the routine of your normal days</a:t>
            </a:r>
            <a:endParaRPr lang="en-US" dirty="0"/>
          </a:p>
        </p:txBody>
      </p:sp>
    </p:spTree>
    <p:extLst>
      <p:ext uri="{BB962C8B-B14F-4D97-AF65-F5344CB8AC3E}">
        <p14:creationId xmlns:p14="http://schemas.microsoft.com/office/powerpoint/2010/main" val="3712468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628650" y="1962911"/>
            <a:ext cx="7886700" cy="4214051"/>
          </a:xfrm>
        </p:spPr>
        <p:txBody>
          <a:bodyPr/>
          <a:lstStyle/>
          <a:p>
            <a:r>
              <a:rPr lang="en-US" dirty="0"/>
              <a:t>Set an appointment. </a:t>
            </a:r>
          </a:p>
          <a:p>
            <a:pPr lvl="1"/>
            <a:r>
              <a:rPr lang="en-US" dirty="0"/>
              <a:t>Talk to your pastor or group leader to discuss opportunities to serve. </a:t>
            </a:r>
          </a:p>
          <a:p>
            <a:pPr lvl="1"/>
            <a:r>
              <a:rPr lang="en-US" dirty="0"/>
              <a:t>Discuss ways you can work with other people in order to see God do extraordinary work. Your group may also want to discuss this, and plan ways to serve together.</a:t>
            </a:r>
          </a:p>
          <a:p>
            <a:endParaRPr lang="en-US" dirty="0"/>
          </a:p>
        </p:txBody>
      </p:sp>
    </p:spTree>
    <p:extLst>
      <p:ext uri="{BB962C8B-B14F-4D97-AF65-F5344CB8AC3E}">
        <p14:creationId xmlns:p14="http://schemas.microsoft.com/office/powerpoint/2010/main" val="2696657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5" name="Picture 4"/>
          <p:cNvPicPr>
            <a:picLocks noChangeAspect="1"/>
          </p:cNvPicPr>
          <p:nvPr/>
        </p:nvPicPr>
        <p:blipFill rotWithShape="1">
          <a:blip r:embed="rId2"/>
          <a:srcRect l="24887" t="29540" r="26929" b="25559"/>
          <a:stretch/>
        </p:blipFill>
        <p:spPr>
          <a:xfrm>
            <a:off x="2401824" y="3832162"/>
            <a:ext cx="4401312" cy="2629598"/>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816864" y="1901952"/>
            <a:ext cx="2852928" cy="1511808"/>
          </a:xfrm>
          <a:prstGeom prst="wedgeRoundRectCallout">
            <a:avLst>
              <a:gd name="adj1" fmla="val 22329"/>
              <a:gd name="adj2" fmla="val 737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I heard this week’s Family Activities are really cool.  But I’m struggling with the Fallen Phrases</a:t>
            </a:r>
            <a:endParaRPr lang="en-US" dirty="0">
              <a:latin typeface="Comic Sans MS" panose="030F0702030302020204" pitchFamily="66" charset="0"/>
            </a:endParaRPr>
          </a:p>
        </p:txBody>
      </p:sp>
      <p:sp>
        <p:nvSpPr>
          <p:cNvPr id="7" name="Rounded Rectangular Callout 6"/>
          <p:cNvSpPr/>
          <p:nvPr/>
        </p:nvSpPr>
        <p:spPr>
          <a:xfrm>
            <a:off x="4517136" y="1877568"/>
            <a:ext cx="3566160" cy="1322832"/>
          </a:xfrm>
          <a:prstGeom prst="wedgeRoundRectCallout">
            <a:avLst>
              <a:gd name="adj1" fmla="val -17159"/>
              <a:gd name="adj2" fmla="val 937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I think you can see them all, including the solutions at </a:t>
            </a:r>
          </a:p>
          <a:p>
            <a:pPr algn="ctr"/>
            <a:r>
              <a:rPr lang="en-US" u="sng" dirty="0">
                <a:latin typeface="Comic Sans MS" panose="030F0702030302020204" pitchFamily="66" charset="0"/>
                <a:hlinkClick r:id="rId3"/>
              </a:rPr>
              <a:t>https://tinyurl.com/ycus53od</a:t>
            </a:r>
            <a:endParaRPr lang="en-US" dirty="0">
              <a:latin typeface="Comic Sans MS" panose="030F0702030302020204" pitchFamily="66" charset="0"/>
            </a:endParaRPr>
          </a:p>
        </p:txBody>
      </p:sp>
    </p:spTree>
    <p:extLst>
      <p:ext uri="{BB962C8B-B14F-4D97-AF65-F5344CB8AC3E}">
        <p14:creationId xmlns:p14="http://schemas.microsoft.com/office/powerpoint/2010/main" val="269125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How would you go about asking a big favor of a boss or other influential person? </a:t>
            </a:r>
            <a:endParaRPr lang="en-US" dirty="0" smtClean="0"/>
          </a:p>
          <a:p>
            <a:r>
              <a:rPr lang="en-US" dirty="0">
                <a:solidFill>
                  <a:srgbClr val="C00000"/>
                </a:solidFill>
              </a:rPr>
              <a:t>Nehemiah knew he was going to have to ask a major favor of the king</a:t>
            </a:r>
          </a:p>
          <a:p>
            <a:pPr lvl="1"/>
            <a:r>
              <a:rPr lang="en-US" dirty="0">
                <a:solidFill>
                  <a:srgbClr val="C00000"/>
                </a:solidFill>
              </a:rPr>
              <a:t>Today we see how he had intentionally plan for this opportunity</a:t>
            </a:r>
          </a:p>
          <a:p>
            <a:pPr lvl="1"/>
            <a:r>
              <a:rPr lang="en-US" dirty="0">
                <a:solidFill>
                  <a:srgbClr val="C00000"/>
                </a:solidFill>
              </a:rPr>
              <a:t>We will see that even today, serving God requires intentionality.</a:t>
            </a:r>
          </a:p>
          <a:p>
            <a:endParaRPr lang="en-US" dirty="0"/>
          </a:p>
        </p:txBody>
      </p:sp>
      <p:grpSp>
        <p:nvGrpSpPr>
          <p:cNvPr id="7" name="Group 6"/>
          <p:cNvGrpSpPr/>
          <p:nvPr/>
        </p:nvGrpSpPr>
        <p:grpSpPr>
          <a:xfrm>
            <a:off x="1137677" y="3110405"/>
            <a:ext cx="7280913" cy="2608547"/>
            <a:chOff x="1137677" y="3110405"/>
            <a:chExt cx="7280913" cy="2608547"/>
          </a:xfrm>
        </p:grpSpPr>
        <p:pic>
          <p:nvPicPr>
            <p:cNvPr id="4" name="Picture 3"/>
            <p:cNvPicPr>
              <a:picLocks noChangeAspect="1"/>
            </p:cNvPicPr>
            <p:nvPr/>
          </p:nvPicPr>
          <p:blipFill>
            <a:blip r:embed="rId2"/>
            <a:stretch>
              <a:fillRect/>
            </a:stretch>
          </p:blipFill>
          <p:spPr>
            <a:xfrm rot="291576">
              <a:off x="6037638" y="3594429"/>
              <a:ext cx="2380952" cy="162857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572" y="3110405"/>
              <a:ext cx="2370154" cy="158133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21044679">
              <a:off x="1137677" y="3642762"/>
              <a:ext cx="1904762" cy="207619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0009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Nehemiah</a:t>
            </a:r>
            <a:br>
              <a:rPr lang="en-US" altLang="en-US" dirty="0" smtClean="0"/>
            </a:br>
            <a:r>
              <a:rPr lang="en-US" altLang="en-US" dirty="0" smtClean="0"/>
              <a:t>Plan</a:t>
            </a:r>
            <a:endParaRPr lang="en-US" altLang="en-US" dirty="0" smtClean="0"/>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July 29</a:t>
            </a:r>
            <a:endParaRPr lang="en-US" altLang="en-US" dirty="0" smtClean="0"/>
          </a:p>
        </p:txBody>
      </p:sp>
    </p:spTree>
    <p:extLst>
      <p:ext uri="{BB962C8B-B14F-4D97-AF65-F5344CB8AC3E}">
        <p14:creationId xmlns:p14="http://schemas.microsoft.com/office/powerpoint/2010/main" val="2019807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Nehemiah’s opportunity</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Nehemiah 2:1-5a (NIV)  In the month of Nisan in the twentieth year of King Artaxerxes, when wine was brought for him, I took the wine and gave it to the king. I had not been sad in his presence before;  2  so the king asked me, "Why does your face look so sad when you are not ill? This can be nothing but sadness of heart." I was very much afraid,  3  but I said to the </a:t>
            </a:r>
            <a:endParaRPr lang="en-US" dirty="0"/>
          </a:p>
        </p:txBody>
      </p:sp>
    </p:spTree>
    <p:extLst>
      <p:ext uri="{BB962C8B-B14F-4D97-AF65-F5344CB8AC3E}">
        <p14:creationId xmlns:p14="http://schemas.microsoft.com/office/powerpoint/2010/main" val="34081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Nehemiah’s opportunity</a:t>
            </a:r>
            <a:r>
              <a:rPr lang="en-US" dirty="0" smtClean="0"/>
              <a:t>.</a:t>
            </a:r>
            <a:endParaRPr lang="en-US" dirty="0"/>
          </a:p>
        </p:txBody>
      </p:sp>
      <p:sp>
        <p:nvSpPr>
          <p:cNvPr id="3" name="Content Placeholder 2"/>
          <p:cNvSpPr>
            <a:spLocks noGrp="1"/>
          </p:cNvSpPr>
          <p:nvPr>
            <p:ph idx="1"/>
          </p:nvPr>
        </p:nvSpPr>
        <p:spPr>
          <a:xfrm>
            <a:off x="628650" y="2011679"/>
            <a:ext cx="7886700" cy="4165283"/>
          </a:xfrm>
        </p:spPr>
        <p:txBody>
          <a:bodyPr/>
          <a:lstStyle/>
          <a:p>
            <a:pPr marL="0" indent="0" algn="ctr">
              <a:buNone/>
            </a:pPr>
            <a:r>
              <a:rPr lang="en-US" dirty="0" smtClean="0"/>
              <a:t>king</a:t>
            </a:r>
            <a:r>
              <a:rPr lang="en-US" dirty="0"/>
              <a:t>, "May the king live forever! Why should my face not look sad when the city where my fathers are buried lies in ruins, and its gates have been destroyed by fire?"  4  The king said to me, "What is it you want?" Then I prayed to the God of heaven,  5  and I answered the king, </a:t>
            </a:r>
          </a:p>
          <a:p>
            <a:pPr marL="0" indent="0" algn="ctr">
              <a:buNone/>
            </a:pPr>
            <a:endParaRPr lang="en-US" dirty="0"/>
          </a:p>
        </p:txBody>
      </p:sp>
      <p:pic>
        <p:nvPicPr>
          <p:cNvPr id="4" name="Picture 3"/>
          <p:cNvPicPr>
            <a:picLocks noChangeAspect="1"/>
          </p:cNvPicPr>
          <p:nvPr/>
        </p:nvPicPr>
        <p:blipFill>
          <a:blip r:embed="rId2"/>
          <a:stretch>
            <a:fillRect/>
          </a:stretch>
        </p:blipFill>
        <p:spPr>
          <a:xfrm>
            <a:off x="3941335" y="5713870"/>
            <a:ext cx="1285714" cy="209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8972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Presents Itself</a:t>
            </a:r>
            <a:endParaRPr lang="en-US" dirty="0"/>
          </a:p>
        </p:txBody>
      </p:sp>
      <p:sp>
        <p:nvSpPr>
          <p:cNvPr id="3" name="Content Placeholder 2"/>
          <p:cNvSpPr>
            <a:spLocks noGrp="1"/>
          </p:cNvSpPr>
          <p:nvPr>
            <p:ph idx="1"/>
          </p:nvPr>
        </p:nvSpPr>
        <p:spPr/>
        <p:txBody>
          <a:bodyPr/>
          <a:lstStyle/>
          <a:p>
            <a:r>
              <a:rPr lang="en-US" dirty="0"/>
              <a:t>What situation created the opportunity?  What indicates the king’s openness to hear Nehemiah’s concern? </a:t>
            </a:r>
          </a:p>
          <a:p>
            <a:r>
              <a:rPr lang="en-US" dirty="0"/>
              <a:t>It’s been four months since Nehemiah heard of the conditions in Jerusalem.  How is he now all of a sudden perceived as being sad?</a:t>
            </a:r>
          </a:p>
          <a:p>
            <a:r>
              <a:rPr lang="en-US" dirty="0"/>
              <a:t>What did Nehemiah do before answering the King?</a:t>
            </a:r>
          </a:p>
          <a:p>
            <a:endParaRPr lang="en-US" dirty="0"/>
          </a:p>
        </p:txBody>
      </p:sp>
    </p:spTree>
    <p:extLst>
      <p:ext uri="{BB962C8B-B14F-4D97-AF65-F5344CB8AC3E}">
        <p14:creationId xmlns:p14="http://schemas.microsoft.com/office/powerpoint/2010/main" val="290890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Presents Itself</a:t>
            </a:r>
            <a:endParaRPr lang="en-US" dirty="0"/>
          </a:p>
        </p:txBody>
      </p:sp>
      <p:sp>
        <p:nvSpPr>
          <p:cNvPr id="3" name="Content Placeholder 2"/>
          <p:cNvSpPr>
            <a:spLocks noGrp="1"/>
          </p:cNvSpPr>
          <p:nvPr>
            <p:ph idx="1"/>
          </p:nvPr>
        </p:nvSpPr>
        <p:spPr/>
        <p:txBody>
          <a:bodyPr/>
          <a:lstStyle/>
          <a:p>
            <a:r>
              <a:rPr lang="en-US" dirty="0"/>
              <a:t>What was Nehemiah’s answer about his apparent sadness?</a:t>
            </a:r>
          </a:p>
          <a:p>
            <a:r>
              <a:rPr lang="en-US" dirty="0"/>
              <a:t>How can we tell when an opportunity is from the Lord?</a:t>
            </a:r>
          </a:p>
          <a:p>
            <a:r>
              <a:rPr lang="en-US" dirty="0"/>
              <a:t>What steps can we take to be ready when an opportunity arises?</a:t>
            </a:r>
          </a:p>
          <a:p>
            <a:endParaRPr lang="en-US" dirty="0"/>
          </a:p>
        </p:txBody>
      </p:sp>
    </p:spTree>
    <p:extLst>
      <p:ext uri="{BB962C8B-B14F-4D97-AF65-F5344CB8AC3E}">
        <p14:creationId xmlns:p14="http://schemas.microsoft.com/office/powerpoint/2010/main" val="40665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Presents Itself</a:t>
            </a:r>
            <a:endParaRPr lang="en-US" dirty="0"/>
          </a:p>
        </p:txBody>
      </p:sp>
      <p:sp>
        <p:nvSpPr>
          <p:cNvPr id="3" name="Content Placeholder 2"/>
          <p:cNvSpPr>
            <a:spLocks noGrp="1"/>
          </p:cNvSpPr>
          <p:nvPr>
            <p:ph idx="1"/>
          </p:nvPr>
        </p:nvSpPr>
        <p:spPr/>
        <p:txBody>
          <a:bodyPr/>
          <a:lstStyle/>
          <a:p>
            <a:r>
              <a:rPr lang="en-US" dirty="0"/>
              <a:t>Before Nehemiah answered the king what he wanted to do, he prayed to God.  How would this have been different from prayers during previous 4 months?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29133226"/>
              </p:ext>
            </p:extLst>
          </p:nvPr>
        </p:nvGraphicFramePr>
        <p:xfrm>
          <a:off x="804672" y="3945128"/>
          <a:ext cx="7632192" cy="1859280"/>
        </p:xfrm>
        <a:graphic>
          <a:graphicData uri="http://schemas.openxmlformats.org/drawingml/2006/table">
            <a:tbl>
              <a:tblPr firstRow="1" bandRow="1">
                <a:tableStyleId>{FABFCF23-3B69-468F-B69F-88F6DE6A72F2}</a:tableStyleId>
              </a:tblPr>
              <a:tblGrid>
                <a:gridCol w="3816096"/>
                <a:gridCol w="3816096"/>
              </a:tblGrid>
              <a:tr h="370840">
                <a:tc>
                  <a:txBody>
                    <a:bodyPr/>
                    <a:lstStyle/>
                    <a:p>
                      <a:pPr algn="ctr"/>
                      <a:r>
                        <a:rPr lang="en-US" sz="2800" dirty="0" smtClean="0"/>
                        <a:t>Previous prayers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Prayer before answering the king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smtClean="0"/>
                    </a:p>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2872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evidence of a plan</a:t>
            </a:r>
            <a:r>
              <a:rPr lang="en-US" dirty="0" smtClean="0"/>
              <a:t>.</a:t>
            </a:r>
            <a:endParaRPr lang="en-US" dirty="0"/>
          </a:p>
        </p:txBody>
      </p:sp>
      <p:sp>
        <p:nvSpPr>
          <p:cNvPr id="3" name="Content Placeholder 2"/>
          <p:cNvSpPr>
            <a:spLocks noGrp="1"/>
          </p:cNvSpPr>
          <p:nvPr>
            <p:ph idx="1"/>
          </p:nvPr>
        </p:nvSpPr>
        <p:spPr>
          <a:xfrm>
            <a:off x="653034" y="1679321"/>
            <a:ext cx="7886700" cy="4351338"/>
          </a:xfrm>
        </p:spPr>
        <p:txBody>
          <a:bodyPr/>
          <a:lstStyle/>
          <a:p>
            <a:pPr marL="0" indent="0" algn="ctr">
              <a:buNone/>
            </a:pPr>
            <a:r>
              <a:rPr lang="en-US" dirty="0"/>
              <a:t>Nehemiah 2:5b-8 (NIV) "If it pleases the king and if your servant has found favor in his sight, let him send me to the city in Judah where my fathers are buried so that I can rebuild it." 6  Then the king, with the queen sitting beside him, asked me, "How long will your journey take, and when will you get back?" It pleased the king to send me; so I set a time. 7  I also said to him, "If it pleases the king, may </a:t>
            </a:r>
            <a:endParaRPr lang="en-US" dirty="0"/>
          </a:p>
        </p:txBody>
      </p:sp>
    </p:spTree>
    <p:extLst>
      <p:ext uri="{BB962C8B-B14F-4D97-AF65-F5344CB8AC3E}">
        <p14:creationId xmlns:p14="http://schemas.microsoft.com/office/powerpoint/2010/main" val="34066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evidence of a plan</a:t>
            </a:r>
            <a:r>
              <a:rPr lang="en-US" dirty="0" smtClean="0"/>
              <a:t>.</a:t>
            </a:r>
            <a:endParaRPr lang="en-US" dirty="0"/>
          </a:p>
        </p:txBody>
      </p:sp>
      <p:sp>
        <p:nvSpPr>
          <p:cNvPr id="3" name="Content Placeholder 2"/>
          <p:cNvSpPr>
            <a:spLocks noGrp="1"/>
          </p:cNvSpPr>
          <p:nvPr>
            <p:ph idx="1"/>
          </p:nvPr>
        </p:nvSpPr>
        <p:spPr>
          <a:xfrm>
            <a:off x="653034" y="1548384"/>
            <a:ext cx="7886700" cy="4482275"/>
          </a:xfrm>
        </p:spPr>
        <p:txBody>
          <a:bodyPr/>
          <a:lstStyle/>
          <a:p>
            <a:pPr marL="0" indent="0" algn="ctr">
              <a:buNone/>
            </a:pPr>
            <a:r>
              <a:rPr lang="en-US" dirty="0"/>
              <a:t>I have letters to the governors of Trans-Euphrates, so that they will provide me safe-conduct until I arrive in Judah? 8  And may I have a letter to Asaph, keeper of the king's forest, so he will give me timber to make beams for the gates of the citadel by the temple and for the city wall and for the residence I will occupy?" And because the gracious hand of my God was upon me, the king granted my requests.</a:t>
            </a:r>
            <a:endParaRPr lang="en-US" dirty="0"/>
          </a:p>
        </p:txBody>
      </p:sp>
      <p:pic>
        <p:nvPicPr>
          <p:cNvPr id="4" name="Picture 3"/>
          <p:cNvPicPr>
            <a:picLocks noChangeAspect="1"/>
          </p:cNvPicPr>
          <p:nvPr/>
        </p:nvPicPr>
        <p:blipFill>
          <a:blip r:embed="rId2"/>
          <a:stretch>
            <a:fillRect/>
          </a:stretch>
        </p:blipFill>
        <p:spPr>
          <a:xfrm>
            <a:off x="3795031" y="6250318"/>
            <a:ext cx="1285714" cy="209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452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65</TotalTime>
  <Words>1034</Words>
  <Application>Microsoft Office PowerPoint</Application>
  <PresentationFormat>On-screen Show (4:3)</PresentationFormat>
  <Paragraphs>71</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Nehemiah Plan</vt:lpstr>
      <vt:lpstr>Think about it …</vt:lpstr>
      <vt:lpstr>Listen for Nehemiah’s opportunity.</vt:lpstr>
      <vt:lpstr>Listen for Nehemiah’s opportunity.</vt:lpstr>
      <vt:lpstr>Opportunity Presents Itself</vt:lpstr>
      <vt:lpstr>Opportunity Presents Itself</vt:lpstr>
      <vt:lpstr>Opportunity Presents Itself</vt:lpstr>
      <vt:lpstr>Listen for evidence of a plan.</vt:lpstr>
      <vt:lpstr>Listen for evidence of a plan.</vt:lpstr>
      <vt:lpstr>Actively Plan</vt:lpstr>
      <vt:lpstr>Actively Plan</vt:lpstr>
      <vt:lpstr>Listen for the people’s response.</vt:lpstr>
      <vt:lpstr>Listen for the people’s response.</vt:lpstr>
      <vt:lpstr>Enlist Support</vt:lpstr>
      <vt:lpstr>Enlist Support</vt:lpstr>
      <vt:lpstr>Application</vt:lpstr>
      <vt:lpstr>Application</vt:lpstr>
      <vt:lpstr>Application</vt:lpstr>
      <vt:lpstr>Family Activities</vt:lpstr>
      <vt:lpstr>Nehemiah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Nehemiah Plan</dc:title>
  <dc:creator>Steve Armstrong</dc:creator>
  <cp:lastModifiedBy>Steve Armstrong</cp:lastModifiedBy>
  <cp:revision>7</cp:revision>
  <dcterms:created xsi:type="dcterms:W3CDTF">2018-07-13T12:33:49Z</dcterms:created>
  <dcterms:modified xsi:type="dcterms:W3CDTF">2018-07-13T13:39:43Z</dcterms:modified>
</cp:coreProperties>
</file>