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9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4044874"/>
            <a:ext cx="6858000" cy="12129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76DFDED-DF9F-4AF8-93F0-C88DFA28CA02}" type="datetimeFigureOut">
              <a:rPr lang="en-US"/>
              <a:pPr>
                <a:defRPr/>
              </a:pPr>
              <a:t>7/27/2018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93F6E2-8246-4CE4-93A9-007672FEACE4}" type="slidenum">
              <a:rPr lang="en-US"/>
              <a:pPr>
                <a:defRPr/>
              </a:pPr>
              <a:t>‹#›</a:t>
            </a:fld>
            <a:endParaRPr lang="en-US"/>
          </a:p>
        </p:txBody>
      </p:sp>
    </p:spTree>
    <p:extLst>
      <p:ext uri="{BB962C8B-B14F-4D97-AF65-F5344CB8AC3E}">
        <p14:creationId xmlns:p14="http://schemas.microsoft.com/office/powerpoint/2010/main" val="11250480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B4FC6D3-A7B1-437E-B13F-8ACF2A92546B}" type="datetimeFigureOut">
              <a:rPr lang="en-US"/>
              <a:pPr>
                <a:defRPr/>
              </a:pPr>
              <a:t>7/27/2018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D711C3-AFD7-4E00-9565-D0653A05E610}" type="slidenum">
              <a:rPr lang="en-US"/>
              <a:pPr>
                <a:defRPr/>
              </a:pPr>
              <a:t>‹#›</a:t>
            </a:fld>
            <a:endParaRPr lang="en-US"/>
          </a:p>
        </p:txBody>
      </p:sp>
    </p:spTree>
    <p:extLst>
      <p:ext uri="{BB962C8B-B14F-4D97-AF65-F5344CB8AC3E}">
        <p14:creationId xmlns:p14="http://schemas.microsoft.com/office/powerpoint/2010/main" val="320780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6CD51BA-83D0-4D36-A914-63663E09A7B7}" type="datetimeFigureOut">
              <a:rPr lang="en-US"/>
              <a:pPr>
                <a:defRPr/>
              </a:pPr>
              <a:t>7/27/2018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A6B2ED-757C-4FC3-A247-0A4759695AAF}" type="slidenum">
              <a:rPr lang="en-US"/>
              <a:pPr>
                <a:defRPr/>
              </a:pPr>
              <a:t>‹#›</a:t>
            </a:fld>
            <a:endParaRPr lang="en-US"/>
          </a:p>
        </p:txBody>
      </p:sp>
    </p:spTree>
    <p:extLst>
      <p:ext uri="{BB962C8B-B14F-4D97-AF65-F5344CB8AC3E}">
        <p14:creationId xmlns:p14="http://schemas.microsoft.com/office/powerpoint/2010/main" val="298923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E24990C-09F4-4884-8D32-42358FE6FF33}" type="datetimeFigureOut">
              <a:rPr lang="en-US"/>
              <a:pPr>
                <a:defRPr/>
              </a:pPr>
              <a:t>7/27/2018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8CE10A-EDAE-4CD4-A4DE-961300DE5D05}" type="slidenum">
              <a:rPr lang="en-US"/>
              <a:pPr>
                <a:defRPr/>
              </a:pPr>
              <a:t>‹#›</a:t>
            </a:fld>
            <a:endParaRPr lang="en-US"/>
          </a:p>
        </p:txBody>
      </p:sp>
    </p:spTree>
    <p:extLst>
      <p:ext uri="{BB962C8B-B14F-4D97-AF65-F5344CB8AC3E}">
        <p14:creationId xmlns:p14="http://schemas.microsoft.com/office/powerpoint/2010/main" val="296433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E3F754-030E-4576-BF24-446113891F71}" type="datetimeFigureOut">
              <a:rPr lang="en-US"/>
              <a:pPr>
                <a:defRPr/>
              </a:pPr>
              <a:t>7/27/2018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2D7D9F-BEF5-4AF7-B119-48DF4647A4E6}" type="slidenum">
              <a:rPr lang="en-US"/>
              <a:pPr>
                <a:defRPr/>
              </a:pPr>
              <a:t>‹#›</a:t>
            </a:fld>
            <a:endParaRPr lang="en-US"/>
          </a:p>
        </p:txBody>
      </p:sp>
    </p:spTree>
    <p:extLst>
      <p:ext uri="{BB962C8B-B14F-4D97-AF65-F5344CB8AC3E}">
        <p14:creationId xmlns:p14="http://schemas.microsoft.com/office/powerpoint/2010/main" val="68704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69ADC3A-4243-4409-A2B2-C5B59B61A0CF}" type="datetimeFigureOut">
              <a:rPr lang="en-US"/>
              <a:pPr>
                <a:defRPr/>
              </a:pPr>
              <a:t>7/27/2018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6BB1D2-2215-4EB9-912D-B827A631AF76}" type="slidenum">
              <a:rPr lang="en-US"/>
              <a:pPr>
                <a:defRPr/>
              </a:pPr>
              <a:t>‹#›</a:t>
            </a:fld>
            <a:endParaRPr lang="en-US"/>
          </a:p>
        </p:txBody>
      </p:sp>
    </p:spTree>
    <p:extLst>
      <p:ext uri="{BB962C8B-B14F-4D97-AF65-F5344CB8AC3E}">
        <p14:creationId xmlns:p14="http://schemas.microsoft.com/office/powerpoint/2010/main" val="114664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648C3DF-282A-4B85-84BB-800236B653D0}" type="datetimeFigureOut">
              <a:rPr lang="en-US"/>
              <a:pPr>
                <a:defRPr/>
              </a:pPr>
              <a:t>7/27/2018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883B5A8-2A20-47DF-B36E-27560C1FE02A}" type="slidenum">
              <a:rPr lang="en-US"/>
              <a:pPr>
                <a:defRPr/>
              </a:pPr>
              <a:t>‹#›</a:t>
            </a:fld>
            <a:endParaRPr lang="en-US"/>
          </a:p>
        </p:txBody>
      </p:sp>
    </p:spTree>
    <p:extLst>
      <p:ext uri="{BB962C8B-B14F-4D97-AF65-F5344CB8AC3E}">
        <p14:creationId xmlns:p14="http://schemas.microsoft.com/office/powerpoint/2010/main" val="145817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ED0CA8D-C6FA-4742-AF42-04CED23244E9}" type="datetimeFigureOut">
              <a:rPr lang="en-US"/>
              <a:pPr>
                <a:defRPr/>
              </a:pPr>
              <a:t>7/27/2018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736522-4D67-46E3-ACDB-4A9D44B6D820}" type="slidenum">
              <a:rPr lang="en-US"/>
              <a:pPr>
                <a:defRPr/>
              </a:pPr>
              <a:t>‹#›</a:t>
            </a:fld>
            <a:endParaRPr lang="en-US"/>
          </a:p>
        </p:txBody>
      </p:sp>
    </p:spTree>
    <p:extLst>
      <p:ext uri="{BB962C8B-B14F-4D97-AF65-F5344CB8AC3E}">
        <p14:creationId xmlns:p14="http://schemas.microsoft.com/office/powerpoint/2010/main" val="285674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3E2B10-64BB-458E-BF24-C0202354DDD8}" type="datetimeFigureOut">
              <a:rPr lang="en-US"/>
              <a:pPr>
                <a:defRPr/>
              </a:pPr>
              <a:t>7/27/2018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33F81B-6EB9-4555-898E-74CEDDFCEA6C}" type="slidenum">
              <a:rPr lang="en-US"/>
              <a:pPr>
                <a:defRPr/>
              </a:pPr>
              <a:t>‹#›</a:t>
            </a:fld>
            <a:endParaRPr lang="en-US"/>
          </a:p>
        </p:txBody>
      </p:sp>
    </p:spTree>
    <p:extLst>
      <p:ext uri="{BB962C8B-B14F-4D97-AF65-F5344CB8AC3E}">
        <p14:creationId xmlns:p14="http://schemas.microsoft.com/office/powerpoint/2010/main" val="237518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90F848-4E2A-4AC3-AAFD-D41116D32DA3}" type="datetimeFigureOut">
              <a:rPr lang="en-US"/>
              <a:pPr>
                <a:defRPr/>
              </a:pPr>
              <a:t>7/27/2018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3E2C53-1983-4B31-AA4E-3EDC75D3F3B0}" type="slidenum">
              <a:rPr lang="en-US"/>
              <a:pPr>
                <a:defRPr/>
              </a:pPr>
              <a:t>‹#›</a:t>
            </a:fld>
            <a:endParaRPr lang="en-US"/>
          </a:p>
        </p:txBody>
      </p:sp>
    </p:spTree>
    <p:extLst>
      <p:ext uri="{BB962C8B-B14F-4D97-AF65-F5344CB8AC3E}">
        <p14:creationId xmlns:p14="http://schemas.microsoft.com/office/powerpoint/2010/main" val="48518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0017D8-4403-46A7-8BF8-E6590283FFB9}" type="datetimeFigureOut">
              <a:rPr lang="en-US"/>
              <a:pPr>
                <a:defRPr/>
              </a:pPr>
              <a:t>7/27/2018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1BE3E7-5401-4DA7-8F77-7060FDFE935B}" type="slidenum">
              <a:rPr lang="en-US"/>
              <a:pPr>
                <a:defRPr/>
              </a:pPr>
              <a:t>‹#›</a:t>
            </a:fld>
            <a:endParaRPr lang="en-US"/>
          </a:p>
        </p:txBody>
      </p:sp>
    </p:spTree>
    <p:extLst>
      <p:ext uri="{BB962C8B-B14F-4D97-AF65-F5344CB8AC3E}">
        <p14:creationId xmlns:p14="http://schemas.microsoft.com/office/powerpoint/2010/main" val="80749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p:nvSpPr>
        <p:spPr>
          <a:xfrm>
            <a:off x="461963" y="215900"/>
            <a:ext cx="8359775" cy="6432550"/>
          </a:xfrm>
          <a:prstGeom prst="foldedCorner">
            <a:avLst/>
          </a:prstGeom>
          <a:gradFill>
            <a:gsLst>
              <a:gs pos="0">
                <a:schemeClr val="accent1">
                  <a:lumMod val="5000"/>
                  <a:lumOff val="95000"/>
                  <a:alpha val="87000"/>
                </a:schemeClr>
              </a:gs>
              <a:gs pos="74000">
                <a:schemeClr val="accent1">
                  <a:lumMod val="45000"/>
                  <a:lumOff val="55000"/>
                  <a:alpha val="95000"/>
                </a:schemeClr>
              </a:gs>
              <a:gs pos="83000">
                <a:schemeClr val="accent1">
                  <a:lumMod val="45000"/>
                  <a:lumOff val="55000"/>
                  <a:alpha val="87000"/>
                </a:schemeClr>
              </a:gs>
              <a:gs pos="100000">
                <a:schemeClr val="accent1">
                  <a:lumMod val="30000"/>
                  <a:lumOff val="70000"/>
                  <a:alpha val="87000"/>
                </a:schemeClr>
              </a:gs>
            </a:gsLst>
            <a:lin ang="42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BB3E635-8208-482E-93E6-B8F02C47ED57}" type="datetimeFigureOut">
              <a:rPr lang="en-US"/>
              <a:pPr>
                <a:defRPr/>
              </a:pPr>
              <a:t>7/27/2018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9897A66-F9CC-4312-837D-71A8394CEE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inyurl.com/y8nlabzo"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Nehemiah</a:t>
            </a:r>
            <a:br>
              <a:rPr lang="en-US" altLang="en-US" dirty="0" smtClean="0"/>
            </a:br>
            <a:r>
              <a:rPr lang="en-US" altLang="en-US" dirty="0" smtClean="0"/>
              <a:t/>
            </a:r>
            <a:br>
              <a:rPr lang="en-US" altLang="en-US" dirty="0" smtClean="0"/>
            </a:br>
            <a:r>
              <a:rPr lang="en-US" altLang="en-US" dirty="0" smtClean="0"/>
              <a:t>Protect</a:t>
            </a:r>
            <a:endParaRPr lang="en-US" altLang="en-US" dirty="0" smtClean="0"/>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August 12</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125"/>
            <a:ext cx="8253984" cy="1325563"/>
          </a:xfrm>
        </p:spPr>
        <p:txBody>
          <a:bodyPr/>
          <a:lstStyle/>
          <a:p>
            <a:pPr algn="l"/>
            <a:r>
              <a:rPr lang="en-US" dirty="0"/>
              <a:t>Listen for Nehemiah’s response</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brothers who were sold to the Gentiles. Now you are selling your brothers, only for them to be sold back to us!" They kept quiet, because they could find nothing to say.  9  So I continued, "What you are doing is not right. Shouldn't you walk in the fear of our God to avoid the reproach of our Gentile enemies?  10  I and my brothers and my men are also </a:t>
            </a:r>
            <a:endParaRPr lang="en-US" dirty="0"/>
          </a:p>
        </p:txBody>
      </p:sp>
    </p:spTree>
    <p:extLst>
      <p:ext uri="{BB962C8B-B14F-4D97-AF65-F5344CB8AC3E}">
        <p14:creationId xmlns:p14="http://schemas.microsoft.com/office/powerpoint/2010/main" val="2356692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125"/>
            <a:ext cx="8253984" cy="1325563"/>
          </a:xfrm>
        </p:spPr>
        <p:txBody>
          <a:bodyPr/>
          <a:lstStyle/>
          <a:p>
            <a:pPr algn="l"/>
            <a:r>
              <a:rPr lang="en-US" dirty="0"/>
              <a:t>Listen for Nehemiah’s response</a:t>
            </a:r>
            <a:r>
              <a:rPr lang="en-US" dirty="0" smtClean="0"/>
              <a:t>.</a:t>
            </a:r>
            <a:endParaRPr lang="en-US" dirty="0"/>
          </a:p>
        </p:txBody>
      </p:sp>
      <p:sp>
        <p:nvSpPr>
          <p:cNvPr id="3" name="Content Placeholder 2"/>
          <p:cNvSpPr>
            <a:spLocks noGrp="1"/>
          </p:cNvSpPr>
          <p:nvPr>
            <p:ph idx="1"/>
          </p:nvPr>
        </p:nvSpPr>
        <p:spPr>
          <a:xfrm>
            <a:off x="628650" y="1950719"/>
            <a:ext cx="7886700" cy="4226243"/>
          </a:xfrm>
        </p:spPr>
        <p:txBody>
          <a:bodyPr/>
          <a:lstStyle/>
          <a:p>
            <a:pPr marL="0" indent="0" algn="ctr">
              <a:buNone/>
            </a:pPr>
            <a:r>
              <a:rPr lang="en-US" dirty="0"/>
              <a:t>lending the people money and grain. But let the exacting of usury stop!  11  Give back to them immediately their fields, vineyards, olive groves and houses, and also the usury you are charging them--the hundredth part of the money, grain, new wine and oil."</a:t>
            </a:r>
          </a:p>
        </p:txBody>
      </p:sp>
      <p:pic>
        <p:nvPicPr>
          <p:cNvPr id="4" name="Picture 3"/>
          <p:cNvPicPr>
            <a:picLocks noChangeAspect="1"/>
          </p:cNvPicPr>
          <p:nvPr/>
        </p:nvPicPr>
        <p:blipFill>
          <a:blip r:embed="rId2"/>
          <a:stretch>
            <a:fillRect/>
          </a:stretch>
        </p:blipFill>
        <p:spPr>
          <a:xfrm>
            <a:off x="3453322" y="5516704"/>
            <a:ext cx="2066667" cy="2380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4361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Honor God with Your Actions</a:t>
            </a:r>
            <a:endParaRPr lang="en-US" dirty="0"/>
          </a:p>
        </p:txBody>
      </p:sp>
      <p:sp>
        <p:nvSpPr>
          <p:cNvPr id="3" name="Content Placeholder 2"/>
          <p:cNvSpPr>
            <a:spLocks noGrp="1"/>
          </p:cNvSpPr>
          <p:nvPr>
            <p:ph idx="1"/>
          </p:nvPr>
        </p:nvSpPr>
        <p:spPr/>
        <p:txBody>
          <a:bodyPr/>
          <a:lstStyle/>
          <a:p>
            <a:r>
              <a:rPr lang="en-US" dirty="0"/>
              <a:t>Nehemiah  "was very angry". Why is this a proper response?</a:t>
            </a:r>
          </a:p>
          <a:p>
            <a:r>
              <a:rPr lang="en-US" dirty="0"/>
              <a:t>If we don’t feel anger at sin, what is wrong?</a:t>
            </a:r>
          </a:p>
          <a:p>
            <a:r>
              <a:rPr lang="en-US" dirty="0"/>
              <a:t>Why was the second step of “pondering in his mind”  a wise response.  What happens if we don’t do that before we act?</a:t>
            </a:r>
          </a:p>
          <a:p>
            <a:endParaRPr lang="en-US" dirty="0"/>
          </a:p>
        </p:txBody>
      </p:sp>
    </p:spTree>
    <p:extLst>
      <p:ext uri="{BB962C8B-B14F-4D97-AF65-F5344CB8AC3E}">
        <p14:creationId xmlns:p14="http://schemas.microsoft.com/office/powerpoint/2010/main" val="10097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 God with Your Actions</a:t>
            </a:r>
            <a:endParaRPr lang="en-US" dirty="0"/>
          </a:p>
        </p:txBody>
      </p:sp>
      <p:sp>
        <p:nvSpPr>
          <p:cNvPr id="3" name="Content Placeholder 2"/>
          <p:cNvSpPr>
            <a:spLocks noGrp="1"/>
          </p:cNvSpPr>
          <p:nvPr>
            <p:ph idx="1"/>
          </p:nvPr>
        </p:nvSpPr>
        <p:spPr/>
        <p:txBody>
          <a:bodyPr/>
          <a:lstStyle/>
          <a:p>
            <a:r>
              <a:rPr lang="en-US" dirty="0"/>
              <a:t>Nehemiah was intolerant of sin.  Why is this important, even for us today?</a:t>
            </a:r>
          </a:p>
          <a:p>
            <a:endParaRPr lang="en-US" dirty="0"/>
          </a:p>
        </p:txBody>
      </p:sp>
    </p:spTree>
    <p:extLst>
      <p:ext uri="{BB962C8B-B14F-4D97-AF65-F5344CB8AC3E}">
        <p14:creationId xmlns:p14="http://schemas.microsoft.com/office/powerpoint/2010/main" val="817870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people’s response</a:t>
            </a:r>
            <a:r>
              <a:rPr lang="en-US" dirty="0" smtClean="0"/>
              <a:t>.</a:t>
            </a:r>
            <a:endParaRPr lang="en-US" dirty="0"/>
          </a:p>
        </p:txBody>
      </p:sp>
      <p:sp>
        <p:nvSpPr>
          <p:cNvPr id="3" name="Content Placeholder 2"/>
          <p:cNvSpPr>
            <a:spLocks noGrp="1"/>
          </p:cNvSpPr>
          <p:nvPr>
            <p:ph idx="1"/>
          </p:nvPr>
        </p:nvSpPr>
        <p:spPr>
          <a:xfrm>
            <a:off x="872490" y="1825625"/>
            <a:ext cx="7527798" cy="4351338"/>
          </a:xfrm>
        </p:spPr>
        <p:txBody>
          <a:bodyPr/>
          <a:lstStyle/>
          <a:p>
            <a:pPr marL="0" indent="0" algn="ctr">
              <a:buNone/>
            </a:pPr>
            <a:r>
              <a:rPr lang="en-US" dirty="0"/>
              <a:t>Nehemiah 5:12-13 (NIV)   "We will give it back," they said. "And we will not demand anything more from them. We will do as you say." Then I summoned the priests and made the nobles and officials take an oath to do what they had promised. 13  I also shook out the folds of my robe and said,</a:t>
            </a:r>
            <a:endParaRPr lang="en-US" dirty="0"/>
          </a:p>
        </p:txBody>
      </p:sp>
    </p:spTree>
    <p:extLst>
      <p:ext uri="{BB962C8B-B14F-4D97-AF65-F5344CB8AC3E}">
        <p14:creationId xmlns:p14="http://schemas.microsoft.com/office/powerpoint/2010/main" val="68655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people’s response</a:t>
            </a:r>
            <a:r>
              <a:rPr lang="en-US" dirty="0" smtClean="0"/>
              <a:t>.</a:t>
            </a:r>
            <a:endParaRPr lang="en-US" dirty="0"/>
          </a:p>
        </p:txBody>
      </p:sp>
      <p:sp>
        <p:nvSpPr>
          <p:cNvPr id="3" name="Content Placeholder 2"/>
          <p:cNvSpPr>
            <a:spLocks noGrp="1"/>
          </p:cNvSpPr>
          <p:nvPr>
            <p:ph idx="1"/>
          </p:nvPr>
        </p:nvSpPr>
        <p:spPr>
          <a:xfrm>
            <a:off x="872490" y="1825625"/>
            <a:ext cx="7527798" cy="4351338"/>
          </a:xfrm>
        </p:spPr>
        <p:txBody>
          <a:bodyPr/>
          <a:lstStyle/>
          <a:p>
            <a:pPr marL="0" indent="0" algn="ctr">
              <a:buNone/>
            </a:pPr>
            <a:r>
              <a:rPr lang="en-US" dirty="0"/>
              <a:t>"In this way may God shake out of his house and possessions every man who does not keep this promise. So may such a man be shaken out and emptied!" At this the whole assembly said, "Amen," and praised the LORD. And the people did as they had promised.</a:t>
            </a:r>
          </a:p>
          <a:p>
            <a:pPr marL="0" indent="0" algn="ctr">
              <a:buNone/>
            </a:pPr>
            <a:endParaRPr lang="en-US" dirty="0"/>
          </a:p>
        </p:txBody>
      </p:sp>
      <p:pic>
        <p:nvPicPr>
          <p:cNvPr id="4" name="Picture 3"/>
          <p:cNvPicPr>
            <a:picLocks noChangeAspect="1"/>
          </p:cNvPicPr>
          <p:nvPr/>
        </p:nvPicPr>
        <p:blipFill>
          <a:blip r:embed="rId2"/>
          <a:stretch>
            <a:fillRect/>
          </a:stretch>
        </p:blipFill>
        <p:spPr>
          <a:xfrm>
            <a:off x="3489898" y="5675200"/>
            <a:ext cx="2066667" cy="2380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96171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Repent – Turn Away from Sin</a:t>
            </a:r>
            <a:endParaRPr lang="en-US" dirty="0"/>
          </a:p>
        </p:txBody>
      </p:sp>
      <p:sp>
        <p:nvSpPr>
          <p:cNvPr id="3" name="Content Placeholder 2"/>
          <p:cNvSpPr>
            <a:spLocks noGrp="1"/>
          </p:cNvSpPr>
          <p:nvPr>
            <p:ph idx="1"/>
          </p:nvPr>
        </p:nvSpPr>
        <p:spPr/>
        <p:txBody>
          <a:bodyPr/>
          <a:lstStyle/>
          <a:p>
            <a:r>
              <a:rPr lang="en-US" dirty="0"/>
              <a:t>How did those guilty of abusing their brothers respond to Nehemiah’s exhortation? </a:t>
            </a:r>
          </a:p>
          <a:p>
            <a:r>
              <a:rPr lang="en-US" dirty="0"/>
              <a:t>What did he lead them to do to confirm their commitment?</a:t>
            </a:r>
          </a:p>
          <a:p>
            <a:r>
              <a:rPr lang="en-US" dirty="0"/>
              <a:t>What did Nehemiah symbolize by the acting of shaking out the folds of his robe? </a:t>
            </a:r>
          </a:p>
          <a:p>
            <a:endParaRPr lang="en-US" dirty="0"/>
          </a:p>
        </p:txBody>
      </p:sp>
    </p:spTree>
    <p:extLst>
      <p:ext uri="{BB962C8B-B14F-4D97-AF65-F5344CB8AC3E}">
        <p14:creationId xmlns:p14="http://schemas.microsoft.com/office/powerpoint/2010/main" val="203843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Repent – Turn Away from Sin</a:t>
            </a:r>
            <a:endParaRPr lang="en-US" dirty="0"/>
          </a:p>
        </p:txBody>
      </p:sp>
      <p:sp>
        <p:nvSpPr>
          <p:cNvPr id="3" name="Content Placeholder 2"/>
          <p:cNvSpPr>
            <a:spLocks noGrp="1"/>
          </p:cNvSpPr>
          <p:nvPr>
            <p:ph idx="1"/>
          </p:nvPr>
        </p:nvSpPr>
        <p:spPr/>
        <p:txBody>
          <a:bodyPr/>
          <a:lstStyle/>
          <a:p>
            <a:r>
              <a:rPr lang="en-US" dirty="0"/>
              <a:t>How would you define ‘repentance’ for someone who’s never heard of it?</a:t>
            </a:r>
          </a:p>
          <a:p>
            <a:r>
              <a:rPr lang="en-US" dirty="0"/>
              <a:t>The nobles and officials repented as a group.  What are the benefits of corporate repentance for a group or church?</a:t>
            </a:r>
          </a:p>
          <a:p>
            <a:endParaRPr lang="en-US" dirty="0"/>
          </a:p>
        </p:txBody>
      </p:sp>
    </p:spTree>
    <p:extLst>
      <p:ext uri="{BB962C8B-B14F-4D97-AF65-F5344CB8AC3E}">
        <p14:creationId xmlns:p14="http://schemas.microsoft.com/office/powerpoint/2010/main" val="18360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Repent – Turn Away from Sin</a:t>
            </a:r>
            <a:endParaRPr lang="en-US" dirty="0"/>
          </a:p>
        </p:txBody>
      </p:sp>
      <p:sp>
        <p:nvSpPr>
          <p:cNvPr id="3" name="Content Placeholder 2"/>
          <p:cNvSpPr>
            <a:spLocks noGrp="1"/>
          </p:cNvSpPr>
          <p:nvPr>
            <p:ph idx="1"/>
          </p:nvPr>
        </p:nvSpPr>
        <p:spPr/>
        <p:txBody>
          <a:bodyPr/>
          <a:lstStyle/>
          <a:p>
            <a:r>
              <a:rPr lang="en-US" dirty="0"/>
              <a:t>What should </a:t>
            </a:r>
            <a:r>
              <a:rPr lang="en-US" i="1" dirty="0"/>
              <a:t>motivate</a:t>
            </a:r>
            <a:r>
              <a:rPr lang="en-US" dirty="0"/>
              <a:t> us to get involved in social issues? </a:t>
            </a:r>
          </a:p>
          <a:p>
            <a:r>
              <a:rPr lang="en-US" i="1" dirty="0"/>
              <a:t>How</a:t>
            </a:r>
            <a:r>
              <a:rPr lang="en-US" dirty="0"/>
              <a:t> do you think Christians should be involved in social issues? </a:t>
            </a:r>
          </a:p>
          <a:p>
            <a:endParaRPr lang="en-US" dirty="0"/>
          </a:p>
        </p:txBody>
      </p:sp>
      <p:pic>
        <p:nvPicPr>
          <p:cNvPr id="5" name="Picture 4"/>
          <p:cNvPicPr>
            <a:picLocks noChangeAspect="1"/>
          </p:cNvPicPr>
          <p:nvPr/>
        </p:nvPicPr>
        <p:blipFill>
          <a:blip r:embed="rId2"/>
          <a:stretch>
            <a:fillRect/>
          </a:stretch>
        </p:blipFill>
        <p:spPr>
          <a:xfrm>
            <a:off x="2844373" y="3975124"/>
            <a:ext cx="3333333" cy="2419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35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28650" y="2292095"/>
            <a:ext cx="7886700" cy="3884867"/>
          </a:xfrm>
        </p:spPr>
        <p:txBody>
          <a:bodyPr/>
          <a:lstStyle/>
          <a:p>
            <a:r>
              <a:rPr lang="en-US" dirty="0"/>
              <a:t>Reflect. </a:t>
            </a:r>
          </a:p>
          <a:p>
            <a:pPr lvl="1"/>
            <a:r>
              <a:rPr lang="en-US" dirty="0"/>
              <a:t>Reflect on times you have been selfish. </a:t>
            </a:r>
          </a:p>
          <a:p>
            <a:pPr lvl="1"/>
            <a:r>
              <a:rPr lang="en-US" dirty="0"/>
              <a:t>Think how your view of God will help you become more selfless.</a:t>
            </a:r>
          </a:p>
          <a:p>
            <a:endParaRPr lang="en-US" dirty="0"/>
          </a:p>
        </p:txBody>
      </p:sp>
    </p:spTree>
    <p:extLst>
      <p:ext uri="{BB962C8B-B14F-4D97-AF65-F5344CB8AC3E}">
        <p14:creationId xmlns:p14="http://schemas.microsoft.com/office/powerpoint/2010/main" val="2015395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a:t>
            </a:r>
            <a:r>
              <a:rPr lang="en-US" i="1" dirty="0" smtClean="0"/>
              <a:t>you</a:t>
            </a:r>
            <a:r>
              <a:rPr lang="en-US" dirty="0" smtClean="0"/>
              <a:t> think?</a:t>
            </a:r>
            <a:endParaRPr lang="en-US" dirty="0"/>
          </a:p>
        </p:txBody>
      </p:sp>
      <p:sp>
        <p:nvSpPr>
          <p:cNvPr id="3" name="Content Placeholder 2"/>
          <p:cNvSpPr>
            <a:spLocks noGrp="1"/>
          </p:cNvSpPr>
          <p:nvPr>
            <p:ph idx="1"/>
          </p:nvPr>
        </p:nvSpPr>
        <p:spPr/>
        <p:txBody>
          <a:bodyPr/>
          <a:lstStyle/>
          <a:p>
            <a:r>
              <a:rPr lang="en-US" dirty="0"/>
              <a:t>What are some reasons people choose not to get involved in social issues? </a:t>
            </a:r>
          </a:p>
          <a:p>
            <a:r>
              <a:rPr lang="en-US" dirty="0">
                <a:solidFill>
                  <a:srgbClr val="C00000"/>
                </a:solidFill>
              </a:rPr>
              <a:t>Nehemiah was confronted by people in significant need, today we study how he responded.</a:t>
            </a:r>
          </a:p>
          <a:p>
            <a:pPr lvl="1"/>
            <a:r>
              <a:rPr lang="en-US" dirty="0">
                <a:solidFill>
                  <a:srgbClr val="C00000"/>
                </a:solidFill>
              </a:rPr>
              <a:t>As Christians, we cannot separate who we are from what we do.</a:t>
            </a:r>
          </a:p>
          <a:p>
            <a:pPr lvl="1"/>
            <a:r>
              <a:rPr lang="en-US" dirty="0">
                <a:solidFill>
                  <a:srgbClr val="C00000"/>
                </a:solidFill>
              </a:rPr>
              <a:t>We are called to respond to those in need around us, also.</a:t>
            </a:r>
          </a:p>
          <a:p>
            <a:endParaRPr lang="en-US" dirty="0"/>
          </a:p>
        </p:txBody>
      </p:sp>
      <p:grpSp>
        <p:nvGrpSpPr>
          <p:cNvPr id="7" name="Group 6"/>
          <p:cNvGrpSpPr/>
          <p:nvPr/>
        </p:nvGrpSpPr>
        <p:grpSpPr>
          <a:xfrm>
            <a:off x="997554" y="3439981"/>
            <a:ext cx="6898520" cy="2549085"/>
            <a:chOff x="997554" y="3439981"/>
            <a:chExt cx="6898520" cy="2549085"/>
          </a:xfrm>
        </p:grpSpPr>
        <p:pic>
          <p:nvPicPr>
            <p:cNvPr id="5" name="Picture 4"/>
            <p:cNvPicPr>
              <a:picLocks noChangeAspect="1"/>
            </p:cNvPicPr>
            <p:nvPr/>
          </p:nvPicPr>
          <p:blipFill>
            <a:blip r:embed="rId2"/>
            <a:stretch>
              <a:fillRect/>
            </a:stretch>
          </p:blipFill>
          <p:spPr>
            <a:xfrm>
              <a:off x="3240011" y="4112876"/>
              <a:ext cx="2380952" cy="187619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rot="795748">
              <a:off x="5515122" y="3439981"/>
              <a:ext cx="2380952" cy="152381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rot="20252405">
              <a:off x="997554" y="3522981"/>
              <a:ext cx="2380952" cy="146666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585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628650" y="2194559"/>
            <a:ext cx="7886700" cy="3982403"/>
          </a:xfrm>
        </p:spPr>
        <p:txBody>
          <a:bodyPr/>
          <a:lstStyle/>
          <a:p>
            <a:r>
              <a:rPr lang="en-US" dirty="0"/>
              <a:t>Repent. </a:t>
            </a:r>
          </a:p>
          <a:p>
            <a:pPr lvl="1"/>
            <a:r>
              <a:rPr lang="en-US" dirty="0"/>
              <a:t>Confess and repent of any sin in your life. </a:t>
            </a:r>
          </a:p>
          <a:p>
            <a:pPr lvl="1"/>
            <a:r>
              <a:rPr lang="en-US" dirty="0"/>
              <a:t>Be specific and ask God to help you develop a lifestyle of repentance.</a:t>
            </a:r>
          </a:p>
          <a:p>
            <a:endParaRPr lang="en-US" dirty="0"/>
          </a:p>
        </p:txBody>
      </p:sp>
    </p:spTree>
    <p:extLst>
      <p:ext uri="{BB962C8B-B14F-4D97-AF65-F5344CB8AC3E}">
        <p14:creationId xmlns:p14="http://schemas.microsoft.com/office/powerpoint/2010/main" val="2427731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628650" y="2011679"/>
            <a:ext cx="7886700" cy="4165283"/>
          </a:xfrm>
        </p:spPr>
        <p:txBody>
          <a:bodyPr/>
          <a:lstStyle/>
          <a:p>
            <a:r>
              <a:rPr lang="en-US" dirty="0"/>
              <a:t>Restore. </a:t>
            </a:r>
          </a:p>
          <a:p>
            <a:pPr lvl="1"/>
            <a:r>
              <a:rPr lang="en-US" dirty="0"/>
              <a:t>Identify someone you have used for your own advantage. </a:t>
            </a:r>
          </a:p>
          <a:p>
            <a:pPr lvl="1"/>
            <a:r>
              <a:rPr lang="en-US" dirty="0"/>
              <a:t>Ask for forgiveness. </a:t>
            </a:r>
          </a:p>
          <a:p>
            <a:pPr lvl="1"/>
            <a:r>
              <a:rPr lang="en-US" dirty="0"/>
              <a:t>Work to restore the relationship by doing something sacrificial for this person.</a:t>
            </a:r>
          </a:p>
          <a:p>
            <a:endParaRPr lang="en-US" dirty="0"/>
          </a:p>
        </p:txBody>
      </p:sp>
    </p:spTree>
    <p:extLst>
      <p:ext uri="{BB962C8B-B14F-4D97-AF65-F5344CB8AC3E}">
        <p14:creationId xmlns:p14="http://schemas.microsoft.com/office/powerpoint/2010/main" val="819619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82" y="304165"/>
            <a:ext cx="4784598" cy="1325563"/>
          </a:xfrm>
        </p:spPr>
        <p:txBody>
          <a:bodyPr/>
          <a:lstStyle/>
          <a:p>
            <a:r>
              <a:rPr lang="en-US" dirty="0" smtClean="0"/>
              <a:t>Family Activities</a:t>
            </a:r>
            <a:endParaRPr lang="en-US" dirty="0"/>
          </a:p>
        </p:txBody>
      </p:sp>
      <p:sp>
        <p:nvSpPr>
          <p:cNvPr id="5" name="Rounded Rectangular Callout 4"/>
          <p:cNvSpPr/>
          <p:nvPr/>
        </p:nvSpPr>
        <p:spPr>
          <a:xfrm>
            <a:off x="3596640" y="1328928"/>
            <a:ext cx="4840224" cy="2304288"/>
          </a:xfrm>
          <a:prstGeom prst="wedgeRoundRectCallout">
            <a:avLst>
              <a:gd name="adj1" fmla="val -31160"/>
              <a:gd name="adj2" fmla="val 725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Comic Sans MS" panose="030F0702030302020204" pitchFamily="66" charset="0"/>
              </a:rPr>
              <a:t>Yep, what Nehemiah said was right.  You can share his message with your kids, your in-laws, and your outlaws at</a:t>
            </a:r>
          </a:p>
          <a:p>
            <a:pPr algn="ctr"/>
            <a:r>
              <a:rPr lang="en-US" sz="2400" u="sng" dirty="0">
                <a:latin typeface="Comic Sans MS" panose="030F0702030302020204" pitchFamily="66" charset="0"/>
                <a:hlinkClick r:id="rId2"/>
              </a:rPr>
              <a:t>https://tinyurl.com/y8nlabzo</a:t>
            </a:r>
            <a:r>
              <a:rPr lang="en-US" sz="2400" dirty="0" smtClean="0">
                <a:latin typeface="Comic Sans MS" panose="030F0702030302020204" pitchFamily="66" charset="0"/>
              </a:rPr>
              <a:t> </a:t>
            </a:r>
            <a:endParaRPr lang="en-US" sz="2400" dirty="0">
              <a:latin typeface="Comic Sans MS" panose="030F0702030302020204" pitchFamily="66" charset="0"/>
            </a:endParaRPr>
          </a:p>
        </p:txBody>
      </p:sp>
      <p:pic>
        <p:nvPicPr>
          <p:cNvPr id="3074" name="Picture 2" descr="Crossword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04" y="2981101"/>
            <a:ext cx="4497260" cy="33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326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Nehemiah</a:t>
            </a:r>
            <a:br>
              <a:rPr lang="en-US" altLang="en-US" dirty="0" smtClean="0"/>
            </a:br>
            <a:r>
              <a:rPr lang="en-US" altLang="en-US" dirty="0" smtClean="0"/>
              <a:t/>
            </a:r>
            <a:br>
              <a:rPr lang="en-US" altLang="en-US" dirty="0" smtClean="0"/>
            </a:br>
            <a:r>
              <a:rPr lang="en-US" altLang="en-US" dirty="0" smtClean="0"/>
              <a:t>Protect</a:t>
            </a:r>
            <a:endParaRPr lang="en-US" altLang="en-US" dirty="0" smtClean="0"/>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August 12</a:t>
            </a:r>
            <a:endParaRPr lang="en-US" altLang="en-US" dirty="0" smtClean="0"/>
          </a:p>
        </p:txBody>
      </p:sp>
    </p:spTree>
    <p:extLst>
      <p:ext uri="{BB962C8B-B14F-4D97-AF65-F5344CB8AC3E}">
        <p14:creationId xmlns:p14="http://schemas.microsoft.com/office/powerpoint/2010/main" val="37631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struggles</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Nehemiah 5:1-5 (NIV)  Now the men and their wives raised a great outcry against their Jewish brothers. 2  Some were saying, "We and our sons and daughters are numerous; in order for us to eat and stay alive, we must get grain." 3  Others were saying, "We are mortgaging our fields, our vineyards and our homes to get grain during the famine." 4  Still others were saying, "We have had to </a:t>
            </a:r>
            <a:r>
              <a:rPr lang="en-US" dirty="0" smtClean="0"/>
              <a:t>borrow</a:t>
            </a:r>
            <a:endParaRPr lang="en-US" dirty="0"/>
          </a:p>
        </p:txBody>
      </p:sp>
    </p:spTree>
    <p:extLst>
      <p:ext uri="{BB962C8B-B14F-4D97-AF65-F5344CB8AC3E}">
        <p14:creationId xmlns:p14="http://schemas.microsoft.com/office/powerpoint/2010/main" val="405579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struggles</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money to pay the king's tax on our fields and vineyards. 5  Although we are of the same flesh and blood as our countrymen and though our sons are as good as theirs, yet we have to subject our sons and daughters to slavery. Some of our daughters have already been enslaved, but we are powerless, because our fields and our vineyards belong to others."</a:t>
            </a:r>
          </a:p>
          <a:p>
            <a:pPr marL="0" indent="0" algn="ctr">
              <a:buNone/>
            </a:pPr>
            <a:endParaRPr lang="en-US" dirty="0"/>
          </a:p>
        </p:txBody>
      </p:sp>
      <p:pic>
        <p:nvPicPr>
          <p:cNvPr id="4" name="Picture 3"/>
          <p:cNvPicPr>
            <a:picLocks noChangeAspect="1"/>
          </p:cNvPicPr>
          <p:nvPr/>
        </p:nvPicPr>
        <p:blipFill>
          <a:blip r:embed="rId2"/>
          <a:stretch>
            <a:fillRect/>
          </a:stretch>
        </p:blipFill>
        <p:spPr>
          <a:xfrm>
            <a:off x="3453322" y="6065344"/>
            <a:ext cx="2066667" cy="2380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08121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Take Advantage</a:t>
            </a:r>
            <a:endParaRPr lang="en-US" dirty="0"/>
          </a:p>
        </p:txBody>
      </p:sp>
      <p:sp>
        <p:nvSpPr>
          <p:cNvPr id="3" name="Content Placeholder 2"/>
          <p:cNvSpPr>
            <a:spLocks noGrp="1"/>
          </p:cNvSpPr>
          <p:nvPr>
            <p:ph idx="1"/>
          </p:nvPr>
        </p:nvSpPr>
        <p:spPr/>
        <p:txBody>
          <a:bodyPr/>
          <a:lstStyle/>
          <a:p>
            <a:r>
              <a:rPr lang="en-US" dirty="0"/>
              <a:t>What issues are identified as creating hardship for some people? </a:t>
            </a:r>
          </a:p>
          <a:p>
            <a:r>
              <a:rPr lang="en-US" dirty="0"/>
              <a:t>Think about what is going on in this story of Nehemiah’s project.  What caused the Israelites’ these problems?</a:t>
            </a:r>
          </a:p>
          <a:p>
            <a:r>
              <a:rPr lang="en-US" dirty="0"/>
              <a:t>Why might those who suffered feel trapped in an endless cycle of despair?</a:t>
            </a:r>
          </a:p>
          <a:p>
            <a:r>
              <a:rPr lang="en-US" dirty="0"/>
              <a:t>How does discord among God’s people interrupt God’s work?</a:t>
            </a:r>
          </a:p>
          <a:p>
            <a:endParaRPr lang="en-US" dirty="0"/>
          </a:p>
        </p:txBody>
      </p:sp>
    </p:spTree>
    <p:extLst>
      <p:ext uri="{BB962C8B-B14F-4D97-AF65-F5344CB8AC3E}">
        <p14:creationId xmlns:p14="http://schemas.microsoft.com/office/powerpoint/2010/main" val="321979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Take Advantage</a:t>
            </a:r>
            <a:endParaRPr lang="en-US" dirty="0"/>
          </a:p>
        </p:txBody>
      </p:sp>
      <p:sp>
        <p:nvSpPr>
          <p:cNvPr id="3" name="Content Placeholder 2"/>
          <p:cNvSpPr>
            <a:spLocks noGrp="1"/>
          </p:cNvSpPr>
          <p:nvPr>
            <p:ph idx="1"/>
          </p:nvPr>
        </p:nvSpPr>
        <p:spPr/>
        <p:txBody>
          <a:bodyPr/>
          <a:lstStyle/>
          <a:p>
            <a:r>
              <a:rPr lang="en-US" dirty="0"/>
              <a:t>Why are “enemies” among us and within us more difficult to deal with than enemies from the outside?</a:t>
            </a:r>
          </a:p>
          <a:p>
            <a:endParaRPr lang="en-US" dirty="0"/>
          </a:p>
        </p:txBody>
      </p:sp>
    </p:spTree>
    <p:extLst>
      <p:ext uri="{BB962C8B-B14F-4D97-AF65-F5344CB8AC3E}">
        <p14:creationId xmlns:p14="http://schemas.microsoft.com/office/powerpoint/2010/main" val="2759615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Take Advantage</a:t>
            </a:r>
            <a:endParaRPr lang="en-US" dirty="0"/>
          </a:p>
        </p:txBody>
      </p:sp>
      <p:sp>
        <p:nvSpPr>
          <p:cNvPr id="3" name="Content Placeholder 2"/>
          <p:cNvSpPr>
            <a:spLocks noGrp="1"/>
          </p:cNvSpPr>
          <p:nvPr>
            <p:ph idx="1"/>
          </p:nvPr>
        </p:nvSpPr>
        <p:spPr/>
        <p:txBody>
          <a:bodyPr/>
          <a:lstStyle/>
          <a:p>
            <a:pPr marL="0" indent="0">
              <a:buNone/>
            </a:pPr>
            <a:r>
              <a:rPr lang="en-US" dirty="0"/>
              <a:t>Consider Leviticus 25:35-38 (NIV) </a:t>
            </a:r>
            <a:r>
              <a:rPr lang="en-US" dirty="0" smtClean="0"/>
              <a:t/>
            </a:r>
            <a:br>
              <a:rPr lang="en-US" dirty="0" smtClean="0"/>
            </a:br>
            <a:r>
              <a:rPr lang="en-US" dirty="0" smtClean="0">
                <a:solidFill>
                  <a:srgbClr val="C00000"/>
                </a:solidFill>
              </a:rPr>
              <a:t/>
            </a:r>
            <a:br>
              <a:rPr lang="en-US" dirty="0" smtClean="0">
                <a:solidFill>
                  <a:srgbClr val="C00000"/>
                </a:solidFill>
              </a:rPr>
            </a:br>
            <a:r>
              <a:rPr lang="en-US" sz="2400" i="1" dirty="0" smtClean="0">
                <a:solidFill>
                  <a:srgbClr val="C00000"/>
                </a:solidFill>
              </a:rPr>
              <a:t>If </a:t>
            </a:r>
            <a:r>
              <a:rPr lang="en-US" sz="2400" i="1" dirty="0">
                <a:solidFill>
                  <a:srgbClr val="C00000"/>
                </a:solidFill>
              </a:rPr>
              <a:t>one of your countrymen becomes poor and is unable to support himself among you, help him as you would an alien or a temporary resident, so he can continue to live among you. 36  Do not take interest of any kind from him, but fear your God, so that your countryman may continue to live among you. 37  You must not lend him money at interest or sell him food at a profit. 38  I am the LORD your God, who brought you out of Egypt to give you the land of Canaan and to be your God.</a:t>
            </a:r>
            <a:endParaRPr lang="en-US" sz="2400" dirty="0">
              <a:solidFill>
                <a:srgbClr val="C00000"/>
              </a:solidFill>
            </a:endParaRPr>
          </a:p>
          <a:p>
            <a:pPr marL="0" indent="0">
              <a:buNone/>
            </a:pPr>
            <a:endParaRPr lang="en-US" dirty="0"/>
          </a:p>
        </p:txBody>
      </p:sp>
    </p:spTree>
    <p:extLst>
      <p:ext uri="{BB962C8B-B14F-4D97-AF65-F5344CB8AC3E}">
        <p14:creationId xmlns:p14="http://schemas.microsoft.com/office/powerpoint/2010/main" val="3286128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Take Advantage</a:t>
            </a:r>
            <a:endParaRPr lang="en-US" dirty="0"/>
          </a:p>
        </p:txBody>
      </p:sp>
      <p:sp>
        <p:nvSpPr>
          <p:cNvPr id="3" name="Content Placeholder 2"/>
          <p:cNvSpPr>
            <a:spLocks noGrp="1"/>
          </p:cNvSpPr>
          <p:nvPr>
            <p:ph idx="1"/>
          </p:nvPr>
        </p:nvSpPr>
        <p:spPr/>
        <p:txBody>
          <a:bodyPr/>
          <a:lstStyle/>
          <a:p>
            <a:r>
              <a:rPr lang="en-US" dirty="0"/>
              <a:t>So, why is what the rich returnees had done to the poor so wrong?</a:t>
            </a:r>
          </a:p>
          <a:p>
            <a:r>
              <a:rPr lang="en-US" dirty="0"/>
              <a:t>Can you think of any ways in which the church can exploit or take advantage of inequalities between members? Take a look in James 2.</a:t>
            </a:r>
          </a:p>
          <a:p>
            <a:r>
              <a:rPr lang="en-US" dirty="0"/>
              <a:t>How should your identity in Christ affect your business dealings? </a:t>
            </a:r>
          </a:p>
          <a:p>
            <a:endParaRPr lang="en-US" dirty="0"/>
          </a:p>
        </p:txBody>
      </p:sp>
    </p:spTree>
    <p:extLst>
      <p:ext uri="{BB962C8B-B14F-4D97-AF65-F5344CB8AC3E}">
        <p14:creationId xmlns:p14="http://schemas.microsoft.com/office/powerpoint/2010/main" val="141378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125"/>
            <a:ext cx="8253984" cy="1325563"/>
          </a:xfrm>
        </p:spPr>
        <p:txBody>
          <a:bodyPr/>
          <a:lstStyle/>
          <a:p>
            <a:pPr algn="l"/>
            <a:r>
              <a:rPr lang="en-US" dirty="0"/>
              <a:t>Listen for Nehemiah’s response</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Nehemiah 5:6-11 (NIV)  When I heard their outcry and these charges, I was very angry.  7  I pondered them in my mind and then accused the nobles and officials. I told them, "You are exacting usury from your own countrymen!" So I called together a large meeting to deal with them  8  and said: "As far as possible, we have bought back our Jewish </a:t>
            </a:r>
            <a:endParaRPr lang="en-US" dirty="0"/>
          </a:p>
        </p:txBody>
      </p:sp>
    </p:spTree>
    <p:extLst>
      <p:ext uri="{BB962C8B-B14F-4D97-AF65-F5344CB8AC3E}">
        <p14:creationId xmlns:p14="http://schemas.microsoft.com/office/powerpoint/2010/main" val="173470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Compatibility Mode]" id="{EEC8E0EF-B85B-48CD-9813-F8FF86095FE9}" vid="{CC21BC98-B128-4E99-B2FE-A61BA58D5E28}"/>
    </a:ext>
  </a:extLst>
</a:theme>
</file>

<file path=docProps/app.xml><?xml version="1.0" encoding="utf-8"?>
<Properties xmlns="http://schemas.openxmlformats.org/officeDocument/2006/extended-properties" xmlns:vt="http://schemas.openxmlformats.org/officeDocument/2006/docPropsVTypes">
  <Template>SS2</Template>
  <TotalTime>45</TotalTime>
  <Words>1049</Words>
  <Application>Microsoft Office PowerPoint</Application>
  <PresentationFormat>On-screen Show (4:3)</PresentationFormat>
  <Paragraphs>68</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Calibri</vt:lpstr>
      <vt:lpstr>Arial</vt:lpstr>
      <vt:lpstr>Office Theme</vt:lpstr>
      <vt:lpstr>Nehemiah  Protect</vt:lpstr>
      <vt:lpstr>What do you think?</vt:lpstr>
      <vt:lpstr>Listen for struggles.</vt:lpstr>
      <vt:lpstr>Listen for struggles.</vt:lpstr>
      <vt:lpstr>Don’t Take Advantage</vt:lpstr>
      <vt:lpstr>Don’t Take Advantage</vt:lpstr>
      <vt:lpstr>Don’t Take Advantage</vt:lpstr>
      <vt:lpstr>Don’t Take Advantage</vt:lpstr>
      <vt:lpstr>Listen for Nehemiah’s response.</vt:lpstr>
      <vt:lpstr>Listen for Nehemiah’s response.</vt:lpstr>
      <vt:lpstr>Listen for Nehemiah’s response.</vt:lpstr>
      <vt:lpstr>Honor God with Your Actions</vt:lpstr>
      <vt:lpstr>Honor God with Your Actions</vt:lpstr>
      <vt:lpstr>Listen for the people’s response.</vt:lpstr>
      <vt:lpstr>Listen for the people’s response.</vt:lpstr>
      <vt:lpstr>Repent – Turn Away from Sin</vt:lpstr>
      <vt:lpstr>Repent – Turn Away from Sin</vt:lpstr>
      <vt:lpstr>Repent – Turn Away from Sin</vt:lpstr>
      <vt:lpstr>Application</vt:lpstr>
      <vt:lpstr>Application</vt:lpstr>
      <vt:lpstr>Application</vt:lpstr>
      <vt:lpstr>Family Activities</vt:lpstr>
      <vt:lpstr>Nehemiah  Protect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Nehemiah  Protect</dc:title>
  <dc:creator>Steve Armstrong</dc:creator>
  <cp:lastModifiedBy>Steve Armstrong</cp:lastModifiedBy>
  <cp:revision>6</cp:revision>
  <dcterms:created xsi:type="dcterms:W3CDTF">2018-07-27T13:11:01Z</dcterms:created>
  <dcterms:modified xsi:type="dcterms:W3CDTF">2018-07-27T13:56:22Z</dcterms:modified>
</cp:coreProperties>
</file>