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8" d="100"/>
          <a:sy n="68" d="100"/>
        </p:scale>
        <p:origin x="72" y="52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6/14/2019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6/14/2019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inyurl.com/yycsc7dw"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atch.liberty.edu/media/t/1_t9310of9"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Poor Widow:</a:t>
            </a:r>
            <a:br>
              <a:rPr lang="en-US" dirty="0" smtClean="0"/>
            </a:br>
            <a:r>
              <a:rPr lang="en-US" dirty="0" smtClean="0"/>
              <a:t>Faith that Gives</a:t>
            </a:r>
            <a:endParaRPr lang="en-US" dirty="0"/>
          </a:p>
        </p:txBody>
      </p:sp>
      <p:sp>
        <p:nvSpPr>
          <p:cNvPr id="3" name="Subtitle 2"/>
          <p:cNvSpPr>
            <a:spLocks noGrp="1"/>
          </p:cNvSpPr>
          <p:nvPr>
            <p:ph type="subTitle" idx="1"/>
          </p:nvPr>
        </p:nvSpPr>
        <p:spPr>
          <a:xfrm>
            <a:off x="1524000" y="3942608"/>
            <a:ext cx="9144000" cy="1315192"/>
          </a:xfrm>
        </p:spPr>
        <p:txBody>
          <a:bodyPr>
            <a:normAutofit/>
          </a:bodyPr>
          <a:lstStyle/>
          <a:p>
            <a:r>
              <a:rPr lang="en-US" sz="3200" dirty="0" smtClean="0"/>
              <a:t>June 30</a:t>
            </a:r>
            <a:endParaRPr lang="en-US" sz="3200"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An Eternal Perspective</a:t>
            </a:r>
            <a:endParaRPr lang="en-US" dirty="0"/>
          </a:p>
        </p:txBody>
      </p:sp>
      <p:sp>
        <p:nvSpPr>
          <p:cNvPr id="3" name="Content Placeholder 2"/>
          <p:cNvSpPr>
            <a:spLocks noGrp="1"/>
          </p:cNvSpPr>
          <p:nvPr>
            <p:ph idx="1"/>
          </p:nvPr>
        </p:nvSpPr>
        <p:spPr/>
        <p:txBody>
          <a:bodyPr/>
          <a:lstStyle/>
          <a:p>
            <a:r>
              <a:rPr lang="en-US" dirty="0"/>
              <a:t>What good situation did the rich man in the parable Jesus told find himself in? </a:t>
            </a:r>
          </a:p>
          <a:p>
            <a:r>
              <a:rPr lang="en-US" dirty="0" smtClean="0"/>
              <a:t>What </a:t>
            </a:r>
            <a:r>
              <a:rPr lang="en-US" dirty="0"/>
              <a:t>was his solution? </a:t>
            </a:r>
          </a:p>
          <a:p>
            <a:r>
              <a:rPr lang="en-US" dirty="0"/>
              <a:t>How did the rich man’s thinking prove to be flawed? </a:t>
            </a:r>
          </a:p>
          <a:p>
            <a:r>
              <a:rPr lang="en-US" dirty="0"/>
              <a:t>What parts of the parable make you uncomfortable? </a:t>
            </a:r>
          </a:p>
          <a:p>
            <a:endParaRPr lang="en-US" dirty="0"/>
          </a:p>
        </p:txBody>
      </p:sp>
    </p:spTree>
    <p:extLst>
      <p:ext uri="{BB962C8B-B14F-4D97-AF65-F5344CB8AC3E}">
        <p14:creationId xmlns:p14="http://schemas.microsoft.com/office/powerpoint/2010/main" val="365187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An Eternal Perspective</a:t>
            </a:r>
          </a:p>
        </p:txBody>
      </p:sp>
      <p:sp>
        <p:nvSpPr>
          <p:cNvPr id="3" name="Content Placeholder 2"/>
          <p:cNvSpPr>
            <a:spLocks noGrp="1"/>
          </p:cNvSpPr>
          <p:nvPr>
            <p:ph idx="1"/>
          </p:nvPr>
        </p:nvSpPr>
        <p:spPr/>
        <p:txBody>
          <a:bodyPr/>
          <a:lstStyle/>
          <a:p>
            <a:r>
              <a:rPr lang="en-US" dirty="0"/>
              <a:t>In what ways do we act as if we will live for many, many years?</a:t>
            </a:r>
          </a:p>
          <a:p>
            <a:r>
              <a:rPr lang="en-US" dirty="0"/>
              <a:t>How can we be guilty of “building bigger barns”?</a:t>
            </a:r>
          </a:p>
          <a:p>
            <a:r>
              <a:rPr lang="en-US" dirty="0"/>
              <a:t>What do you think God  meant by the term “rich toward God”?</a:t>
            </a:r>
          </a:p>
          <a:p>
            <a:r>
              <a:rPr lang="en-US" dirty="0"/>
              <a:t>How do we make eternal investments?</a:t>
            </a:r>
          </a:p>
          <a:p>
            <a:endParaRPr lang="en-US" dirty="0"/>
          </a:p>
        </p:txBody>
      </p:sp>
    </p:spTree>
    <p:extLst>
      <p:ext uri="{BB962C8B-B14F-4D97-AF65-F5344CB8AC3E}">
        <p14:creationId xmlns:p14="http://schemas.microsoft.com/office/powerpoint/2010/main" val="363869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contrast to the rich fool</a:t>
            </a:r>
            <a:r>
              <a:rPr lang="en-US" dirty="0" smtClean="0"/>
              <a:t>.</a:t>
            </a:r>
            <a:endParaRPr lang="en-US" dirty="0"/>
          </a:p>
        </p:txBody>
      </p:sp>
      <p:sp>
        <p:nvSpPr>
          <p:cNvPr id="3" name="Content Placeholder 2"/>
          <p:cNvSpPr>
            <a:spLocks noGrp="1"/>
          </p:cNvSpPr>
          <p:nvPr>
            <p:ph idx="1"/>
          </p:nvPr>
        </p:nvSpPr>
        <p:spPr>
          <a:xfrm>
            <a:off x="1271239" y="1636055"/>
            <a:ext cx="9870688" cy="4351338"/>
          </a:xfrm>
        </p:spPr>
        <p:txBody>
          <a:bodyPr/>
          <a:lstStyle/>
          <a:p>
            <a:pPr marL="0" indent="0" algn="ctr">
              <a:buNone/>
            </a:pPr>
            <a:r>
              <a:rPr lang="en-US" dirty="0"/>
              <a:t>Luke 21:1-4 (NIV)  As he looked up, Jesus saw the rich putting their gifts into the temple treasury. 2  He also saw a poor widow put in two very small copper coins. 3  "I tell you the truth," he said, "this poor widow has put in more than all the others. 4  All these people gave their gifts out of their wealth; but she out of her poverty put in all she had to live on."</a:t>
            </a:r>
          </a:p>
          <a:p>
            <a:pPr marL="0" indent="0" algn="ctr">
              <a:buNone/>
            </a:pPr>
            <a:endParaRPr lang="en-US" dirty="0"/>
          </a:p>
        </p:txBody>
      </p:sp>
      <p:pic>
        <p:nvPicPr>
          <p:cNvPr id="4" name="Picture 3"/>
          <p:cNvPicPr>
            <a:picLocks noChangeAspect="1"/>
          </p:cNvPicPr>
          <p:nvPr/>
        </p:nvPicPr>
        <p:blipFill>
          <a:blip r:embed="rId2"/>
          <a:stretch>
            <a:fillRect/>
          </a:stretch>
        </p:blipFill>
        <p:spPr>
          <a:xfrm>
            <a:off x="4551034" y="5833503"/>
            <a:ext cx="2800000" cy="342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1583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Sacrifice and Trusting God </a:t>
            </a:r>
            <a:endParaRPr lang="en-US" dirty="0"/>
          </a:p>
        </p:txBody>
      </p:sp>
      <p:sp>
        <p:nvSpPr>
          <p:cNvPr id="3" name="Content Placeholder 2"/>
          <p:cNvSpPr>
            <a:spLocks noGrp="1"/>
          </p:cNvSpPr>
          <p:nvPr>
            <p:ph idx="1"/>
          </p:nvPr>
        </p:nvSpPr>
        <p:spPr/>
        <p:txBody>
          <a:bodyPr/>
          <a:lstStyle/>
          <a:p>
            <a:r>
              <a:rPr lang="en-US" dirty="0" smtClean="0"/>
              <a:t>What words and phrases does Jesus use to contrast the rich and poor people </a:t>
            </a:r>
            <a:r>
              <a:rPr lang="en-US" dirty="0"/>
              <a:t>giving their </a:t>
            </a:r>
            <a:r>
              <a:rPr lang="en-US" dirty="0" smtClean="0"/>
              <a:t>offerings?</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4130929"/>
              </p:ext>
            </p:extLst>
          </p:nvPr>
        </p:nvGraphicFramePr>
        <p:xfrm>
          <a:off x="1083117" y="3648835"/>
          <a:ext cx="9944410" cy="1158240"/>
        </p:xfrm>
        <a:graphic>
          <a:graphicData uri="http://schemas.openxmlformats.org/drawingml/2006/table">
            <a:tbl>
              <a:tblPr firstRow="1" bandRow="1">
                <a:tableStyleId>{5C22544A-7EE6-4342-B048-85BDC9FD1C3A}</a:tableStyleId>
              </a:tblPr>
              <a:tblGrid>
                <a:gridCol w="4972205"/>
                <a:gridCol w="4972205"/>
              </a:tblGrid>
              <a:tr h="370840">
                <a:tc>
                  <a:txBody>
                    <a:bodyPr/>
                    <a:lstStyle/>
                    <a:p>
                      <a:pPr algn="ctr"/>
                      <a:r>
                        <a:rPr lang="en-US" sz="3200" dirty="0" smtClean="0"/>
                        <a:t>Rich</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Poor</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6465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Sacrifice and Trusting God </a:t>
            </a:r>
          </a:p>
        </p:txBody>
      </p:sp>
      <p:sp>
        <p:nvSpPr>
          <p:cNvPr id="3" name="Content Placeholder 2"/>
          <p:cNvSpPr>
            <a:spLocks noGrp="1"/>
          </p:cNvSpPr>
          <p:nvPr>
            <p:ph idx="1"/>
          </p:nvPr>
        </p:nvSpPr>
        <p:spPr>
          <a:xfrm>
            <a:off x="938561" y="1624903"/>
            <a:ext cx="10515600" cy="4351338"/>
          </a:xfrm>
        </p:spPr>
        <p:txBody>
          <a:bodyPr/>
          <a:lstStyle/>
          <a:p>
            <a:r>
              <a:rPr lang="en-US" dirty="0"/>
              <a:t>Why is giving out of our wealth a relatively easy thing to do? </a:t>
            </a:r>
          </a:p>
          <a:p>
            <a:r>
              <a:rPr lang="en-US" dirty="0"/>
              <a:t>Why do you think the widow gave </a:t>
            </a:r>
            <a:r>
              <a:rPr lang="en-US" i="1" dirty="0"/>
              <a:t>all</a:t>
            </a:r>
            <a:r>
              <a:rPr lang="en-US" dirty="0"/>
              <a:t> the money that she had to live on?</a:t>
            </a:r>
          </a:p>
          <a:p>
            <a:r>
              <a:rPr lang="en-US" dirty="0"/>
              <a:t>How might she be criticized by the world for what she did?</a:t>
            </a:r>
          </a:p>
          <a:p>
            <a:r>
              <a:rPr lang="en-US" dirty="0"/>
              <a:t>What would it look like to follow this woman’s example in today’s world?</a:t>
            </a:r>
          </a:p>
          <a:p>
            <a:endParaRPr lang="en-US" dirty="0"/>
          </a:p>
        </p:txBody>
      </p:sp>
    </p:spTree>
    <p:extLst>
      <p:ext uri="{BB962C8B-B14F-4D97-AF65-F5344CB8AC3E}">
        <p14:creationId xmlns:p14="http://schemas.microsoft.com/office/powerpoint/2010/main" val="11852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a:t>Give. </a:t>
            </a:r>
          </a:p>
          <a:p>
            <a:pPr lvl="1"/>
            <a:r>
              <a:rPr lang="en-US" dirty="0"/>
              <a:t>Ask the Lord to give you an opportunity to financially bless someone in need this week. </a:t>
            </a:r>
          </a:p>
          <a:p>
            <a:pPr lvl="1"/>
            <a:r>
              <a:rPr lang="en-US" dirty="0"/>
              <a:t>Keep extra cash in your wallet so you are prepared when the need arises. Give without an expectation of being repaid. </a:t>
            </a:r>
          </a:p>
          <a:p>
            <a:pPr lvl="1"/>
            <a:r>
              <a:rPr lang="en-US" dirty="0"/>
              <a:t>See if you can remain anonymous in your giving.</a:t>
            </a:r>
          </a:p>
          <a:p>
            <a:endParaRPr lang="en-US" dirty="0"/>
          </a:p>
        </p:txBody>
      </p:sp>
    </p:spTree>
    <p:extLst>
      <p:ext uri="{BB962C8B-B14F-4D97-AF65-F5344CB8AC3E}">
        <p14:creationId xmlns:p14="http://schemas.microsoft.com/office/powerpoint/2010/main" val="21557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Memorize. </a:t>
            </a:r>
          </a:p>
          <a:p>
            <a:pPr lvl="1"/>
            <a:r>
              <a:rPr lang="en-US" dirty="0" smtClean="0"/>
              <a:t>Matthew </a:t>
            </a:r>
            <a:r>
              <a:rPr lang="en-US" dirty="0"/>
              <a:t>6:2- 4: </a:t>
            </a:r>
            <a:r>
              <a:rPr lang="en-US" sz="2800" i="1" dirty="0"/>
              <a:t>“So when you give to the needy, do not announce it with trumpets, as the hypocrites do in the synagogues and on the streets, to be honored by others. Truly I tell you, they have received their reward in full. But when you give to the needy, do not let your left hand know what your right hand is doing, so that your giving may be in secret.  Then your Father, who sees what is done in secret, will reward you”</a:t>
            </a:r>
          </a:p>
          <a:p>
            <a:pPr lvl="1"/>
            <a:endParaRPr lang="en-US" sz="2800" i="1" dirty="0"/>
          </a:p>
        </p:txBody>
      </p:sp>
    </p:spTree>
    <p:extLst>
      <p:ext uri="{BB962C8B-B14F-4D97-AF65-F5344CB8AC3E}">
        <p14:creationId xmlns:p14="http://schemas.microsoft.com/office/powerpoint/2010/main" val="2866242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Increase. </a:t>
            </a:r>
          </a:p>
          <a:p>
            <a:pPr lvl="1"/>
            <a:r>
              <a:rPr lang="en-US" dirty="0"/>
              <a:t>Evaluate your current charitable giving and how you are supporting your local church. </a:t>
            </a:r>
          </a:p>
          <a:p>
            <a:pPr lvl="1"/>
            <a:r>
              <a:rPr lang="en-US" dirty="0"/>
              <a:t>Is your giving consistent?  Is it sacrificial? </a:t>
            </a:r>
          </a:p>
          <a:p>
            <a:pPr lvl="1"/>
            <a:r>
              <a:rPr lang="en-US" dirty="0"/>
              <a:t>Challenge yourself to give more for the sake of kingdom work.</a:t>
            </a:r>
          </a:p>
          <a:p>
            <a:endParaRPr lang="en-US" dirty="0"/>
          </a:p>
        </p:txBody>
      </p:sp>
    </p:spTree>
    <p:extLst>
      <p:ext uri="{BB962C8B-B14F-4D97-AF65-F5344CB8AC3E}">
        <p14:creationId xmlns:p14="http://schemas.microsoft.com/office/powerpoint/2010/main" val="208331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745898" y="3261612"/>
            <a:ext cx="1792379" cy="2743438"/>
          </a:xfrm>
          <a:prstGeom prst="rect">
            <a:avLst/>
          </a:prstGeom>
          <a:ln>
            <a:noFill/>
          </a:ln>
          <a:effectLst>
            <a:outerShdw blurRad="292100" dist="139700" dir="2700000" algn="tl" rotWithShape="0">
              <a:srgbClr val="333333">
                <a:alpha val="65000"/>
              </a:srgbClr>
            </a:outerShdw>
          </a:effectLst>
        </p:spPr>
      </p:pic>
      <p:sp>
        <p:nvSpPr>
          <p:cNvPr id="6" name="Rounded Rectangular Callout 5"/>
          <p:cNvSpPr/>
          <p:nvPr/>
        </p:nvSpPr>
        <p:spPr>
          <a:xfrm>
            <a:off x="3836019" y="1784194"/>
            <a:ext cx="4627756" cy="2163337"/>
          </a:xfrm>
          <a:prstGeom prst="wedgeRoundRectCallout">
            <a:avLst>
              <a:gd name="adj1" fmla="val 60372"/>
              <a:gd name="adj2" fmla="val 32088"/>
              <a:gd name="adj3" fmla="val 16667"/>
            </a:avLst>
          </a:prstGeom>
          <a:effectLst>
            <a:outerShdw blurRad="165100" dist="165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omic Sans MS" panose="030F0702030302020204" pitchFamily="66" charset="0"/>
              </a:rPr>
              <a:t>Woe unto us !    The words are all messed up.  We need to straighten them out to decode the message.  If you need help, go to </a:t>
            </a:r>
            <a:r>
              <a:rPr lang="en-US" u="sng" dirty="0">
                <a:latin typeface="Comic Sans MS" panose="030F0702030302020204" pitchFamily="66" charset="0"/>
                <a:hlinkClick r:id="rId3"/>
              </a:rPr>
              <a:t>https://</a:t>
            </a:r>
            <a:r>
              <a:rPr lang="en-US" u="sng" dirty="0" smtClean="0">
                <a:latin typeface="Comic Sans MS" panose="030F0702030302020204" pitchFamily="66" charset="0"/>
                <a:hlinkClick r:id="rId3"/>
              </a:rPr>
              <a:t>tinyurl.com/yycsc7dw</a:t>
            </a:r>
            <a:endParaRPr lang="en-US" u="sng" dirty="0" smtClean="0">
              <a:latin typeface="Comic Sans MS" panose="030F0702030302020204" pitchFamily="66" charset="0"/>
            </a:endParaRPr>
          </a:p>
          <a:p>
            <a:pPr algn="ctr"/>
            <a:r>
              <a:rPr lang="en-US" dirty="0" smtClean="0">
                <a:latin typeface="Comic Sans MS" panose="030F0702030302020204" pitchFamily="66" charset="0"/>
              </a:rPr>
              <a:t>There’s other cool activities for the whole family, too.</a:t>
            </a:r>
            <a:endParaRPr lang="en-US" dirty="0">
              <a:latin typeface="Comic Sans MS" panose="030F0702030302020204" pitchFamily="66" charset="0"/>
            </a:endParaRPr>
          </a:p>
        </p:txBody>
      </p:sp>
      <p:pic>
        <p:nvPicPr>
          <p:cNvPr id="7" name="Picture 6"/>
          <p:cNvPicPr>
            <a:picLocks noChangeAspect="1"/>
          </p:cNvPicPr>
          <p:nvPr/>
        </p:nvPicPr>
        <p:blipFill>
          <a:blip r:embed="rId4"/>
          <a:stretch>
            <a:fillRect/>
          </a:stretch>
        </p:blipFill>
        <p:spPr>
          <a:xfrm rot="21256640">
            <a:off x="1808123" y="1683834"/>
            <a:ext cx="1392062" cy="37844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8148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Poor Widow:</a:t>
            </a:r>
            <a:br>
              <a:rPr lang="en-US" dirty="0" smtClean="0"/>
            </a:br>
            <a:r>
              <a:rPr lang="en-US" dirty="0" smtClean="0"/>
              <a:t>Faith that Gives</a:t>
            </a:r>
            <a:endParaRPr lang="en-US" dirty="0"/>
          </a:p>
        </p:txBody>
      </p:sp>
      <p:sp>
        <p:nvSpPr>
          <p:cNvPr id="3" name="Subtitle 2"/>
          <p:cNvSpPr>
            <a:spLocks noGrp="1"/>
          </p:cNvSpPr>
          <p:nvPr>
            <p:ph type="subTitle" idx="1"/>
          </p:nvPr>
        </p:nvSpPr>
        <p:spPr>
          <a:xfrm>
            <a:off x="1524000" y="3942608"/>
            <a:ext cx="9144000" cy="1315192"/>
          </a:xfrm>
        </p:spPr>
        <p:txBody>
          <a:bodyPr/>
          <a:lstStyle/>
          <a:p>
            <a:r>
              <a:rPr lang="en-US" dirty="0" smtClean="0"/>
              <a:t>June 30</a:t>
            </a:r>
            <a:endParaRPr lang="en-US" dirty="0"/>
          </a:p>
        </p:txBody>
      </p:sp>
    </p:spTree>
    <p:extLst>
      <p:ext uri="{BB962C8B-B14F-4D97-AF65-F5344CB8AC3E}">
        <p14:creationId xmlns:p14="http://schemas.microsoft.com/office/powerpoint/2010/main" val="207956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Video Introduction</a:t>
            </a:r>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609" y="1508103"/>
            <a:ext cx="6979040" cy="396642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215741" y="5795158"/>
            <a:ext cx="4381994" cy="523220"/>
          </a:xfrm>
          <a:prstGeom prst="rect">
            <a:avLst/>
          </a:prstGeom>
          <a:noFill/>
        </p:spPr>
        <p:txBody>
          <a:bodyPr wrap="square" rtlCol="0">
            <a:spAutoFit/>
          </a:bodyPr>
          <a:lstStyle/>
          <a:p>
            <a:pPr algn="ctr"/>
            <a:r>
              <a:rPr lang="en-US" sz="2800" dirty="0" smtClean="0">
                <a:hlinkClick r:id="rId2"/>
              </a:rPr>
              <a:t>View Video</a:t>
            </a:r>
            <a:endParaRPr lang="en-US" sz="2800" dirty="0"/>
          </a:p>
        </p:txBody>
      </p:sp>
    </p:spTree>
    <p:extLst>
      <p:ext uri="{BB962C8B-B14F-4D97-AF65-F5344CB8AC3E}">
        <p14:creationId xmlns:p14="http://schemas.microsoft.com/office/powerpoint/2010/main" val="3475232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‘bout you?</a:t>
            </a:r>
            <a:endParaRPr lang="en-US" dirty="0"/>
          </a:p>
        </p:txBody>
      </p:sp>
      <p:sp>
        <p:nvSpPr>
          <p:cNvPr id="3" name="Content Placeholder 2"/>
          <p:cNvSpPr>
            <a:spLocks noGrp="1"/>
          </p:cNvSpPr>
          <p:nvPr>
            <p:ph idx="1"/>
          </p:nvPr>
        </p:nvSpPr>
        <p:spPr/>
        <p:txBody>
          <a:bodyPr/>
          <a:lstStyle/>
          <a:p>
            <a:r>
              <a:rPr lang="en-US" dirty="0"/>
              <a:t>To what charities or special causes do you like giving, even giving sacrificially? </a:t>
            </a:r>
          </a:p>
          <a:p>
            <a:endParaRPr lang="en-US" dirty="0" smtClean="0"/>
          </a:p>
          <a:p>
            <a:r>
              <a:rPr lang="en-US" dirty="0" smtClean="0">
                <a:solidFill>
                  <a:srgbClr val="C00000"/>
                </a:solidFill>
              </a:rPr>
              <a:t>Today </a:t>
            </a:r>
            <a:r>
              <a:rPr lang="en-US" dirty="0">
                <a:solidFill>
                  <a:srgbClr val="C00000"/>
                </a:solidFill>
              </a:rPr>
              <a:t>we consider contrasting attitudes towards generosity and giving.</a:t>
            </a:r>
          </a:p>
          <a:p>
            <a:pPr lvl="1"/>
            <a:r>
              <a:rPr lang="en-US" dirty="0">
                <a:solidFill>
                  <a:srgbClr val="C00000"/>
                </a:solidFill>
              </a:rPr>
              <a:t>We will find that giving reflects your faith and trust in Christ</a:t>
            </a:r>
          </a:p>
          <a:p>
            <a:endParaRPr lang="en-US" b="1" dirty="0"/>
          </a:p>
        </p:txBody>
      </p:sp>
      <p:grpSp>
        <p:nvGrpSpPr>
          <p:cNvPr id="6" name="Group 5"/>
          <p:cNvGrpSpPr/>
          <p:nvPr/>
        </p:nvGrpSpPr>
        <p:grpSpPr>
          <a:xfrm>
            <a:off x="1684415" y="3055434"/>
            <a:ext cx="8833625" cy="2864005"/>
            <a:chOff x="1818230" y="3044283"/>
            <a:chExt cx="8833625" cy="2864005"/>
          </a:xfrm>
        </p:grpSpPr>
        <p:pic>
          <p:nvPicPr>
            <p:cNvPr id="1026" name="Picture 2" descr="Image result for charity logo"/>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9459">
              <a:off x="8362469" y="3364416"/>
              <a:ext cx="2289386" cy="2321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7951" y="3044283"/>
              <a:ext cx="2457951" cy="243874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18230" y="3300761"/>
              <a:ext cx="1837492" cy="260752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09180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Jesus’ warning</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Luke 12:13-15 (NIV)  Someone in the crowd said to him, "Teacher, tell my brother to divide the inheritance with me." 14  Jesus replied, "Man, who appointed me a judge or an arbiter between you?" 15  Then he said to them, "Watch out! Be on your guard against all kinds of greed; a man's life does not consist in the abundance of his possessions."</a:t>
            </a:r>
          </a:p>
          <a:p>
            <a:pPr marL="0" indent="0" algn="ctr">
              <a:buNone/>
            </a:pPr>
            <a:endParaRPr lang="en-US" dirty="0"/>
          </a:p>
        </p:txBody>
      </p:sp>
      <p:pic>
        <p:nvPicPr>
          <p:cNvPr id="4" name="Picture 3"/>
          <p:cNvPicPr>
            <a:picLocks noChangeAspect="1"/>
          </p:cNvPicPr>
          <p:nvPr/>
        </p:nvPicPr>
        <p:blipFill>
          <a:blip r:embed="rId2"/>
          <a:stretch>
            <a:fillRect/>
          </a:stretch>
        </p:blipFill>
        <p:spPr>
          <a:xfrm>
            <a:off x="4651395" y="5721991"/>
            <a:ext cx="2800000" cy="342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5772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Abundance vs. Abundant Life</a:t>
            </a:r>
            <a:endParaRPr lang="en-US" dirty="0"/>
          </a:p>
        </p:txBody>
      </p:sp>
      <p:sp>
        <p:nvSpPr>
          <p:cNvPr id="3" name="Content Placeholder 2"/>
          <p:cNvSpPr>
            <a:spLocks noGrp="1"/>
          </p:cNvSpPr>
          <p:nvPr>
            <p:ph idx="1"/>
          </p:nvPr>
        </p:nvSpPr>
        <p:spPr/>
        <p:txBody>
          <a:bodyPr/>
          <a:lstStyle/>
          <a:p>
            <a:r>
              <a:rPr lang="en-US" dirty="0"/>
              <a:t>Who interrupted Jesus’ teaching and what was his issue? </a:t>
            </a:r>
          </a:p>
          <a:p>
            <a:r>
              <a:rPr lang="en-US" dirty="0"/>
              <a:t>What insight does Jesus give to His purpose for coming to the world? </a:t>
            </a:r>
          </a:p>
          <a:p>
            <a:r>
              <a:rPr lang="en-US" dirty="0"/>
              <a:t>Against what did Jesus caution the man? </a:t>
            </a:r>
          </a:p>
          <a:p>
            <a:r>
              <a:rPr lang="en-US" dirty="0"/>
              <a:t>What are some things other than money and possessions for which people can be greedy?</a:t>
            </a:r>
          </a:p>
          <a:p>
            <a:endParaRPr lang="en-US" dirty="0"/>
          </a:p>
        </p:txBody>
      </p:sp>
    </p:spTree>
    <p:extLst>
      <p:ext uri="{BB962C8B-B14F-4D97-AF65-F5344CB8AC3E}">
        <p14:creationId xmlns:p14="http://schemas.microsoft.com/office/powerpoint/2010/main" val="265984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Abundance vs. Abundant Life</a:t>
            </a:r>
          </a:p>
        </p:txBody>
      </p:sp>
      <p:sp>
        <p:nvSpPr>
          <p:cNvPr id="3" name="Content Placeholder 2"/>
          <p:cNvSpPr>
            <a:spLocks noGrp="1"/>
          </p:cNvSpPr>
          <p:nvPr>
            <p:ph idx="1"/>
          </p:nvPr>
        </p:nvSpPr>
        <p:spPr/>
        <p:txBody>
          <a:bodyPr/>
          <a:lstStyle/>
          <a:p>
            <a:r>
              <a:rPr lang="en-US" dirty="0"/>
              <a:t>Jesus is saying that wanting all of these things is a great mistake … why so?</a:t>
            </a:r>
          </a:p>
          <a:p>
            <a:r>
              <a:rPr lang="en-US" dirty="0"/>
              <a:t>How might greed affect our decisions regarding the distribution of our assets after death?</a:t>
            </a:r>
          </a:p>
          <a:p>
            <a:r>
              <a:rPr lang="en-US" dirty="0"/>
              <a:t>Is saving money the same as being greedy?</a:t>
            </a:r>
          </a:p>
          <a:p>
            <a:endParaRPr lang="en-US" dirty="0"/>
          </a:p>
        </p:txBody>
      </p:sp>
    </p:spTree>
    <p:extLst>
      <p:ext uri="{BB962C8B-B14F-4D97-AF65-F5344CB8AC3E}">
        <p14:creationId xmlns:p14="http://schemas.microsoft.com/office/powerpoint/2010/main" val="421354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Abundance vs. Abundant Life</a:t>
            </a:r>
          </a:p>
        </p:txBody>
      </p:sp>
      <p:sp>
        <p:nvSpPr>
          <p:cNvPr id="3" name="Content Placeholder 2"/>
          <p:cNvSpPr>
            <a:spLocks noGrp="1"/>
          </p:cNvSpPr>
          <p:nvPr>
            <p:ph idx="1"/>
          </p:nvPr>
        </p:nvSpPr>
        <p:spPr/>
        <p:txBody>
          <a:bodyPr/>
          <a:lstStyle/>
          <a:p>
            <a:r>
              <a:rPr lang="en-US" dirty="0"/>
              <a:t>What does it mean to “watch out” for greed?  What steps can believers take to “be on guard” against greed?</a:t>
            </a:r>
          </a:p>
          <a:p>
            <a:endParaRPr lang="en-US" dirty="0"/>
          </a:p>
        </p:txBody>
      </p:sp>
      <p:pic>
        <p:nvPicPr>
          <p:cNvPr id="2052" name="Picture 4" descr="Image result for gr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726" y="3628793"/>
            <a:ext cx="2495550" cy="18383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689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tragic end to the story</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Luke 12:16-21 (NIV)   And he told them this parable: "The ground of a certain rich man produced a good crop. 17  He thought to himself, 'What shall I do? I have no place to store my crops.' 18  "Then he said, 'This is what I'll do. I will tear down my barns and build bigger ones, and there I will store all my grain and my goods. 19  And I'll say to myself, </a:t>
            </a:r>
            <a:endParaRPr lang="en-US" dirty="0"/>
          </a:p>
        </p:txBody>
      </p:sp>
    </p:spTree>
    <p:extLst>
      <p:ext uri="{BB962C8B-B14F-4D97-AF65-F5344CB8AC3E}">
        <p14:creationId xmlns:p14="http://schemas.microsoft.com/office/powerpoint/2010/main" val="8750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tragic end to the story</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"You have plenty of good things laid up for many years. Take life easy; eat, drink and be merry."' 20  "But God said to him, 'You fool! This very night your life will be demanded from you. Then who will get what you have prepared for yourself?' 21  "This is how it will be with anyone who stores up things for himself but is not rich toward God."</a:t>
            </a:r>
            <a:endParaRPr lang="en-US" dirty="0"/>
          </a:p>
        </p:txBody>
      </p:sp>
      <p:pic>
        <p:nvPicPr>
          <p:cNvPr id="4" name="Picture 3"/>
          <p:cNvPicPr>
            <a:picLocks noChangeAspect="1"/>
          </p:cNvPicPr>
          <p:nvPr/>
        </p:nvPicPr>
        <p:blipFill>
          <a:blip r:embed="rId2"/>
          <a:stretch>
            <a:fillRect/>
          </a:stretch>
        </p:blipFill>
        <p:spPr>
          <a:xfrm>
            <a:off x="4651395" y="5721991"/>
            <a:ext cx="2800000" cy="342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86707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93</TotalTime>
  <Words>976</Words>
  <Application>Microsoft Office PowerPoint</Application>
  <PresentationFormat>Widescreen</PresentationFormat>
  <Paragraphs>65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The Poor Widow: Faith that Gives</vt:lpstr>
      <vt:lpstr>Video Introduction</vt:lpstr>
      <vt:lpstr>How ‘bout you?</vt:lpstr>
      <vt:lpstr>Listen for Jesus’ warning.</vt:lpstr>
      <vt:lpstr>Abundance vs. Abundant Life</vt:lpstr>
      <vt:lpstr>Abundance vs. Abundant Life</vt:lpstr>
      <vt:lpstr>Abundance vs. Abundant Life</vt:lpstr>
      <vt:lpstr>Listen for a tragic end to the story.</vt:lpstr>
      <vt:lpstr>Listen for a tragic end to the story.</vt:lpstr>
      <vt:lpstr>Have An Eternal Perspective</vt:lpstr>
      <vt:lpstr>Have An Eternal Perspective</vt:lpstr>
      <vt:lpstr>Listen for a contrast to the rich fool.</vt:lpstr>
      <vt:lpstr>Sacrifice and Trusting God </vt:lpstr>
      <vt:lpstr>Sacrifice and Trusting God </vt:lpstr>
      <vt:lpstr>Application</vt:lpstr>
      <vt:lpstr>Application</vt:lpstr>
      <vt:lpstr>Application</vt:lpstr>
      <vt:lpstr>Family Activities</vt:lpstr>
      <vt:lpstr>The Poor Widow: Faith that Gives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Poor Widow: Faith that Gives</dc:title>
  <dc:creator>Steve Armstrong</dc:creator>
  <cp:lastModifiedBy>Steve Armstrong</cp:lastModifiedBy>
  <cp:revision>8</cp:revision>
  <dcterms:created xsi:type="dcterms:W3CDTF">2019-06-14T13:06:34Z</dcterms:created>
  <dcterms:modified xsi:type="dcterms:W3CDTF">2019-06-14T14:39:53Z</dcterms:modified>
</cp:coreProperties>
</file>