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9xo809be"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yck36n8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Pray with Passion</a:t>
            </a:r>
          </a:p>
        </p:txBody>
      </p:sp>
      <p:sp>
        <p:nvSpPr>
          <p:cNvPr id="3" name="Subtitle 2"/>
          <p:cNvSpPr>
            <a:spLocks noGrp="1"/>
          </p:cNvSpPr>
          <p:nvPr>
            <p:ph type="subTitle" idx="1"/>
          </p:nvPr>
        </p:nvSpPr>
        <p:spPr>
          <a:xfrm>
            <a:off x="1524000" y="3835730"/>
            <a:ext cx="9144000" cy="1422070"/>
          </a:xfrm>
        </p:spPr>
        <p:txBody>
          <a:bodyPr/>
          <a:lstStyle/>
          <a:p>
            <a:r>
              <a:rPr lang="en-US" dirty="0"/>
              <a:t>September 10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C4F1-3C46-763B-84C3-D8C386424334}"/>
              </a:ext>
            </a:extLst>
          </p:cNvPr>
          <p:cNvSpPr>
            <a:spLocks noGrp="1"/>
          </p:cNvSpPr>
          <p:nvPr>
            <p:ph type="title"/>
          </p:nvPr>
        </p:nvSpPr>
        <p:spPr/>
        <p:txBody>
          <a:bodyPr/>
          <a:lstStyle/>
          <a:p>
            <a:r>
              <a:rPr lang="en-US" dirty="0"/>
              <a:t>Pray Expectantly</a:t>
            </a:r>
          </a:p>
        </p:txBody>
      </p:sp>
      <p:sp>
        <p:nvSpPr>
          <p:cNvPr id="3" name="Content Placeholder 2">
            <a:extLst>
              <a:ext uri="{FF2B5EF4-FFF2-40B4-BE49-F238E27FC236}">
                <a16:creationId xmlns:a16="http://schemas.microsoft.com/office/drawing/2014/main" id="{42AC7D4F-ACE3-C3B2-E267-1909D7BD6EF3}"/>
              </a:ext>
            </a:extLst>
          </p:cNvPr>
          <p:cNvSpPr>
            <a:spLocks noGrp="1"/>
          </p:cNvSpPr>
          <p:nvPr>
            <p:ph idx="1"/>
          </p:nvPr>
        </p:nvSpPr>
        <p:spPr/>
        <p:txBody>
          <a:bodyPr/>
          <a:lstStyle/>
          <a:p>
            <a:r>
              <a:rPr lang="en-US" dirty="0"/>
              <a:t>What did Daniel and his friends ask of God in the midst of a desperate situation? </a:t>
            </a:r>
          </a:p>
          <a:p>
            <a:r>
              <a:rPr lang="en-US" dirty="0"/>
              <a:t>Once they had prayed, how did Daniel then respond to the crisis?</a:t>
            </a:r>
          </a:p>
          <a:p>
            <a:r>
              <a:rPr lang="en-US" dirty="0"/>
              <a:t>Daniel enlisted the prayers of his friends.  What are the benefits of praying as a community?</a:t>
            </a:r>
          </a:p>
        </p:txBody>
      </p:sp>
    </p:spTree>
    <p:extLst>
      <p:ext uri="{BB962C8B-B14F-4D97-AF65-F5344CB8AC3E}">
        <p14:creationId xmlns:p14="http://schemas.microsoft.com/office/powerpoint/2010/main" val="14998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971E-B516-FA12-040C-CBB3086948CB}"/>
              </a:ext>
            </a:extLst>
          </p:cNvPr>
          <p:cNvSpPr>
            <a:spLocks noGrp="1"/>
          </p:cNvSpPr>
          <p:nvPr>
            <p:ph type="title"/>
          </p:nvPr>
        </p:nvSpPr>
        <p:spPr/>
        <p:txBody>
          <a:bodyPr/>
          <a:lstStyle/>
          <a:p>
            <a:r>
              <a:rPr lang="en-US" dirty="0"/>
              <a:t>Pray Expectantly</a:t>
            </a:r>
          </a:p>
        </p:txBody>
      </p:sp>
      <p:sp>
        <p:nvSpPr>
          <p:cNvPr id="3" name="Content Placeholder 2">
            <a:extLst>
              <a:ext uri="{FF2B5EF4-FFF2-40B4-BE49-F238E27FC236}">
                <a16:creationId xmlns:a16="http://schemas.microsoft.com/office/drawing/2014/main" id="{DD31D5C6-8DF1-03E2-5476-8554BBAF61C1}"/>
              </a:ext>
            </a:extLst>
          </p:cNvPr>
          <p:cNvSpPr>
            <a:spLocks noGrp="1"/>
          </p:cNvSpPr>
          <p:nvPr>
            <p:ph idx="1"/>
          </p:nvPr>
        </p:nvSpPr>
        <p:spPr/>
        <p:txBody>
          <a:bodyPr/>
          <a:lstStyle/>
          <a:p>
            <a:r>
              <a:rPr lang="en-US" dirty="0"/>
              <a:t>How can we demonstrate in our lives the importance of prayer?</a:t>
            </a:r>
          </a:p>
          <a:p>
            <a:r>
              <a:rPr lang="en-US" dirty="0"/>
              <a:t>So … you’re in a crisis, you pray with together others for God’s guidance, then God reveals to you what He is doing in a dream as you sleep.   What might you be </a:t>
            </a:r>
            <a:r>
              <a:rPr lang="en-US" i="1" dirty="0"/>
              <a:t>tempted</a:t>
            </a:r>
            <a:r>
              <a:rPr lang="en-US" dirty="0"/>
              <a:t> to do when you wake up?</a:t>
            </a:r>
          </a:p>
        </p:txBody>
      </p:sp>
      <p:sp>
        <p:nvSpPr>
          <p:cNvPr id="4" name="Scroll: Horizontal 3">
            <a:extLst>
              <a:ext uri="{FF2B5EF4-FFF2-40B4-BE49-F238E27FC236}">
                <a16:creationId xmlns:a16="http://schemas.microsoft.com/office/drawing/2014/main" id="{A6BACFE3-F4C9-7903-4F28-2188C8E5AD3F}"/>
              </a:ext>
            </a:extLst>
          </p:cNvPr>
          <p:cNvSpPr/>
          <p:nvPr/>
        </p:nvSpPr>
        <p:spPr>
          <a:xfrm rot="21056961">
            <a:off x="3429809" y="2467105"/>
            <a:ext cx="4502552" cy="2476982"/>
          </a:xfrm>
          <a:prstGeom prst="horizontalScroll">
            <a:avLst/>
          </a:prstGeom>
          <a:effectLst>
            <a:outerShdw blurRad="139700" dist="1778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rPr>
              <a:t>In the next passage we will see what </a:t>
            </a:r>
            <a:r>
              <a:rPr lang="en-US" sz="3600" i="1" dirty="0">
                <a:solidFill>
                  <a:srgbClr val="C00000"/>
                </a:solidFill>
              </a:rPr>
              <a:t>Daniel</a:t>
            </a:r>
            <a:r>
              <a:rPr lang="en-US" sz="3600" dirty="0">
                <a:solidFill>
                  <a:srgbClr val="C00000"/>
                </a:solidFill>
              </a:rPr>
              <a:t> did.</a:t>
            </a:r>
          </a:p>
        </p:txBody>
      </p:sp>
    </p:spTree>
    <p:extLst>
      <p:ext uri="{BB962C8B-B14F-4D97-AF65-F5344CB8AC3E}">
        <p14:creationId xmlns:p14="http://schemas.microsoft.com/office/powerpoint/2010/main" val="42768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4595-07BD-1BBA-02B0-F6F05A85E4C9}"/>
              </a:ext>
            </a:extLst>
          </p:cNvPr>
          <p:cNvSpPr>
            <a:spLocks noGrp="1"/>
          </p:cNvSpPr>
          <p:nvPr>
            <p:ph type="title"/>
          </p:nvPr>
        </p:nvSpPr>
        <p:spPr/>
        <p:txBody>
          <a:bodyPr/>
          <a:lstStyle/>
          <a:p>
            <a:pPr algn="l"/>
            <a:r>
              <a:rPr lang="en-US" dirty="0"/>
              <a:t>Listen for the content of Daniels praise.</a:t>
            </a:r>
          </a:p>
        </p:txBody>
      </p:sp>
      <p:sp>
        <p:nvSpPr>
          <p:cNvPr id="3" name="Content Placeholder 2">
            <a:extLst>
              <a:ext uri="{FF2B5EF4-FFF2-40B4-BE49-F238E27FC236}">
                <a16:creationId xmlns:a16="http://schemas.microsoft.com/office/drawing/2014/main" id="{C0B76DA4-D452-53CE-EDE3-4F54E035C953}"/>
              </a:ext>
            </a:extLst>
          </p:cNvPr>
          <p:cNvSpPr>
            <a:spLocks noGrp="1"/>
          </p:cNvSpPr>
          <p:nvPr>
            <p:ph idx="1"/>
          </p:nvPr>
        </p:nvSpPr>
        <p:spPr>
          <a:xfrm>
            <a:off x="1412112" y="1790901"/>
            <a:ext cx="9329194" cy="4351338"/>
          </a:xfrm>
        </p:spPr>
        <p:txBody>
          <a:bodyPr/>
          <a:lstStyle/>
          <a:p>
            <a:pPr marL="0" indent="0" algn="ctr">
              <a:buNone/>
            </a:pPr>
            <a:r>
              <a:rPr lang="en-US" dirty="0"/>
              <a:t>Daniel 2:20-23 (NIV)  and said: "Praise be to the name of God for ever and ever; wisdom and power are his. 21  He changes times and seasons; he sets up kings and deposes them. He gives wisdom to the wise and knowledge to the discerning. 22  He reveals deep and hidden things;</a:t>
            </a:r>
          </a:p>
        </p:txBody>
      </p:sp>
    </p:spTree>
    <p:extLst>
      <p:ext uri="{BB962C8B-B14F-4D97-AF65-F5344CB8AC3E}">
        <p14:creationId xmlns:p14="http://schemas.microsoft.com/office/powerpoint/2010/main" val="37258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4595-07BD-1BBA-02B0-F6F05A85E4C9}"/>
              </a:ext>
            </a:extLst>
          </p:cNvPr>
          <p:cNvSpPr>
            <a:spLocks noGrp="1"/>
          </p:cNvSpPr>
          <p:nvPr>
            <p:ph type="title"/>
          </p:nvPr>
        </p:nvSpPr>
        <p:spPr/>
        <p:txBody>
          <a:bodyPr/>
          <a:lstStyle/>
          <a:p>
            <a:pPr algn="l"/>
            <a:r>
              <a:rPr lang="en-US" dirty="0"/>
              <a:t>Listen for the content of Daniels praise.</a:t>
            </a:r>
          </a:p>
        </p:txBody>
      </p:sp>
      <p:sp>
        <p:nvSpPr>
          <p:cNvPr id="3" name="Content Placeholder 2">
            <a:extLst>
              <a:ext uri="{FF2B5EF4-FFF2-40B4-BE49-F238E27FC236}">
                <a16:creationId xmlns:a16="http://schemas.microsoft.com/office/drawing/2014/main" id="{C0B76DA4-D452-53CE-EDE3-4F54E035C953}"/>
              </a:ext>
            </a:extLst>
          </p:cNvPr>
          <p:cNvSpPr>
            <a:spLocks noGrp="1"/>
          </p:cNvSpPr>
          <p:nvPr>
            <p:ph idx="1"/>
          </p:nvPr>
        </p:nvSpPr>
        <p:spPr>
          <a:xfrm>
            <a:off x="1412112" y="1790901"/>
            <a:ext cx="9329194" cy="4351338"/>
          </a:xfrm>
        </p:spPr>
        <p:txBody>
          <a:bodyPr/>
          <a:lstStyle/>
          <a:p>
            <a:pPr marL="0" indent="0" algn="ctr">
              <a:buNone/>
            </a:pPr>
            <a:r>
              <a:rPr lang="en-US" dirty="0"/>
              <a:t>he knows what lies in darkness, and light dwells with him. 23  I thank and praise you, O God of my fathers: You have given me wisdom and power, you have made known to me what we asked of you, you have made known to us the dream of the king."   </a:t>
            </a:r>
            <a:br>
              <a:rPr lang="en-US" dirty="0"/>
            </a:br>
            <a:r>
              <a:rPr lang="en-US" dirty="0"/>
              <a:t> 27-28a  Daniel replied, </a:t>
            </a:r>
          </a:p>
        </p:txBody>
      </p:sp>
    </p:spTree>
    <p:extLst>
      <p:ext uri="{BB962C8B-B14F-4D97-AF65-F5344CB8AC3E}">
        <p14:creationId xmlns:p14="http://schemas.microsoft.com/office/powerpoint/2010/main" val="30669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4595-07BD-1BBA-02B0-F6F05A85E4C9}"/>
              </a:ext>
            </a:extLst>
          </p:cNvPr>
          <p:cNvSpPr>
            <a:spLocks noGrp="1"/>
          </p:cNvSpPr>
          <p:nvPr>
            <p:ph type="title"/>
          </p:nvPr>
        </p:nvSpPr>
        <p:spPr/>
        <p:txBody>
          <a:bodyPr/>
          <a:lstStyle/>
          <a:p>
            <a:pPr algn="l"/>
            <a:r>
              <a:rPr lang="en-US" dirty="0"/>
              <a:t>Listen for the content of Daniels praise.</a:t>
            </a:r>
          </a:p>
        </p:txBody>
      </p:sp>
      <p:sp>
        <p:nvSpPr>
          <p:cNvPr id="3" name="Content Placeholder 2">
            <a:extLst>
              <a:ext uri="{FF2B5EF4-FFF2-40B4-BE49-F238E27FC236}">
                <a16:creationId xmlns:a16="http://schemas.microsoft.com/office/drawing/2014/main" id="{C0B76DA4-D452-53CE-EDE3-4F54E035C953}"/>
              </a:ext>
            </a:extLst>
          </p:cNvPr>
          <p:cNvSpPr>
            <a:spLocks noGrp="1"/>
          </p:cNvSpPr>
          <p:nvPr>
            <p:ph idx="1"/>
          </p:nvPr>
        </p:nvSpPr>
        <p:spPr>
          <a:xfrm>
            <a:off x="1412112" y="1790901"/>
            <a:ext cx="9329194" cy="4351338"/>
          </a:xfrm>
        </p:spPr>
        <p:txBody>
          <a:bodyPr/>
          <a:lstStyle/>
          <a:p>
            <a:pPr marL="0" indent="0" algn="ctr">
              <a:buNone/>
            </a:pPr>
            <a:r>
              <a:rPr lang="en-US" dirty="0"/>
              <a:t>"No wise man, enchanter, magician or diviner can explain to the king the mystery he has asked about, 28  but there is a God in heaven who reveals mysteries. He has shown King Nebuchadnezzar what will happen in days to come. </a:t>
            </a:r>
          </a:p>
        </p:txBody>
      </p:sp>
      <p:pic>
        <p:nvPicPr>
          <p:cNvPr id="4" name="Picture 3">
            <a:extLst>
              <a:ext uri="{FF2B5EF4-FFF2-40B4-BE49-F238E27FC236}">
                <a16:creationId xmlns:a16="http://schemas.microsoft.com/office/drawing/2014/main" id="{21837E4C-33B4-D62A-51A4-789F7E766F06}"/>
              </a:ext>
            </a:extLst>
          </p:cNvPr>
          <p:cNvPicPr>
            <a:picLocks noChangeAspect="1"/>
          </p:cNvPicPr>
          <p:nvPr/>
        </p:nvPicPr>
        <p:blipFill>
          <a:blip r:embed="rId2"/>
          <a:stretch>
            <a:fillRect/>
          </a:stretch>
        </p:blipFill>
        <p:spPr>
          <a:xfrm flipV="1">
            <a:off x="5152899" y="5254907"/>
            <a:ext cx="1847619" cy="258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860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DEAA-133C-92C2-0FC2-990238929A79}"/>
              </a:ext>
            </a:extLst>
          </p:cNvPr>
          <p:cNvSpPr>
            <a:spLocks noGrp="1"/>
          </p:cNvSpPr>
          <p:nvPr>
            <p:ph type="title"/>
          </p:nvPr>
        </p:nvSpPr>
        <p:spPr/>
        <p:txBody>
          <a:bodyPr/>
          <a:lstStyle/>
          <a:p>
            <a:r>
              <a:rPr lang="en-US" dirty="0"/>
              <a:t>Acknowledge God’s Work</a:t>
            </a:r>
          </a:p>
        </p:txBody>
      </p:sp>
      <p:sp>
        <p:nvSpPr>
          <p:cNvPr id="3" name="Content Placeholder 2">
            <a:extLst>
              <a:ext uri="{FF2B5EF4-FFF2-40B4-BE49-F238E27FC236}">
                <a16:creationId xmlns:a16="http://schemas.microsoft.com/office/drawing/2014/main" id="{D81B3426-F331-2C9E-254A-A75C90722798}"/>
              </a:ext>
            </a:extLst>
          </p:cNvPr>
          <p:cNvSpPr>
            <a:spLocks noGrp="1"/>
          </p:cNvSpPr>
          <p:nvPr>
            <p:ph idx="1"/>
          </p:nvPr>
        </p:nvSpPr>
        <p:spPr/>
        <p:txBody>
          <a:bodyPr/>
          <a:lstStyle/>
          <a:p>
            <a:r>
              <a:rPr lang="en-US" dirty="0"/>
              <a:t>What does Daniel do immediately after the dream is revealed to him? </a:t>
            </a:r>
          </a:p>
          <a:p>
            <a:r>
              <a:rPr lang="en-US" dirty="0"/>
              <a:t>What are some of the attributes for which Daniel praised God?</a:t>
            </a:r>
          </a:p>
          <a:p>
            <a:r>
              <a:rPr lang="en-US" dirty="0"/>
              <a:t>Why were those attributes relevant to Daniel’s situation?</a:t>
            </a:r>
          </a:p>
        </p:txBody>
      </p:sp>
    </p:spTree>
    <p:extLst>
      <p:ext uri="{BB962C8B-B14F-4D97-AF65-F5344CB8AC3E}">
        <p14:creationId xmlns:p14="http://schemas.microsoft.com/office/powerpoint/2010/main" val="39995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0AAE-608B-EBE6-7DD9-D83537E5D36A}"/>
              </a:ext>
            </a:extLst>
          </p:cNvPr>
          <p:cNvSpPr>
            <a:spLocks noGrp="1"/>
          </p:cNvSpPr>
          <p:nvPr>
            <p:ph type="title"/>
          </p:nvPr>
        </p:nvSpPr>
        <p:spPr/>
        <p:txBody>
          <a:bodyPr/>
          <a:lstStyle/>
          <a:p>
            <a:r>
              <a:rPr lang="en-US" dirty="0"/>
              <a:t>Acknowledge God’s Work</a:t>
            </a:r>
          </a:p>
        </p:txBody>
      </p:sp>
      <p:sp>
        <p:nvSpPr>
          <p:cNvPr id="3" name="Content Placeholder 2">
            <a:extLst>
              <a:ext uri="{FF2B5EF4-FFF2-40B4-BE49-F238E27FC236}">
                <a16:creationId xmlns:a16="http://schemas.microsoft.com/office/drawing/2014/main" id="{DAA190B9-FA51-9D68-E2D1-6B108B7FD2C8}"/>
              </a:ext>
            </a:extLst>
          </p:cNvPr>
          <p:cNvSpPr>
            <a:spLocks noGrp="1"/>
          </p:cNvSpPr>
          <p:nvPr>
            <p:ph idx="1"/>
          </p:nvPr>
        </p:nvSpPr>
        <p:spPr/>
        <p:txBody>
          <a:bodyPr/>
          <a:lstStyle/>
          <a:p>
            <a:r>
              <a:rPr lang="en-US" dirty="0"/>
              <a:t>What are some ways we can honor God when He answers our prayers?</a:t>
            </a:r>
          </a:p>
          <a:p>
            <a:r>
              <a:rPr lang="en-US" dirty="0"/>
              <a:t>How does this passage show God’s involvement in the political process? </a:t>
            </a:r>
          </a:p>
          <a:p>
            <a:r>
              <a:rPr lang="en-US" dirty="0"/>
              <a:t>Give some specific ways in our life we can apply what we learn from Daniel here.</a:t>
            </a:r>
          </a:p>
        </p:txBody>
      </p:sp>
    </p:spTree>
    <p:extLst>
      <p:ext uri="{BB962C8B-B14F-4D97-AF65-F5344CB8AC3E}">
        <p14:creationId xmlns:p14="http://schemas.microsoft.com/office/powerpoint/2010/main" val="10692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3DB9-D40C-CC78-D33D-1DF7926D04C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DF55477-C31A-5A82-8082-23FC1BBFFFC3}"/>
              </a:ext>
            </a:extLst>
          </p:cNvPr>
          <p:cNvSpPr>
            <a:spLocks noGrp="1"/>
          </p:cNvSpPr>
          <p:nvPr>
            <p:ph idx="1"/>
          </p:nvPr>
        </p:nvSpPr>
        <p:spPr>
          <a:xfrm>
            <a:off x="838200" y="1990845"/>
            <a:ext cx="10515600" cy="4186117"/>
          </a:xfrm>
        </p:spPr>
        <p:txBody>
          <a:bodyPr/>
          <a:lstStyle/>
          <a:p>
            <a:r>
              <a:rPr lang="en-US" dirty="0"/>
              <a:t>Start a prayer journal. </a:t>
            </a:r>
          </a:p>
          <a:p>
            <a:pPr lvl="1"/>
            <a:r>
              <a:rPr lang="en-US" dirty="0"/>
              <a:t>Begin a personal prayer journal in which you record your prayer concerns. </a:t>
            </a:r>
          </a:p>
          <a:p>
            <a:pPr lvl="1"/>
            <a:r>
              <a:rPr lang="en-US" dirty="0"/>
              <a:t>Include information about the concern, the date you added each entry, and space for how God answers your prayers.</a:t>
            </a:r>
          </a:p>
          <a:p>
            <a:endParaRPr lang="en-US" dirty="0"/>
          </a:p>
        </p:txBody>
      </p:sp>
    </p:spTree>
    <p:extLst>
      <p:ext uri="{BB962C8B-B14F-4D97-AF65-F5344CB8AC3E}">
        <p14:creationId xmlns:p14="http://schemas.microsoft.com/office/powerpoint/2010/main" val="2978379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3DB9-D40C-CC78-D33D-1DF7926D04C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DF55477-C31A-5A82-8082-23FC1BBFFFC3}"/>
              </a:ext>
            </a:extLst>
          </p:cNvPr>
          <p:cNvSpPr>
            <a:spLocks noGrp="1"/>
          </p:cNvSpPr>
          <p:nvPr>
            <p:ph idx="1"/>
          </p:nvPr>
        </p:nvSpPr>
        <p:spPr>
          <a:xfrm>
            <a:off x="838200" y="1990845"/>
            <a:ext cx="10515600" cy="4186117"/>
          </a:xfrm>
        </p:spPr>
        <p:txBody>
          <a:bodyPr>
            <a:normAutofit/>
          </a:bodyPr>
          <a:lstStyle/>
          <a:p>
            <a:r>
              <a:rPr lang="en-US" dirty="0"/>
              <a:t>Enlist a prayer partner. </a:t>
            </a:r>
          </a:p>
          <a:p>
            <a:pPr lvl="1"/>
            <a:r>
              <a:rPr lang="en-US" dirty="0"/>
              <a:t>Invite someone to be your prayer partner for a specific concern in your life. </a:t>
            </a:r>
          </a:p>
          <a:p>
            <a:pPr lvl="1"/>
            <a:r>
              <a:rPr lang="en-US" dirty="0"/>
              <a:t>Explain your concern and how you are praying for this issue. </a:t>
            </a:r>
          </a:p>
          <a:p>
            <a:pPr lvl="1"/>
            <a:r>
              <a:rPr lang="en-US" dirty="0"/>
              <a:t>Make sure to give updates about how God is working in the situation, even if you are still waiting for Him to act.</a:t>
            </a:r>
          </a:p>
          <a:p>
            <a:endParaRPr lang="en-US" dirty="0"/>
          </a:p>
        </p:txBody>
      </p:sp>
    </p:spTree>
    <p:extLst>
      <p:ext uri="{BB962C8B-B14F-4D97-AF65-F5344CB8AC3E}">
        <p14:creationId xmlns:p14="http://schemas.microsoft.com/office/powerpoint/2010/main" val="225113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3DB9-D40C-CC78-D33D-1DF7926D04C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DF55477-C31A-5A82-8082-23FC1BBFFFC3}"/>
              </a:ext>
            </a:extLst>
          </p:cNvPr>
          <p:cNvSpPr>
            <a:spLocks noGrp="1"/>
          </p:cNvSpPr>
          <p:nvPr>
            <p:ph idx="1"/>
          </p:nvPr>
        </p:nvSpPr>
        <p:spPr>
          <a:xfrm>
            <a:off x="838200" y="1898247"/>
            <a:ext cx="10515600" cy="4278715"/>
          </a:xfrm>
        </p:spPr>
        <p:txBody>
          <a:bodyPr/>
          <a:lstStyle/>
          <a:p>
            <a:r>
              <a:rPr lang="en-US" dirty="0"/>
              <a:t>Write a response of praise. </a:t>
            </a:r>
          </a:p>
          <a:p>
            <a:pPr lvl="1"/>
            <a:r>
              <a:rPr lang="en-US" dirty="0"/>
              <a:t>Think back to a time when God has answered a prayer for you. </a:t>
            </a:r>
          </a:p>
          <a:p>
            <a:pPr lvl="1"/>
            <a:r>
              <a:rPr lang="en-US" dirty="0"/>
              <a:t>Write out your response of praise for how He worked in this situation. </a:t>
            </a:r>
          </a:p>
          <a:p>
            <a:pPr lvl="1"/>
            <a:r>
              <a:rPr lang="en-US" dirty="0"/>
              <a:t>Say your words out loud to Him, as an offering of worship</a:t>
            </a:r>
          </a:p>
          <a:p>
            <a:endParaRPr lang="en-US" dirty="0"/>
          </a:p>
        </p:txBody>
      </p:sp>
    </p:spTree>
    <p:extLst>
      <p:ext uri="{BB962C8B-B14F-4D97-AF65-F5344CB8AC3E}">
        <p14:creationId xmlns:p14="http://schemas.microsoft.com/office/powerpoint/2010/main" val="158344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0D7A61-73DE-013A-DED4-0229C9E2A140}"/>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C7CED63-34A6-67B3-BA03-B78433E481AD}"/>
              </a:ext>
            </a:extLst>
          </p:cNvPr>
          <p:cNvGrpSpPr/>
          <p:nvPr/>
        </p:nvGrpSpPr>
        <p:grpSpPr>
          <a:xfrm>
            <a:off x="2849598" y="1472540"/>
            <a:ext cx="6492803" cy="4249201"/>
            <a:chOff x="3082347" y="1603168"/>
            <a:chExt cx="6492803" cy="4249201"/>
          </a:xfrm>
        </p:grpSpPr>
        <p:pic>
          <p:nvPicPr>
            <p:cNvPr id="6" name="Picture 5" descr="A hands folded in prayer&#10;&#10;Description automatically generated">
              <a:extLst>
                <a:ext uri="{FF2B5EF4-FFF2-40B4-BE49-F238E27FC236}">
                  <a16:creationId xmlns:a16="http://schemas.microsoft.com/office/drawing/2014/main" id="{8D692813-B2AB-953D-5E4E-DDA92650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498" y="1913659"/>
              <a:ext cx="5868502" cy="3030682"/>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877CB946-522C-7B42-1C61-4CD80FF44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347" y="1603168"/>
              <a:ext cx="6492803" cy="4249201"/>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B3777F3E-AC0D-E13A-548C-59C10FF49912}"/>
              </a:ext>
            </a:extLst>
          </p:cNvPr>
          <p:cNvSpPr txBox="1"/>
          <p:nvPr/>
        </p:nvSpPr>
        <p:spPr>
          <a:xfrm>
            <a:off x="4631377" y="5828619"/>
            <a:ext cx="294508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94056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D61C3B-2B04-EEE9-6139-5171C866E376}"/>
              </a:ext>
            </a:extLst>
          </p:cNvPr>
          <p:cNvSpPr>
            <a:spLocks noGrp="1"/>
          </p:cNvSpPr>
          <p:nvPr>
            <p:ph type="title"/>
          </p:nvPr>
        </p:nvSpPr>
        <p:spPr/>
        <p:txBody>
          <a:bodyPr/>
          <a:lstStyle/>
          <a:p>
            <a:r>
              <a:rPr lang="en-US" dirty="0"/>
              <a:t>Family Activities</a:t>
            </a:r>
          </a:p>
        </p:txBody>
      </p:sp>
      <p:pic>
        <p:nvPicPr>
          <p:cNvPr id="8" name="Picture 7" descr="A group of white boxes with black letters&#10;&#10;Description automatically generated">
            <a:extLst>
              <a:ext uri="{FF2B5EF4-FFF2-40B4-BE49-F238E27FC236}">
                <a16:creationId xmlns:a16="http://schemas.microsoft.com/office/drawing/2014/main" id="{9400D0B5-5055-71EC-F526-822032AEE96D}"/>
              </a:ext>
            </a:extLst>
          </p:cNvPr>
          <p:cNvPicPr>
            <a:picLocks noChangeAspect="1"/>
          </p:cNvPicPr>
          <p:nvPr/>
        </p:nvPicPr>
        <p:blipFill>
          <a:blip r:embed="rId2">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6351988" y="2295882"/>
            <a:ext cx="5764501" cy="205955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0" name="Picture 9" descr="A person in a garment&#10;&#10;Description automatically generated">
            <a:extLst>
              <a:ext uri="{FF2B5EF4-FFF2-40B4-BE49-F238E27FC236}">
                <a16:creationId xmlns:a16="http://schemas.microsoft.com/office/drawing/2014/main" id="{FC071027-0A37-4221-E61D-E0F405AEA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2189" y="2448176"/>
            <a:ext cx="2054470" cy="3340601"/>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88A2563D-E8D6-BF1B-CA97-0A2713146C4E}"/>
              </a:ext>
            </a:extLst>
          </p:cNvPr>
          <p:cNvSpPr/>
          <p:nvPr/>
        </p:nvSpPr>
        <p:spPr>
          <a:xfrm>
            <a:off x="2600648" y="1612231"/>
            <a:ext cx="4197194" cy="3874169"/>
          </a:xfrm>
          <a:prstGeom prst="wedgeRoundRectCallout">
            <a:avLst>
              <a:gd name="adj1" fmla="val -61609"/>
              <a:gd name="adj2" fmla="val -1214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message has come from </a:t>
            </a:r>
            <a:r>
              <a:rPr lang="en-US" dirty="0" err="1">
                <a:latin typeface="Comic Sans MS" panose="030F0702030302020204" pitchFamily="66" charset="0"/>
              </a:rPr>
              <a:t>Poresan</a:t>
            </a:r>
            <a:r>
              <a:rPr lang="en-US" dirty="0">
                <a:latin typeface="Comic Sans MS" panose="030F0702030302020204" pitchFamily="66" charset="0"/>
              </a:rPr>
              <a:t> </a:t>
            </a:r>
            <a:r>
              <a:rPr lang="en-US" dirty="0" err="1">
                <a:latin typeface="Comic Sans MS" panose="030F0702030302020204" pitchFamily="66" charset="0"/>
              </a:rPr>
              <a:t>Jipinesmon</a:t>
            </a:r>
            <a:r>
              <a:rPr lang="en-US" dirty="0">
                <a:latin typeface="Comic Sans MS" panose="030F0702030302020204" pitchFamily="66" charset="0"/>
              </a:rPr>
              <a:t> in your galaxy.  You must first solve the clue words that make up the key.  Then use the numbers to fill in the letters of the message form.  If you insist on doing the crossword, I find your lack of cooperation disturbing.  However, you will find helps and other activities at </a:t>
            </a:r>
            <a:r>
              <a:rPr lang="en-US" dirty="0">
                <a:latin typeface="Comic Sans MS" panose="030F0702030302020204" pitchFamily="66" charset="0"/>
                <a:hlinkClick r:id="rId4"/>
              </a:rPr>
              <a:t>https://tinyurl.com/yck36n89</a:t>
            </a:r>
            <a:r>
              <a:rPr lang="en-US" dirty="0">
                <a:latin typeface="Comic Sans MS" panose="030F0702030302020204" pitchFamily="66" charset="0"/>
              </a:rPr>
              <a:t> </a:t>
            </a:r>
          </a:p>
        </p:txBody>
      </p:sp>
    </p:spTree>
    <p:extLst>
      <p:ext uri="{BB962C8B-B14F-4D97-AF65-F5344CB8AC3E}">
        <p14:creationId xmlns:p14="http://schemas.microsoft.com/office/powerpoint/2010/main" val="416990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Pray with Passion</a:t>
            </a:r>
          </a:p>
        </p:txBody>
      </p:sp>
      <p:sp>
        <p:nvSpPr>
          <p:cNvPr id="3" name="Subtitle 2"/>
          <p:cNvSpPr>
            <a:spLocks noGrp="1"/>
          </p:cNvSpPr>
          <p:nvPr>
            <p:ph type="subTitle" idx="1"/>
          </p:nvPr>
        </p:nvSpPr>
        <p:spPr>
          <a:xfrm>
            <a:off x="1524000" y="3835730"/>
            <a:ext cx="9144000" cy="1422070"/>
          </a:xfrm>
        </p:spPr>
        <p:txBody>
          <a:bodyPr/>
          <a:lstStyle/>
          <a:p>
            <a:r>
              <a:rPr lang="en-US" dirty="0"/>
              <a:t>September 10</a:t>
            </a:r>
          </a:p>
        </p:txBody>
      </p:sp>
    </p:spTree>
    <p:extLst>
      <p:ext uri="{BB962C8B-B14F-4D97-AF65-F5344CB8AC3E}">
        <p14:creationId xmlns:p14="http://schemas.microsoft.com/office/powerpoint/2010/main" val="17007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D5293-E454-222D-5E06-858051AB598B}"/>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6CFCF06C-A69B-4F6B-8181-18C8DC2A8197}"/>
              </a:ext>
            </a:extLst>
          </p:cNvPr>
          <p:cNvSpPr>
            <a:spLocks noGrp="1"/>
          </p:cNvSpPr>
          <p:nvPr>
            <p:ph idx="1"/>
          </p:nvPr>
        </p:nvSpPr>
        <p:spPr/>
        <p:txBody>
          <a:bodyPr/>
          <a:lstStyle/>
          <a:p>
            <a:r>
              <a:rPr lang="en-US" dirty="0"/>
              <a:t>When have you felt clueless about how to fix something?</a:t>
            </a:r>
          </a:p>
          <a:p>
            <a:r>
              <a:rPr lang="en-US" dirty="0">
                <a:solidFill>
                  <a:srgbClr val="C00000"/>
                </a:solidFill>
              </a:rPr>
              <a:t>There are plenty of things in our lives that we cannot fix.</a:t>
            </a:r>
          </a:p>
          <a:p>
            <a:pPr lvl="1"/>
            <a:r>
              <a:rPr lang="en-US" dirty="0">
                <a:solidFill>
                  <a:srgbClr val="C00000"/>
                </a:solidFill>
              </a:rPr>
              <a:t>But God can fix them if we only trust Him</a:t>
            </a:r>
          </a:p>
          <a:p>
            <a:pPr lvl="1"/>
            <a:r>
              <a:rPr lang="en-US" dirty="0">
                <a:solidFill>
                  <a:srgbClr val="C00000"/>
                </a:solidFill>
              </a:rPr>
              <a:t>When we talk to God about our problems, prayers really do make a difference.</a:t>
            </a:r>
          </a:p>
          <a:p>
            <a:endParaRPr lang="en-US" dirty="0"/>
          </a:p>
        </p:txBody>
      </p:sp>
      <p:grpSp>
        <p:nvGrpSpPr>
          <p:cNvPr id="5" name="Group 4">
            <a:extLst>
              <a:ext uri="{FF2B5EF4-FFF2-40B4-BE49-F238E27FC236}">
                <a16:creationId xmlns:a16="http://schemas.microsoft.com/office/drawing/2014/main" id="{A04785D8-3F8B-0351-2559-46DAE784FC52}"/>
              </a:ext>
            </a:extLst>
          </p:cNvPr>
          <p:cNvGrpSpPr/>
          <p:nvPr/>
        </p:nvGrpSpPr>
        <p:grpSpPr>
          <a:xfrm>
            <a:off x="1693040" y="3063834"/>
            <a:ext cx="9533748" cy="2847557"/>
            <a:chOff x="1693040" y="3063834"/>
            <a:chExt cx="9533748" cy="2847557"/>
          </a:xfrm>
        </p:grpSpPr>
        <p:pic>
          <p:nvPicPr>
            <p:cNvPr id="1028" name="Picture 4" descr="Boy clipart">
              <a:extLst>
                <a:ext uri="{FF2B5EF4-FFF2-40B4-BE49-F238E27FC236}">
                  <a16:creationId xmlns:a16="http://schemas.microsoft.com/office/drawing/2014/main" id="{077D3B8C-97B6-16A9-7AA2-7C9D668CFA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8931" y="3063834"/>
              <a:ext cx="2677857" cy="2667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Grayscale Photo of People Standing near the Wrecked Vintage Car Stock Photo">
              <a:extLst>
                <a:ext uri="{FF2B5EF4-FFF2-40B4-BE49-F238E27FC236}">
                  <a16:creationId xmlns:a16="http://schemas.microsoft.com/office/drawing/2014/main" id="{C43F19AE-C40E-150C-EBE4-2AA0D3C9A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729" y="3444068"/>
              <a:ext cx="2714785" cy="2207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Retro man confused clipart">
              <a:extLst>
                <a:ext uri="{FF2B5EF4-FFF2-40B4-BE49-F238E27FC236}">
                  <a16:creationId xmlns:a16="http://schemas.microsoft.com/office/drawing/2014/main" id="{84581AF3-6876-2FB1-21B4-DC6F8B3A42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3040" y="3429000"/>
              <a:ext cx="2138189" cy="2482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183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126C-6DEE-1409-95D5-A321BC072D87}"/>
              </a:ext>
            </a:extLst>
          </p:cNvPr>
          <p:cNvSpPr>
            <a:spLocks noGrp="1"/>
          </p:cNvSpPr>
          <p:nvPr>
            <p:ph type="title"/>
          </p:nvPr>
        </p:nvSpPr>
        <p:spPr/>
        <p:txBody>
          <a:bodyPr/>
          <a:lstStyle/>
          <a:p>
            <a:pPr algn="l"/>
            <a:r>
              <a:rPr lang="de-DE" dirty="0"/>
              <a:t>Listen for Daniel in danger. </a:t>
            </a:r>
            <a:endParaRPr lang="en-US" dirty="0"/>
          </a:p>
        </p:txBody>
      </p:sp>
      <p:sp>
        <p:nvSpPr>
          <p:cNvPr id="3" name="Content Placeholder 2">
            <a:extLst>
              <a:ext uri="{FF2B5EF4-FFF2-40B4-BE49-F238E27FC236}">
                <a16:creationId xmlns:a16="http://schemas.microsoft.com/office/drawing/2014/main" id="{AFF211BD-AE0A-3D3C-D4C4-B09CA0E54784}"/>
              </a:ext>
            </a:extLst>
          </p:cNvPr>
          <p:cNvSpPr>
            <a:spLocks noGrp="1"/>
          </p:cNvSpPr>
          <p:nvPr>
            <p:ph idx="1"/>
          </p:nvPr>
        </p:nvSpPr>
        <p:spPr>
          <a:xfrm>
            <a:off x="1099595" y="2131769"/>
            <a:ext cx="9663896" cy="4351338"/>
          </a:xfrm>
        </p:spPr>
        <p:txBody>
          <a:bodyPr/>
          <a:lstStyle/>
          <a:p>
            <a:pPr marL="0" indent="0" algn="ctr">
              <a:buNone/>
            </a:pPr>
            <a:r>
              <a:rPr lang="en-US" dirty="0"/>
              <a:t>Daniel 2:13-16 (NIV)   So the decree was issued to put the wise men to death, and men were sent to look for Daniel and his friends to put them to death. 14  When Arioch, the commander of the king's guard, had gone out to put to death the wise men of Babylon, </a:t>
            </a:r>
          </a:p>
        </p:txBody>
      </p:sp>
      <p:pic>
        <p:nvPicPr>
          <p:cNvPr id="4" name="Picture 3">
            <a:extLst>
              <a:ext uri="{FF2B5EF4-FFF2-40B4-BE49-F238E27FC236}">
                <a16:creationId xmlns:a16="http://schemas.microsoft.com/office/drawing/2014/main" id="{C20B4C36-F1B7-B043-3D7F-F193C3DE1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312" y="2408696"/>
            <a:ext cx="2594461" cy="259446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2460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126C-6DEE-1409-95D5-A321BC072D87}"/>
              </a:ext>
            </a:extLst>
          </p:cNvPr>
          <p:cNvSpPr>
            <a:spLocks noGrp="1"/>
          </p:cNvSpPr>
          <p:nvPr>
            <p:ph type="title"/>
          </p:nvPr>
        </p:nvSpPr>
        <p:spPr/>
        <p:txBody>
          <a:bodyPr/>
          <a:lstStyle/>
          <a:p>
            <a:pPr algn="l"/>
            <a:r>
              <a:rPr lang="de-DE" dirty="0"/>
              <a:t>Listen for Daniel in danger. </a:t>
            </a:r>
            <a:endParaRPr lang="en-US" dirty="0"/>
          </a:p>
        </p:txBody>
      </p:sp>
      <p:sp>
        <p:nvSpPr>
          <p:cNvPr id="3" name="Content Placeholder 2">
            <a:extLst>
              <a:ext uri="{FF2B5EF4-FFF2-40B4-BE49-F238E27FC236}">
                <a16:creationId xmlns:a16="http://schemas.microsoft.com/office/drawing/2014/main" id="{AFF211BD-AE0A-3D3C-D4C4-B09CA0E54784}"/>
              </a:ext>
            </a:extLst>
          </p:cNvPr>
          <p:cNvSpPr>
            <a:spLocks noGrp="1"/>
          </p:cNvSpPr>
          <p:nvPr>
            <p:ph idx="1"/>
          </p:nvPr>
        </p:nvSpPr>
        <p:spPr>
          <a:xfrm>
            <a:off x="1264052" y="1992873"/>
            <a:ext cx="9663896" cy="4351338"/>
          </a:xfrm>
        </p:spPr>
        <p:txBody>
          <a:bodyPr/>
          <a:lstStyle/>
          <a:p>
            <a:pPr marL="0" indent="0" algn="ctr">
              <a:buNone/>
            </a:pPr>
            <a:r>
              <a:rPr lang="en-US" dirty="0"/>
              <a:t>Daniel spoke to him with wisdom and tact. 15  He asked the king's officer, "Why did the king issue such a harsh decree?" Arioch then explained the matter to Daniel. 16  At this, Daniel went in to the king and asked for time, so that he might interpret the dream for him.</a:t>
            </a:r>
          </a:p>
        </p:txBody>
      </p:sp>
      <p:pic>
        <p:nvPicPr>
          <p:cNvPr id="6" name="Picture 5">
            <a:extLst>
              <a:ext uri="{FF2B5EF4-FFF2-40B4-BE49-F238E27FC236}">
                <a16:creationId xmlns:a16="http://schemas.microsoft.com/office/drawing/2014/main" id="{FD3D29D1-6214-60A5-96C8-6BBF23A67A39}"/>
              </a:ext>
            </a:extLst>
          </p:cNvPr>
          <p:cNvPicPr>
            <a:picLocks noChangeAspect="1"/>
          </p:cNvPicPr>
          <p:nvPr/>
        </p:nvPicPr>
        <p:blipFill>
          <a:blip r:embed="rId2"/>
          <a:stretch>
            <a:fillRect/>
          </a:stretch>
        </p:blipFill>
        <p:spPr>
          <a:xfrm>
            <a:off x="5253213" y="5490095"/>
            <a:ext cx="1847619"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5588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0475-BBEA-24CA-517C-49503EAA0790}"/>
              </a:ext>
            </a:extLst>
          </p:cNvPr>
          <p:cNvSpPr>
            <a:spLocks noGrp="1"/>
          </p:cNvSpPr>
          <p:nvPr>
            <p:ph type="title"/>
          </p:nvPr>
        </p:nvSpPr>
        <p:spPr/>
        <p:txBody>
          <a:bodyPr/>
          <a:lstStyle/>
          <a:p>
            <a:r>
              <a:rPr lang="en-US" dirty="0"/>
              <a:t>Seek God</a:t>
            </a:r>
          </a:p>
        </p:txBody>
      </p:sp>
      <p:sp>
        <p:nvSpPr>
          <p:cNvPr id="3" name="Content Placeholder 2">
            <a:extLst>
              <a:ext uri="{FF2B5EF4-FFF2-40B4-BE49-F238E27FC236}">
                <a16:creationId xmlns:a16="http://schemas.microsoft.com/office/drawing/2014/main" id="{5FC61F01-DD80-85DC-BC23-D9CF8FDBEA05}"/>
              </a:ext>
            </a:extLst>
          </p:cNvPr>
          <p:cNvSpPr>
            <a:spLocks noGrp="1"/>
          </p:cNvSpPr>
          <p:nvPr>
            <p:ph idx="1"/>
          </p:nvPr>
        </p:nvSpPr>
        <p:spPr/>
        <p:txBody>
          <a:bodyPr/>
          <a:lstStyle/>
          <a:p>
            <a:r>
              <a:rPr lang="en-US" dirty="0"/>
              <a:t>What situation created this threat of execution for Daniel and his friends?</a:t>
            </a:r>
          </a:p>
          <a:p>
            <a:r>
              <a:rPr lang="en-US" dirty="0"/>
              <a:t>What words and phrases describe how Daniel responded to the threat he faced?</a:t>
            </a:r>
          </a:p>
          <a:p>
            <a:r>
              <a:rPr lang="en-US" dirty="0"/>
              <a:t>Why do you think this was a good request?</a:t>
            </a:r>
          </a:p>
        </p:txBody>
      </p:sp>
    </p:spTree>
    <p:extLst>
      <p:ext uri="{BB962C8B-B14F-4D97-AF65-F5344CB8AC3E}">
        <p14:creationId xmlns:p14="http://schemas.microsoft.com/office/powerpoint/2010/main" val="17736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2FE4-F0D0-F799-A1FB-916A01F643C9}"/>
              </a:ext>
            </a:extLst>
          </p:cNvPr>
          <p:cNvSpPr>
            <a:spLocks noGrp="1"/>
          </p:cNvSpPr>
          <p:nvPr>
            <p:ph type="title"/>
          </p:nvPr>
        </p:nvSpPr>
        <p:spPr/>
        <p:txBody>
          <a:bodyPr/>
          <a:lstStyle/>
          <a:p>
            <a:r>
              <a:rPr lang="en-US" dirty="0"/>
              <a:t>Seek God</a:t>
            </a:r>
          </a:p>
        </p:txBody>
      </p:sp>
      <p:sp>
        <p:nvSpPr>
          <p:cNvPr id="3" name="Content Placeholder 2">
            <a:extLst>
              <a:ext uri="{FF2B5EF4-FFF2-40B4-BE49-F238E27FC236}">
                <a16:creationId xmlns:a16="http://schemas.microsoft.com/office/drawing/2014/main" id="{11F09DBE-ABD6-A81D-F977-9687EE4CDCE8}"/>
              </a:ext>
            </a:extLst>
          </p:cNvPr>
          <p:cNvSpPr>
            <a:spLocks noGrp="1"/>
          </p:cNvSpPr>
          <p:nvPr>
            <p:ph idx="1"/>
          </p:nvPr>
        </p:nvSpPr>
        <p:spPr/>
        <p:txBody>
          <a:bodyPr/>
          <a:lstStyle/>
          <a:p>
            <a:r>
              <a:rPr lang="en-US" dirty="0"/>
              <a:t>Where do people in secular culture today turn with concerns about the future?</a:t>
            </a:r>
          </a:p>
          <a:p>
            <a:r>
              <a:rPr lang="en-US" dirty="0"/>
              <a:t>What about Christians – where can/should believers go when they are concerned about the future?</a:t>
            </a:r>
          </a:p>
          <a:p>
            <a:endParaRPr lang="en-US" dirty="0"/>
          </a:p>
        </p:txBody>
      </p:sp>
    </p:spTree>
    <p:extLst>
      <p:ext uri="{BB962C8B-B14F-4D97-AF65-F5344CB8AC3E}">
        <p14:creationId xmlns:p14="http://schemas.microsoft.com/office/powerpoint/2010/main" val="10958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4390-791F-2A29-1C06-7CA3ADC7B334}"/>
              </a:ext>
            </a:extLst>
          </p:cNvPr>
          <p:cNvSpPr>
            <a:spLocks noGrp="1"/>
          </p:cNvSpPr>
          <p:nvPr>
            <p:ph type="title"/>
          </p:nvPr>
        </p:nvSpPr>
        <p:spPr>
          <a:xfrm>
            <a:off x="838200" y="365125"/>
            <a:ext cx="10771208" cy="1325563"/>
          </a:xfrm>
        </p:spPr>
        <p:txBody>
          <a:bodyPr/>
          <a:lstStyle/>
          <a:p>
            <a:pPr algn="l"/>
            <a:r>
              <a:rPr lang="en-US" dirty="0"/>
              <a:t>Listen for what Daniel asked of his friends.</a:t>
            </a:r>
          </a:p>
        </p:txBody>
      </p:sp>
      <p:sp>
        <p:nvSpPr>
          <p:cNvPr id="3" name="Content Placeholder 2">
            <a:extLst>
              <a:ext uri="{FF2B5EF4-FFF2-40B4-BE49-F238E27FC236}">
                <a16:creationId xmlns:a16="http://schemas.microsoft.com/office/drawing/2014/main" id="{48D1EB12-B76E-F6AC-BA55-F15FCCB12934}"/>
              </a:ext>
            </a:extLst>
          </p:cNvPr>
          <p:cNvSpPr>
            <a:spLocks noGrp="1"/>
          </p:cNvSpPr>
          <p:nvPr>
            <p:ph idx="1"/>
          </p:nvPr>
        </p:nvSpPr>
        <p:spPr>
          <a:xfrm>
            <a:off x="1808544" y="1779326"/>
            <a:ext cx="8830519" cy="4351338"/>
          </a:xfrm>
        </p:spPr>
        <p:txBody>
          <a:bodyPr/>
          <a:lstStyle/>
          <a:p>
            <a:pPr marL="0" indent="0" algn="ctr">
              <a:buNone/>
            </a:pPr>
            <a:r>
              <a:rPr lang="en-US" dirty="0"/>
              <a:t>Daniel 2:17-19 (NIV)  Then Daniel returned to his house and explained the matter to his friends Hananiah, </a:t>
            </a:r>
            <a:r>
              <a:rPr lang="en-US" dirty="0" err="1"/>
              <a:t>Mishael</a:t>
            </a:r>
            <a:r>
              <a:rPr lang="en-US" dirty="0"/>
              <a:t> and Azariah. 18  He urged them to plead for mercy from the God of heaven concerning this mystery, </a:t>
            </a:r>
          </a:p>
        </p:txBody>
      </p:sp>
    </p:spTree>
    <p:extLst>
      <p:ext uri="{BB962C8B-B14F-4D97-AF65-F5344CB8AC3E}">
        <p14:creationId xmlns:p14="http://schemas.microsoft.com/office/powerpoint/2010/main" val="25717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4390-791F-2A29-1C06-7CA3ADC7B334}"/>
              </a:ext>
            </a:extLst>
          </p:cNvPr>
          <p:cNvSpPr>
            <a:spLocks noGrp="1"/>
          </p:cNvSpPr>
          <p:nvPr>
            <p:ph type="title"/>
          </p:nvPr>
        </p:nvSpPr>
        <p:spPr>
          <a:xfrm>
            <a:off x="838200" y="365125"/>
            <a:ext cx="10771208" cy="1325563"/>
          </a:xfrm>
        </p:spPr>
        <p:txBody>
          <a:bodyPr/>
          <a:lstStyle/>
          <a:p>
            <a:pPr algn="l"/>
            <a:r>
              <a:rPr lang="en-US" dirty="0"/>
              <a:t>Listen for what Daniel asked of his friends.</a:t>
            </a:r>
          </a:p>
        </p:txBody>
      </p:sp>
      <p:sp>
        <p:nvSpPr>
          <p:cNvPr id="3" name="Content Placeholder 2">
            <a:extLst>
              <a:ext uri="{FF2B5EF4-FFF2-40B4-BE49-F238E27FC236}">
                <a16:creationId xmlns:a16="http://schemas.microsoft.com/office/drawing/2014/main" id="{48D1EB12-B76E-F6AC-BA55-F15FCCB12934}"/>
              </a:ext>
            </a:extLst>
          </p:cNvPr>
          <p:cNvSpPr>
            <a:spLocks noGrp="1"/>
          </p:cNvSpPr>
          <p:nvPr>
            <p:ph idx="1"/>
          </p:nvPr>
        </p:nvSpPr>
        <p:spPr>
          <a:xfrm>
            <a:off x="1808544" y="1779326"/>
            <a:ext cx="8830519" cy="4351338"/>
          </a:xfrm>
        </p:spPr>
        <p:txBody>
          <a:bodyPr/>
          <a:lstStyle/>
          <a:p>
            <a:pPr marL="0" indent="0" algn="ctr">
              <a:buNone/>
            </a:pPr>
            <a:r>
              <a:rPr lang="en-US" dirty="0"/>
              <a:t>so that he and his friends might not be executed with the rest of the wise men of Babylon. 19  During the night the mystery was revealed to Daniel in a vision. Then Daniel praised the God of heaven</a:t>
            </a:r>
          </a:p>
        </p:txBody>
      </p:sp>
      <p:pic>
        <p:nvPicPr>
          <p:cNvPr id="4" name="Picture 3">
            <a:extLst>
              <a:ext uri="{FF2B5EF4-FFF2-40B4-BE49-F238E27FC236}">
                <a16:creationId xmlns:a16="http://schemas.microsoft.com/office/drawing/2014/main" id="{02879BEE-FB5B-1449-B33D-3F06407E55D6}"/>
              </a:ext>
            </a:extLst>
          </p:cNvPr>
          <p:cNvPicPr>
            <a:picLocks noChangeAspect="1"/>
          </p:cNvPicPr>
          <p:nvPr/>
        </p:nvPicPr>
        <p:blipFill>
          <a:blip r:embed="rId2"/>
          <a:stretch>
            <a:fillRect/>
          </a:stretch>
        </p:blipFill>
        <p:spPr>
          <a:xfrm flipV="1">
            <a:off x="5172190" y="5023413"/>
            <a:ext cx="1847619" cy="258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53517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124</TotalTime>
  <Words>993</Words>
  <Application>Microsoft Office PowerPoint</Application>
  <PresentationFormat>Widescreen</PresentationFormat>
  <Paragraphs>64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Pray with Passion</vt:lpstr>
      <vt:lpstr>Video Introduction</vt:lpstr>
      <vt:lpstr>Admit it, now …</vt:lpstr>
      <vt:lpstr>Listen for Daniel in danger. </vt:lpstr>
      <vt:lpstr>Listen for Daniel in danger. </vt:lpstr>
      <vt:lpstr>Seek God</vt:lpstr>
      <vt:lpstr>Seek God</vt:lpstr>
      <vt:lpstr>Listen for what Daniel asked of his friends.</vt:lpstr>
      <vt:lpstr>Listen for what Daniel asked of his friends.</vt:lpstr>
      <vt:lpstr>Pray Expectantly</vt:lpstr>
      <vt:lpstr>Pray Expectantly</vt:lpstr>
      <vt:lpstr>Listen for the content of Daniels praise.</vt:lpstr>
      <vt:lpstr>Listen for the content of Daniels praise.</vt:lpstr>
      <vt:lpstr>Listen for the content of Daniels praise.</vt:lpstr>
      <vt:lpstr>Acknowledge God’s Work</vt:lpstr>
      <vt:lpstr>Acknowledge God’s Work</vt:lpstr>
      <vt:lpstr>Application</vt:lpstr>
      <vt:lpstr>Application</vt:lpstr>
      <vt:lpstr>Application</vt:lpstr>
      <vt:lpstr>Family Activities</vt:lpstr>
      <vt:lpstr>Pray with Passion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 with Passion</dc:title>
  <dc:creator>Armstrong, Stephen (General Math and Science)</dc:creator>
  <cp:lastModifiedBy>Armstrong, Stephen (General Math and Science)</cp:lastModifiedBy>
  <cp:revision>2</cp:revision>
  <dcterms:created xsi:type="dcterms:W3CDTF">2023-08-24T15:36:07Z</dcterms:created>
  <dcterms:modified xsi:type="dcterms:W3CDTF">2023-08-24T17:40:59Z</dcterms:modified>
</cp:coreProperties>
</file>