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5" d="100"/>
          <a:sy n="75" d="100"/>
        </p:scale>
        <p:origin x="4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kf8c9w7"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s://tinyurl.com/5n8w4tzy"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Lived</a:t>
            </a:r>
          </a:p>
        </p:txBody>
      </p:sp>
      <p:sp>
        <p:nvSpPr>
          <p:cNvPr id="3" name="Subtitle 2"/>
          <p:cNvSpPr>
            <a:spLocks noGrp="1"/>
          </p:cNvSpPr>
          <p:nvPr>
            <p:ph type="subTitle" idx="1"/>
          </p:nvPr>
        </p:nvSpPr>
        <p:spPr>
          <a:xfrm>
            <a:off x="1524000" y="3954482"/>
            <a:ext cx="9144000" cy="1303317"/>
          </a:xfrm>
        </p:spPr>
        <p:txBody>
          <a:bodyPr/>
          <a:lstStyle/>
          <a:p>
            <a:r>
              <a:rPr lang="en-US" dirty="0"/>
              <a:t>September 22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1E91-B0CB-0DAF-9CCC-3C1DFB6D0799}"/>
              </a:ext>
            </a:extLst>
          </p:cNvPr>
          <p:cNvSpPr>
            <a:spLocks noGrp="1"/>
          </p:cNvSpPr>
          <p:nvPr>
            <p:ph type="title"/>
          </p:nvPr>
        </p:nvSpPr>
        <p:spPr>
          <a:xfrm>
            <a:off x="711200" y="365125"/>
            <a:ext cx="10909300" cy="1325563"/>
          </a:xfrm>
        </p:spPr>
        <p:txBody>
          <a:bodyPr/>
          <a:lstStyle/>
          <a:p>
            <a:pPr algn="l"/>
            <a:r>
              <a:rPr lang="en-US" dirty="0"/>
              <a:t>Listen for the results of walking in the flesh.</a:t>
            </a:r>
          </a:p>
        </p:txBody>
      </p:sp>
      <p:sp>
        <p:nvSpPr>
          <p:cNvPr id="3" name="Content Placeholder 2">
            <a:extLst>
              <a:ext uri="{FF2B5EF4-FFF2-40B4-BE49-F238E27FC236}">
                <a16:creationId xmlns:a16="http://schemas.microsoft.com/office/drawing/2014/main" id="{96726630-9638-A10E-AC7A-3FF37762F452}"/>
              </a:ext>
            </a:extLst>
          </p:cNvPr>
          <p:cNvSpPr>
            <a:spLocks noGrp="1"/>
          </p:cNvSpPr>
          <p:nvPr>
            <p:ph idx="1"/>
          </p:nvPr>
        </p:nvSpPr>
        <p:spPr>
          <a:xfrm>
            <a:off x="838200" y="1690688"/>
            <a:ext cx="10515600" cy="4351338"/>
          </a:xfrm>
        </p:spPr>
        <p:txBody>
          <a:bodyPr/>
          <a:lstStyle/>
          <a:p>
            <a:pPr marL="0" indent="0" algn="ctr">
              <a:buNone/>
            </a:pPr>
            <a:r>
              <a:rPr lang="en-US" dirty="0"/>
              <a:t>Galatians 5:19-21 (NIV)  The acts of the sinful nature are obvious: sexual immorality, impurity and debauchery; 20  idolatry and witchcraft; hatred, discord, jealousy, fits of rage, selfish ambition, dissensions, factions 21  and envy; drunkenness, orgies, and the like. I warn you, as I did before, that those who live like this will not inherit the kingdom of God.</a:t>
            </a:r>
          </a:p>
        </p:txBody>
      </p:sp>
      <p:pic>
        <p:nvPicPr>
          <p:cNvPr id="4" name="Picture 3">
            <a:extLst>
              <a:ext uri="{FF2B5EF4-FFF2-40B4-BE49-F238E27FC236}">
                <a16:creationId xmlns:a16="http://schemas.microsoft.com/office/drawing/2014/main" id="{6F28565C-7978-56A9-06D5-EFDEF5F81269}"/>
              </a:ext>
            </a:extLst>
          </p:cNvPr>
          <p:cNvPicPr>
            <a:picLocks noChangeAspect="1"/>
          </p:cNvPicPr>
          <p:nvPr/>
        </p:nvPicPr>
        <p:blipFill>
          <a:blip r:embed="rId2"/>
          <a:stretch>
            <a:fillRect/>
          </a:stretch>
        </p:blipFill>
        <p:spPr>
          <a:xfrm>
            <a:off x="4970847" y="5879323"/>
            <a:ext cx="2250305" cy="353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394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6E2A-6914-CB68-E7A7-B31FDB2C44F6}"/>
              </a:ext>
            </a:extLst>
          </p:cNvPr>
          <p:cNvSpPr>
            <a:spLocks noGrp="1"/>
          </p:cNvSpPr>
          <p:nvPr>
            <p:ph type="title"/>
          </p:nvPr>
        </p:nvSpPr>
        <p:spPr/>
        <p:txBody>
          <a:bodyPr/>
          <a:lstStyle/>
          <a:p>
            <a:r>
              <a:rPr lang="en-US" dirty="0"/>
              <a:t>Do Not Walk in the Flesh</a:t>
            </a:r>
          </a:p>
        </p:txBody>
      </p:sp>
      <p:sp>
        <p:nvSpPr>
          <p:cNvPr id="3" name="Content Placeholder 2">
            <a:extLst>
              <a:ext uri="{FF2B5EF4-FFF2-40B4-BE49-F238E27FC236}">
                <a16:creationId xmlns:a16="http://schemas.microsoft.com/office/drawing/2014/main" id="{65410613-4A21-751C-D186-BE45C4D777D4}"/>
              </a:ext>
            </a:extLst>
          </p:cNvPr>
          <p:cNvSpPr>
            <a:spLocks noGrp="1"/>
          </p:cNvSpPr>
          <p:nvPr>
            <p:ph idx="1"/>
          </p:nvPr>
        </p:nvSpPr>
        <p:spPr/>
        <p:txBody>
          <a:bodyPr/>
          <a:lstStyle/>
          <a:p>
            <a:r>
              <a:rPr lang="en-US" dirty="0"/>
              <a:t>How can a person be identified as living in the flesh? </a:t>
            </a:r>
          </a:p>
          <a:p>
            <a:r>
              <a:rPr lang="en-US" dirty="0">
                <a:solidFill>
                  <a:srgbClr val="C00000"/>
                </a:solidFill>
              </a:rPr>
              <a:t>Note the actions, attitudes, and behaviors Paul identified as works of the flesh. </a:t>
            </a:r>
          </a:p>
          <a:p>
            <a:pPr lvl="1"/>
            <a:r>
              <a:rPr lang="en-US" dirty="0">
                <a:solidFill>
                  <a:srgbClr val="C00000"/>
                </a:solidFill>
              </a:rPr>
              <a:t>Sexual immorality, impurity, </a:t>
            </a:r>
          </a:p>
          <a:p>
            <a:pPr lvl="1"/>
            <a:r>
              <a:rPr lang="en-US" dirty="0">
                <a:solidFill>
                  <a:srgbClr val="C00000"/>
                </a:solidFill>
              </a:rPr>
              <a:t>Debauchery, idolatry, witchcraft, </a:t>
            </a:r>
          </a:p>
          <a:p>
            <a:pPr lvl="1"/>
            <a:r>
              <a:rPr lang="en-US" dirty="0">
                <a:solidFill>
                  <a:srgbClr val="C00000"/>
                </a:solidFill>
              </a:rPr>
              <a:t>Hatred, discord, jealousy ….</a:t>
            </a:r>
          </a:p>
        </p:txBody>
      </p:sp>
    </p:spTree>
    <p:extLst>
      <p:ext uri="{BB962C8B-B14F-4D97-AF65-F5344CB8AC3E}">
        <p14:creationId xmlns:p14="http://schemas.microsoft.com/office/powerpoint/2010/main" val="22581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10EB-E3B3-1A15-499B-4ABFADAB12C8}"/>
              </a:ext>
            </a:extLst>
          </p:cNvPr>
          <p:cNvSpPr>
            <a:spLocks noGrp="1"/>
          </p:cNvSpPr>
          <p:nvPr>
            <p:ph type="title"/>
          </p:nvPr>
        </p:nvSpPr>
        <p:spPr/>
        <p:txBody>
          <a:bodyPr/>
          <a:lstStyle/>
          <a:p>
            <a:r>
              <a:rPr lang="en-US" dirty="0"/>
              <a:t>Do Not Walk in the Flesh</a:t>
            </a:r>
          </a:p>
        </p:txBody>
      </p:sp>
      <p:sp>
        <p:nvSpPr>
          <p:cNvPr id="3" name="Content Placeholder 2">
            <a:extLst>
              <a:ext uri="{FF2B5EF4-FFF2-40B4-BE49-F238E27FC236}">
                <a16:creationId xmlns:a16="http://schemas.microsoft.com/office/drawing/2014/main" id="{AA402A1D-DAB6-73B7-7B25-ADFE5F9DB855}"/>
              </a:ext>
            </a:extLst>
          </p:cNvPr>
          <p:cNvSpPr>
            <a:spLocks noGrp="1"/>
          </p:cNvSpPr>
          <p:nvPr>
            <p:ph idx="1"/>
          </p:nvPr>
        </p:nvSpPr>
        <p:spPr/>
        <p:txBody>
          <a:bodyPr/>
          <a:lstStyle/>
          <a:p>
            <a:r>
              <a:rPr lang="en-US" dirty="0"/>
              <a:t>How do we know Paul’s list not exhaustive?</a:t>
            </a:r>
          </a:p>
          <a:p>
            <a:r>
              <a:rPr lang="en-US" dirty="0"/>
              <a:t>Note the two sins that have to do with the spiritual realm – </a:t>
            </a:r>
            <a:r>
              <a:rPr lang="en-US" i="1" dirty="0"/>
              <a:t>idolatry</a:t>
            </a:r>
            <a:r>
              <a:rPr lang="en-US" dirty="0"/>
              <a:t> and </a:t>
            </a:r>
            <a:r>
              <a:rPr lang="en-US" i="1" dirty="0"/>
              <a:t>witchcraft</a:t>
            </a:r>
            <a:r>
              <a:rPr lang="en-US" dirty="0"/>
              <a:t>.  Most of us don’t burn incense to wooden carvings or ceramic images.  So, how might even a Christian family get caught up in idols or witchcraft?</a:t>
            </a:r>
          </a:p>
        </p:txBody>
      </p:sp>
      <p:graphicFrame>
        <p:nvGraphicFramePr>
          <p:cNvPr id="4" name="Table 3">
            <a:extLst>
              <a:ext uri="{FF2B5EF4-FFF2-40B4-BE49-F238E27FC236}">
                <a16:creationId xmlns:a16="http://schemas.microsoft.com/office/drawing/2014/main" id="{05860C12-7FD8-47F3-7622-009B8203F787}"/>
              </a:ext>
            </a:extLst>
          </p:cNvPr>
          <p:cNvGraphicFramePr>
            <a:graphicFrameLocks noGrp="1"/>
          </p:cNvGraphicFramePr>
          <p:nvPr>
            <p:extLst>
              <p:ext uri="{D42A27DB-BD31-4B8C-83A1-F6EECF244321}">
                <p14:modId xmlns:p14="http://schemas.microsoft.com/office/powerpoint/2010/main" val="2943830153"/>
              </p:ext>
            </p:extLst>
          </p:nvPr>
        </p:nvGraphicFramePr>
        <p:xfrm>
          <a:off x="1117600" y="5190066"/>
          <a:ext cx="10236200" cy="1280160"/>
        </p:xfrm>
        <a:graphic>
          <a:graphicData uri="http://schemas.openxmlformats.org/drawingml/2006/table">
            <a:tbl>
              <a:tblPr firstRow="1" bandRow="1">
                <a:tableStyleId>{5C22544A-7EE6-4342-B048-85BDC9FD1C3A}</a:tableStyleId>
              </a:tblPr>
              <a:tblGrid>
                <a:gridCol w="5118100">
                  <a:extLst>
                    <a:ext uri="{9D8B030D-6E8A-4147-A177-3AD203B41FA5}">
                      <a16:colId xmlns:a16="http://schemas.microsoft.com/office/drawing/2014/main" val="3303080646"/>
                    </a:ext>
                  </a:extLst>
                </a:gridCol>
                <a:gridCol w="5118100">
                  <a:extLst>
                    <a:ext uri="{9D8B030D-6E8A-4147-A177-3AD203B41FA5}">
                      <a16:colId xmlns:a16="http://schemas.microsoft.com/office/drawing/2014/main" val="2733165990"/>
                    </a:ext>
                  </a:extLst>
                </a:gridCol>
              </a:tblGrid>
              <a:tr h="370840">
                <a:tc>
                  <a:txBody>
                    <a:bodyPr/>
                    <a:lstStyle/>
                    <a:p>
                      <a:pPr algn="ctr"/>
                      <a:r>
                        <a:rPr lang="en-US" sz="2400" dirty="0"/>
                        <a:t>Idols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Witchcraft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1429085"/>
                  </a:ext>
                </a:extLst>
              </a:tr>
              <a:tr h="370840">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3540305"/>
                  </a:ext>
                </a:extLst>
              </a:tr>
            </a:tbl>
          </a:graphicData>
        </a:graphic>
      </p:graphicFrame>
    </p:spTree>
    <p:extLst>
      <p:ext uri="{BB962C8B-B14F-4D97-AF65-F5344CB8AC3E}">
        <p14:creationId xmlns:p14="http://schemas.microsoft.com/office/powerpoint/2010/main" val="34933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2E46-0F34-4C23-40B1-186FEFF13CA4}"/>
              </a:ext>
            </a:extLst>
          </p:cNvPr>
          <p:cNvSpPr>
            <a:spLocks noGrp="1"/>
          </p:cNvSpPr>
          <p:nvPr>
            <p:ph type="title"/>
          </p:nvPr>
        </p:nvSpPr>
        <p:spPr/>
        <p:txBody>
          <a:bodyPr/>
          <a:lstStyle/>
          <a:p>
            <a:r>
              <a:rPr lang="en-US" dirty="0"/>
              <a:t>Do Not Walk in the Flesh</a:t>
            </a:r>
          </a:p>
        </p:txBody>
      </p:sp>
      <p:sp>
        <p:nvSpPr>
          <p:cNvPr id="3" name="Content Placeholder 2">
            <a:extLst>
              <a:ext uri="{FF2B5EF4-FFF2-40B4-BE49-F238E27FC236}">
                <a16:creationId xmlns:a16="http://schemas.microsoft.com/office/drawing/2014/main" id="{336E4EB0-F199-1C11-8DF5-EDC3EFD5C5B2}"/>
              </a:ext>
            </a:extLst>
          </p:cNvPr>
          <p:cNvSpPr>
            <a:spLocks noGrp="1"/>
          </p:cNvSpPr>
          <p:nvPr>
            <p:ph idx="1"/>
          </p:nvPr>
        </p:nvSpPr>
        <p:spPr/>
        <p:txBody>
          <a:bodyPr/>
          <a:lstStyle/>
          <a:p>
            <a:r>
              <a:rPr lang="en-US" dirty="0"/>
              <a:t>Why or how do acts of the sinful nature tend to entangle us? </a:t>
            </a:r>
          </a:p>
        </p:txBody>
      </p:sp>
      <p:pic>
        <p:nvPicPr>
          <p:cNvPr id="3074" name="Picture 2" descr="Gamer">
            <a:extLst>
              <a:ext uri="{FF2B5EF4-FFF2-40B4-BE49-F238E27FC236}">
                <a16:creationId xmlns:a16="http://schemas.microsoft.com/office/drawing/2014/main" id="{3C3ED1D1-A8B0-DA15-1509-D2F9D7C76E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8000" y="4001295"/>
            <a:ext cx="1511844" cy="1910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Playing poker">
            <a:extLst>
              <a:ext uri="{FF2B5EF4-FFF2-40B4-BE49-F238E27FC236}">
                <a16:creationId xmlns:a16="http://schemas.microsoft.com/office/drawing/2014/main" id="{9B93D6FA-593B-B301-542B-D3B233E65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881" y="4001294"/>
            <a:ext cx="1846238" cy="1910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Movie cinema">
            <a:extLst>
              <a:ext uri="{FF2B5EF4-FFF2-40B4-BE49-F238E27FC236}">
                <a16:creationId xmlns:a16="http://schemas.microsoft.com/office/drawing/2014/main" id="{8D227F66-32A9-7EBD-DB07-9BE15CA57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899" y="3935492"/>
            <a:ext cx="2153031" cy="1910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0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2CEE-6DB3-75AC-51DA-004AA7163B84}"/>
              </a:ext>
            </a:extLst>
          </p:cNvPr>
          <p:cNvSpPr>
            <a:spLocks noGrp="1"/>
          </p:cNvSpPr>
          <p:nvPr>
            <p:ph type="title"/>
          </p:nvPr>
        </p:nvSpPr>
        <p:spPr/>
        <p:txBody>
          <a:bodyPr/>
          <a:lstStyle/>
          <a:p>
            <a:pPr algn="l"/>
            <a:r>
              <a:rPr lang="en-US" dirty="0"/>
              <a:t>Listen for Christlike attributes.</a:t>
            </a:r>
          </a:p>
        </p:txBody>
      </p:sp>
      <p:sp>
        <p:nvSpPr>
          <p:cNvPr id="3" name="Content Placeholder 2">
            <a:extLst>
              <a:ext uri="{FF2B5EF4-FFF2-40B4-BE49-F238E27FC236}">
                <a16:creationId xmlns:a16="http://schemas.microsoft.com/office/drawing/2014/main" id="{7FFFA022-A6B2-1878-8065-BE2616A30502}"/>
              </a:ext>
            </a:extLst>
          </p:cNvPr>
          <p:cNvSpPr>
            <a:spLocks noGrp="1"/>
          </p:cNvSpPr>
          <p:nvPr>
            <p:ph idx="1"/>
          </p:nvPr>
        </p:nvSpPr>
        <p:spPr>
          <a:xfrm>
            <a:off x="1511300" y="2141537"/>
            <a:ext cx="9169400" cy="4351338"/>
          </a:xfrm>
        </p:spPr>
        <p:txBody>
          <a:bodyPr/>
          <a:lstStyle/>
          <a:p>
            <a:pPr marL="0" indent="0" algn="ctr">
              <a:buNone/>
            </a:pPr>
            <a:r>
              <a:rPr lang="en-US" dirty="0"/>
              <a:t>Galatians 5:22-26 (NIV)  But the fruit of the Spirit is love, joy, peace, patience, kindness, goodness, faithfulness, 23  gentleness and self-control. Against such things there is no law. 24  Those who belong to </a:t>
            </a:r>
          </a:p>
        </p:txBody>
      </p:sp>
    </p:spTree>
    <p:extLst>
      <p:ext uri="{BB962C8B-B14F-4D97-AF65-F5344CB8AC3E}">
        <p14:creationId xmlns:p14="http://schemas.microsoft.com/office/powerpoint/2010/main" val="350810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2CEE-6DB3-75AC-51DA-004AA7163B84}"/>
              </a:ext>
            </a:extLst>
          </p:cNvPr>
          <p:cNvSpPr>
            <a:spLocks noGrp="1"/>
          </p:cNvSpPr>
          <p:nvPr>
            <p:ph type="title"/>
          </p:nvPr>
        </p:nvSpPr>
        <p:spPr/>
        <p:txBody>
          <a:bodyPr/>
          <a:lstStyle/>
          <a:p>
            <a:pPr algn="l"/>
            <a:r>
              <a:rPr lang="en-US" dirty="0"/>
              <a:t>Listen for Christlike attributes.</a:t>
            </a:r>
          </a:p>
        </p:txBody>
      </p:sp>
      <p:sp>
        <p:nvSpPr>
          <p:cNvPr id="3" name="Content Placeholder 2">
            <a:extLst>
              <a:ext uri="{FF2B5EF4-FFF2-40B4-BE49-F238E27FC236}">
                <a16:creationId xmlns:a16="http://schemas.microsoft.com/office/drawing/2014/main" id="{7FFFA022-A6B2-1878-8065-BE2616A30502}"/>
              </a:ext>
            </a:extLst>
          </p:cNvPr>
          <p:cNvSpPr>
            <a:spLocks noGrp="1"/>
          </p:cNvSpPr>
          <p:nvPr>
            <p:ph idx="1"/>
          </p:nvPr>
        </p:nvSpPr>
        <p:spPr>
          <a:xfrm>
            <a:off x="1511300" y="2141537"/>
            <a:ext cx="9169400" cy="4351338"/>
          </a:xfrm>
        </p:spPr>
        <p:txBody>
          <a:bodyPr/>
          <a:lstStyle/>
          <a:p>
            <a:pPr marL="0" indent="0" algn="ctr">
              <a:buNone/>
            </a:pPr>
            <a:r>
              <a:rPr lang="en-US" dirty="0"/>
              <a:t>Christ Jesus have crucified the sinful nature with its passions and desires. 25  Since we live by the Spirit, let us keep in step with the Spirit. 26  Let us not become conceited, provoking and envying each other.</a:t>
            </a:r>
          </a:p>
        </p:txBody>
      </p:sp>
      <p:pic>
        <p:nvPicPr>
          <p:cNvPr id="4" name="Picture 3">
            <a:extLst>
              <a:ext uri="{FF2B5EF4-FFF2-40B4-BE49-F238E27FC236}">
                <a16:creationId xmlns:a16="http://schemas.microsoft.com/office/drawing/2014/main" id="{807D7214-2423-65A1-3A25-DE06197F09A4}"/>
              </a:ext>
            </a:extLst>
          </p:cNvPr>
          <p:cNvPicPr>
            <a:picLocks noChangeAspect="1"/>
          </p:cNvPicPr>
          <p:nvPr/>
        </p:nvPicPr>
        <p:blipFill>
          <a:blip r:embed="rId2"/>
          <a:stretch>
            <a:fillRect/>
          </a:stretch>
        </p:blipFill>
        <p:spPr>
          <a:xfrm>
            <a:off x="4843847" y="5117323"/>
            <a:ext cx="2250305" cy="353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522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6E77-725F-8FBA-4F5D-44C2465D4280}"/>
              </a:ext>
            </a:extLst>
          </p:cNvPr>
          <p:cNvSpPr>
            <a:spLocks noGrp="1"/>
          </p:cNvSpPr>
          <p:nvPr>
            <p:ph type="title"/>
          </p:nvPr>
        </p:nvSpPr>
        <p:spPr/>
        <p:txBody>
          <a:bodyPr/>
          <a:lstStyle/>
          <a:p>
            <a:r>
              <a:rPr lang="en-US" dirty="0"/>
              <a:t>Walking by the Spirit</a:t>
            </a:r>
          </a:p>
        </p:txBody>
      </p:sp>
      <p:sp>
        <p:nvSpPr>
          <p:cNvPr id="3" name="Content Placeholder 2">
            <a:extLst>
              <a:ext uri="{FF2B5EF4-FFF2-40B4-BE49-F238E27FC236}">
                <a16:creationId xmlns:a16="http://schemas.microsoft.com/office/drawing/2014/main" id="{DBFE9674-2F70-AD52-4F13-935361D10D29}"/>
              </a:ext>
            </a:extLst>
          </p:cNvPr>
          <p:cNvSpPr>
            <a:spLocks noGrp="1"/>
          </p:cNvSpPr>
          <p:nvPr>
            <p:ph idx="1"/>
          </p:nvPr>
        </p:nvSpPr>
        <p:spPr/>
        <p:txBody>
          <a:bodyPr/>
          <a:lstStyle/>
          <a:p>
            <a:r>
              <a:rPr lang="en-US" dirty="0"/>
              <a:t>How does the concept of the </a:t>
            </a:r>
            <a:r>
              <a:rPr lang="en-US" i="1" dirty="0"/>
              <a:t>fruit</a:t>
            </a:r>
            <a:r>
              <a:rPr lang="en-US" dirty="0"/>
              <a:t> of the Spirit differ from the concept of the “works” of the flesh? </a:t>
            </a:r>
          </a:p>
          <a:p>
            <a:r>
              <a:rPr lang="en-US" dirty="0"/>
              <a:t>If we have life in the Spirit, then what difference should that make in the way we live?</a:t>
            </a:r>
          </a:p>
        </p:txBody>
      </p:sp>
      <p:pic>
        <p:nvPicPr>
          <p:cNvPr id="4" name="Picture 3">
            <a:extLst>
              <a:ext uri="{FF2B5EF4-FFF2-40B4-BE49-F238E27FC236}">
                <a16:creationId xmlns:a16="http://schemas.microsoft.com/office/drawing/2014/main" id="{4A60C45B-1FE5-C826-C3B6-037B571F09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90864" y="4165599"/>
            <a:ext cx="1796506" cy="1795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14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B524-FCB4-CF57-F7B5-6275A4EDA82B}"/>
              </a:ext>
            </a:extLst>
          </p:cNvPr>
          <p:cNvSpPr>
            <a:spLocks noGrp="1"/>
          </p:cNvSpPr>
          <p:nvPr>
            <p:ph type="title"/>
          </p:nvPr>
        </p:nvSpPr>
        <p:spPr/>
        <p:txBody>
          <a:bodyPr/>
          <a:lstStyle/>
          <a:p>
            <a:r>
              <a:rPr lang="en-US" dirty="0"/>
              <a:t>Walking by the Spirit</a:t>
            </a:r>
          </a:p>
        </p:txBody>
      </p:sp>
      <p:sp>
        <p:nvSpPr>
          <p:cNvPr id="3" name="Content Placeholder 2">
            <a:extLst>
              <a:ext uri="{FF2B5EF4-FFF2-40B4-BE49-F238E27FC236}">
                <a16:creationId xmlns:a16="http://schemas.microsoft.com/office/drawing/2014/main" id="{04FDF0E0-5D70-BEA1-4A04-49D49CFC0EBB}"/>
              </a:ext>
            </a:extLst>
          </p:cNvPr>
          <p:cNvSpPr>
            <a:spLocks noGrp="1"/>
          </p:cNvSpPr>
          <p:nvPr>
            <p:ph idx="1"/>
          </p:nvPr>
        </p:nvSpPr>
        <p:spPr/>
        <p:txBody>
          <a:bodyPr/>
          <a:lstStyle/>
          <a:p>
            <a:r>
              <a:rPr lang="en-US" dirty="0"/>
              <a:t>Paul says the sinful nature with its affections and lusts of the flesh has been crucified.</a:t>
            </a:r>
          </a:p>
          <a:p>
            <a:pPr lvl="1"/>
            <a:r>
              <a:rPr lang="en-US" i="1" dirty="0">
                <a:solidFill>
                  <a:srgbClr val="C00000"/>
                </a:solidFill>
              </a:rPr>
              <a:t>Or don't you know that all of us who were baptized into Christ Jesus were baptized into his death?   We were therefore buried with him through baptism into death in order that, just as Christ was raised from the dead through the glory of the Father, we too may live a new life.</a:t>
            </a:r>
          </a:p>
          <a:p>
            <a:pPr lvl="1"/>
            <a:endParaRPr lang="en-US" dirty="0"/>
          </a:p>
          <a:p>
            <a:pPr lvl="1"/>
            <a:endParaRPr lang="en-US" dirty="0"/>
          </a:p>
        </p:txBody>
      </p:sp>
    </p:spTree>
    <p:extLst>
      <p:ext uri="{BB962C8B-B14F-4D97-AF65-F5344CB8AC3E}">
        <p14:creationId xmlns:p14="http://schemas.microsoft.com/office/powerpoint/2010/main" val="139219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74D6-6222-1ACA-7A0E-748509CEA43E}"/>
              </a:ext>
            </a:extLst>
          </p:cNvPr>
          <p:cNvSpPr>
            <a:spLocks noGrp="1"/>
          </p:cNvSpPr>
          <p:nvPr>
            <p:ph type="title"/>
          </p:nvPr>
        </p:nvSpPr>
        <p:spPr/>
        <p:txBody>
          <a:bodyPr/>
          <a:lstStyle/>
          <a:p>
            <a:r>
              <a:rPr lang="en-US" dirty="0"/>
              <a:t>Walking by the Spirit</a:t>
            </a:r>
          </a:p>
        </p:txBody>
      </p:sp>
      <p:sp>
        <p:nvSpPr>
          <p:cNvPr id="3" name="Content Placeholder 2">
            <a:extLst>
              <a:ext uri="{FF2B5EF4-FFF2-40B4-BE49-F238E27FC236}">
                <a16:creationId xmlns:a16="http://schemas.microsoft.com/office/drawing/2014/main" id="{142A5417-710F-6507-622C-61015DA4E865}"/>
              </a:ext>
            </a:extLst>
          </p:cNvPr>
          <p:cNvSpPr>
            <a:spLocks noGrp="1"/>
          </p:cNvSpPr>
          <p:nvPr>
            <p:ph idx="1"/>
          </p:nvPr>
        </p:nvSpPr>
        <p:spPr/>
        <p:txBody>
          <a:bodyPr/>
          <a:lstStyle/>
          <a:p>
            <a:r>
              <a:rPr lang="en-US" dirty="0">
                <a:solidFill>
                  <a:srgbClr val="C00000"/>
                </a:solidFill>
              </a:rPr>
              <a:t>Paul is saying …</a:t>
            </a:r>
          </a:p>
          <a:p>
            <a:pPr lvl="1"/>
            <a:r>
              <a:rPr lang="en-US" dirty="0">
                <a:solidFill>
                  <a:srgbClr val="C00000"/>
                </a:solidFill>
              </a:rPr>
              <a:t>Our sinful nature died on the cross with Jesus.</a:t>
            </a:r>
          </a:p>
          <a:p>
            <a:pPr lvl="1"/>
            <a:r>
              <a:rPr lang="en-US" dirty="0">
                <a:solidFill>
                  <a:srgbClr val="C00000"/>
                </a:solidFill>
              </a:rPr>
              <a:t>We must </a:t>
            </a:r>
            <a:r>
              <a:rPr lang="en-US" i="1" dirty="0">
                <a:solidFill>
                  <a:srgbClr val="C00000"/>
                </a:solidFill>
              </a:rPr>
              <a:t>appropriate</a:t>
            </a:r>
            <a:r>
              <a:rPr lang="en-US" dirty="0">
                <a:solidFill>
                  <a:srgbClr val="C00000"/>
                </a:solidFill>
              </a:rPr>
              <a:t> that reality, that Truth as an </a:t>
            </a:r>
            <a:r>
              <a:rPr lang="en-US" i="1" dirty="0">
                <a:solidFill>
                  <a:srgbClr val="C00000"/>
                </a:solidFill>
              </a:rPr>
              <a:t>act of faith.</a:t>
            </a:r>
          </a:p>
          <a:p>
            <a:pPr lvl="1"/>
            <a:r>
              <a:rPr lang="en-US" dirty="0">
                <a:solidFill>
                  <a:srgbClr val="C00000"/>
                </a:solidFill>
              </a:rPr>
              <a:t>We </a:t>
            </a:r>
            <a:r>
              <a:rPr lang="en-US" i="1" dirty="0">
                <a:solidFill>
                  <a:srgbClr val="C00000"/>
                </a:solidFill>
              </a:rPr>
              <a:t>need not yield </a:t>
            </a:r>
            <a:r>
              <a:rPr lang="en-US" dirty="0">
                <a:solidFill>
                  <a:srgbClr val="C00000"/>
                </a:solidFill>
              </a:rPr>
              <a:t>or pay attention to that old nature which is dead.</a:t>
            </a:r>
          </a:p>
          <a:p>
            <a:pPr lvl="1"/>
            <a:r>
              <a:rPr lang="en-US" dirty="0">
                <a:solidFill>
                  <a:srgbClr val="C00000"/>
                </a:solidFill>
              </a:rPr>
              <a:t>Instead, we have a new nature that </a:t>
            </a:r>
            <a:br>
              <a:rPr lang="en-US" dirty="0">
                <a:solidFill>
                  <a:srgbClr val="C00000"/>
                </a:solidFill>
              </a:rPr>
            </a:br>
            <a:r>
              <a:rPr lang="en-US" dirty="0">
                <a:solidFill>
                  <a:srgbClr val="C00000"/>
                </a:solidFill>
              </a:rPr>
              <a:t>God seeks to control, He wants to </a:t>
            </a:r>
            <a:br>
              <a:rPr lang="en-US" dirty="0">
                <a:solidFill>
                  <a:srgbClr val="C00000"/>
                </a:solidFill>
              </a:rPr>
            </a:br>
            <a:r>
              <a:rPr lang="en-US" dirty="0">
                <a:solidFill>
                  <a:srgbClr val="C00000"/>
                </a:solidFill>
              </a:rPr>
              <a:t>sit on the “throne” of your life</a:t>
            </a:r>
          </a:p>
          <a:p>
            <a:pPr lvl="1"/>
            <a:endParaRPr lang="en-US" dirty="0"/>
          </a:p>
        </p:txBody>
      </p:sp>
      <p:pic>
        <p:nvPicPr>
          <p:cNvPr id="4" name="Picture 3">
            <a:extLst>
              <a:ext uri="{FF2B5EF4-FFF2-40B4-BE49-F238E27FC236}">
                <a16:creationId xmlns:a16="http://schemas.microsoft.com/office/drawing/2014/main" id="{D7346C9D-6820-40B2-7BDD-A2A002E23C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86359" y="4648199"/>
            <a:ext cx="1529652" cy="1528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82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E3C2-7CC5-F31A-6CF4-1D1360CFBCAC}"/>
              </a:ext>
            </a:extLst>
          </p:cNvPr>
          <p:cNvSpPr>
            <a:spLocks noGrp="1"/>
          </p:cNvSpPr>
          <p:nvPr>
            <p:ph type="title"/>
          </p:nvPr>
        </p:nvSpPr>
        <p:spPr/>
        <p:txBody>
          <a:bodyPr/>
          <a:lstStyle/>
          <a:p>
            <a:r>
              <a:rPr lang="en-US" dirty="0"/>
              <a:t>Walking by the Spirit</a:t>
            </a:r>
          </a:p>
        </p:txBody>
      </p:sp>
      <p:sp>
        <p:nvSpPr>
          <p:cNvPr id="3" name="Content Placeholder 2">
            <a:extLst>
              <a:ext uri="{FF2B5EF4-FFF2-40B4-BE49-F238E27FC236}">
                <a16:creationId xmlns:a16="http://schemas.microsoft.com/office/drawing/2014/main" id="{D21623DE-EA52-7722-04F1-11E525C658B7}"/>
              </a:ext>
            </a:extLst>
          </p:cNvPr>
          <p:cNvSpPr>
            <a:spLocks noGrp="1"/>
          </p:cNvSpPr>
          <p:nvPr>
            <p:ph idx="1"/>
          </p:nvPr>
        </p:nvSpPr>
        <p:spPr/>
        <p:txBody>
          <a:bodyPr/>
          <a:lstStyle/>
          <a:p>
            <a:r>
              <a:rPr lang="en-US" dirty="0"/>
              <a:t>What are some practical ways believers can keep in step with the Spirit?</a:t>
            </a:r>
          </a:p>
        </p:txBody>
      </p:sp>
      <p:pic>
        <p:nvPicPr>
          <p:cNvPr id="4098" name="Picture 2" descr="Hand on the bible">
            <a:extLst>
              <a:ext uri="{FF2B5EF4-FFF2-40B4-BE49-F238E27FC236}">
                <a16:creationId xmlns:a16="http://schemas.microsoft.com/office/drawing/2014/main" id="{99B1BBC5-64FA-ADDB-3A75-C5E726775C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1663" y="3429000"/>
            <a:ext cx="1963737" cy="2517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Woman Praying Illustration">
            <a:extLst>
              <a:ext uri="{FF2B5EF4-FFF2-40B4-BE49-F238E27FC236}">
                <a16:creationId xmlns:a16="http://schemas.microsoft.com/office/drawing/2014/main" id="{BC1BB681-634E-F3F8-9B55-FEADD3C88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8863" y="3279313"/>
            <a:ext cx="2050256"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6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9702-8C51-32CC-4254-DA8003F7A0D5}"/>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AF0FD97B-39D4-0C57-C91C-EF87E8AC0E59}"/>
              </a:ext>
            </a:extLst>
          </p:cNvPr>
          <p:cNvGrpSpPr/>
          <p:nvPr/>
        </p:nvGrpSpPr>
        <p:grpSpPr>
          <a:xfrm>
            <a:off x="2849598" y="1603168"/>
            <a:ext cx="6492803" cy="4249201"/>
            <a:chOff x="2849598" y="1603168"/>
            <a:chExt cx="6492803" cy="4249201"/>
          </a:xfrm>
        </p:grpSpPr>
        <p:pic>
          <p:nvPicPr>
            <p:cNvPr id="4" name="Picture 3" descr="A person and child sitting on a hill&#10;&#10;Description automatically generated">
              <a:extLst>
                <a:ext uri="{FF2B5EF4-FFF2-40B4-BE49-F238E27FC236}">
                  <a16:creationId xmlns:a16="http://schemas.microsoft.com/office/drawing/2014/main" id="{E9FFAC00-3A31-BDCE-B213-756C030BC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8800"/>
              <a:ext cx="5715000" cy="3200400"/>
            </a:xfrm>
            <a:prstGeom prst="rect">
              <a:avLst/>
            </a:prstGeom>
            <a:ln>
              <a:noFill/>
            </a:ln>
            <a:effectLst>
              <a:outerShdw blurRad="190500" algn="tl" rotWithShape="0">
                <a:srgbClr val="000000">
                  <a:alpha val="70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1EDFE69F-F36F-C76D-4698-4977253DA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3168"/>
              <a:ext cx="6492803" cy="4249201"/>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FA95919B-67A8-B1FC-371A-B800D3898EE9}"/>
              </a:ext>
            </a:extLst>
          </p:cNvPr>
          <p:cNvSpPr txBox="1"/>
          <p:nvPr/>
        </p:nvSpPr>
        <p:spPr>
          <a:xfrm>
            <a:off x="4512623" y="5937662"/>
            <a:ext cx="3028208"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60735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FC5B-BCB8-7857-23FC-2E3C84D83E1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CA9091D-5AA5-2FB7-CF75-3BD9FE4FE378}"/>
              </a:ext>
            </a:extLst>
          </p:cNvPr>
          <p:cNvSpPr>
            <a:spLocks noGrp="1"/>
          </p:cNvSpPr>
          <p:nvPr>
            <p:ph idx="1"/>
          </p:nvPr>
        </p:nvSpPr>
        <p:spPr/>
        <p:txBody>
          <a:bodyPr/>
          <a:lstStyle/>
          <a:p>
            <a:r>
              <a:rPr lang="en-US" dirty="0"/>
              <a:t>Assess your walk. </a:t>
            </a:r>
          </a:p>
          <a:p>
            <a:pPr lvl="1"/>
            <a:r>
              <a:rPr lang="en-US" dirty="0"/>
              <a:t>Examine your life for areas where you follow the flesh. </a:t>
            </a:r>
          </a:p>
          <a:p>
            <a:pPr lvl="1"/>
            <a:r>
              <a:rPr lang="en-US" dirty="0"/>
              <a:t>Confess those sins, turn from them, and ask God to fill you with His Holy Spirit. </a:t>
            </a:r>
          </a:p>
          <a:p>
            <a:pPr lvl="1"/>
            <a:r>
              <a:rPr lang="en-US" dirty="0"/>
              <a:t>Commit to following Christ and letting His Spirit work His godly character in you.</a:t>
            </a:r>
          </a:p>
          <a:p>
            <a:endParaRPr lang="en-US" dirty="0"/>
          </a:p>
        </p:txBody>
      </p:sp>
    </p:spTree>
    <p:extLst>
      <p:ext uri="{BB962C8B-B14F-4D97-AF65-F5344CB8AC3E}">
        <p14:creationId xmlns:p14="http://schemas.microsoft.com/office/powerpoint/2010/main" val="3929718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FC5B-BCB8-7857-23FC-2E3C84D83E1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CA9091D-5AA5-2FB7-CF75-3BD9FE4FE378}"/>
              </a:ext>
            </a:extLst>
          </p:cNvPr>
          <p:cNvSpPr>
            <a:spLocks noGrp="1"/>
          </p:cNvSpPr>
          <p:nvPr>
            <p:ph idx="1"/>
          </p:nvPr>
        </p:nvSpPr>
        <p:spPr/>
        <p:txBody>
          <a:bodyPr/>
          <a:lstStyle/>
          <a:p>
            <a:r>
              <a:rPr lang="en-US" dirty="0"/>
              <a:t>Invest time. </a:t>
            </a:r>
          </a:p>
          <a:p>
            <a:pPr lvl="1"/>
            <a:r>
              <a:rPr lang="en-US" dirty="0"/>
              <a:t>Walking by the Spirit requires setting aside time for Him.</a:t>
            </a:r>
          </a:p>
          <a:p>
            <a:pPr lvl="1"/>
            <a:r>
              <a:rPr lang="en-US" dirty="0"/>
              <a:t>Determine when and where you can meet God each day. </a:t>
            </a:r>
          </a:p>
          <a:p>
            <a:pPr lvl="1"/>
            <a:r>
              <a:rPr lang="en-US" dirty="0"/>
              <a:t>Make it an unwavering habit to spend time with God every day.</a:t>
            </a:r>
          </a:p>
          <a:p>
            <a:endParaRPr lang="en-US" dirty="0"/>
          </a:p>
        </p:txBody>
      </p:sp>
    </p:spTree>
    <p:extLst>
      <p:ext uri="{BB962C8B-B14F-4D97-AF65-F5344CB8AC3E}">
        <p14:creationId xmlns:p14="http://schemas.microsoft.com/office/powerpoint/2010/main" val="2246356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FC5B-BCB8-7857-23FC-2E3C84D83E1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CA9091D-5AA5-2FB7-CF75-3BD9FE4FE378}"/>
              </a:ext>
            </a:extLst>
          </p:cNvPr>
          <p:cNvSpPr>
            <a:spLocks noGrp="1"/>
          </p:cNvSpPr>
          <p:nvPr>
            <p:ph idx="1"/>
          </p:nvPr>
        </p:nvSpPr>
        <p:spPr/>
        <p:txBody>
          <a:bodyPr>
            <a:normAutofit/>
          </a:bodyPr>
          <a:lstStyle/>
          <a:p>
            <a:r>
              <a:rPr lang="en-US" dirty="0"/>
              <a:t>Redirect your thoughts. </a:t>
            </a:r>
          </a:p>
          <a:p>
            <a:pPr lvl="1"/>
            <a:r>
              <a:rPr lang="en-US" dirty="0"/>
              <a:t>Begin the habit of relying on the Spirit, so that your thoughts are honoring to Christ. </a:t>
            </a:r>
          </a:p>
          <a:p>
            <a:pPr lvl="1"/>
            <a:r>
              <a:rPr lang="en-US" dirty="0"/>
              <a:t>Toward this end, memorize Philippians 4:8: </a:t>
            </a:r>
            <a:br>
              <a:rPr lang="en-US" dirty="0"/>
            </a:br>
            <a:r>
              <a:rPr lang="en-US" dirty="0"/>
              <a:t>“</a:t>
            </a:r>
            <a:r>
              <a:rPr lang="en-US" sz="2800" i="1" dirty="0"/>
              <a:t>Finally brothers and sisters, whatever is true, whatever is honorable, whatever is just, whatever is pure, whatever is lovely, whatever is commendable—if there is any moral excellence and if there is anything praiseworthy—dwell on these things.”</a:t>
            </a:r>
            <a:r>
              <a:rPr lang="en-US" dirty="0"/>
              <a:t> </a:t>
            </a:r>
          </a:p>
          <a:p>
            <a:endParaRPr lang="en-US" dirty="0"/>
          </a:p>
        </p:txBody>
      </p:sp>
    </p:spTree>
    <p:extLst>
      <p:ext uri="{BB962C8B-B14F-4D97-AF65-F5344CB8AC3E}">
        <p14:creationId xmlns:p14="http://schemas.microsoft.com/office/powerpoint/2010/main" val="372955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F6AB-4CDE-C839-C82C-72830EFA9A1D}"/>
              </a:ext>
            </a:extLst>
          </p:cNvPr>
          <p:cNvSpPr>
            <a:spLocks noGrp="1"/>
          </p:cNvSpPr>
          <p:nvPr>
            <p:ph type="title"/>
          </p:nvPr>
        </p:nvSpPr>
        <p:spPr/>
        <p:txBody>
          <a:bodyPr/>
          <a:lstStyle/>
          <a:p>
            <a:r>
              <a:rPr lang="en-US" dirty="0"/>
              <a:t>Family Activities</a:t>
            </a:r>
          </a:p>
        </p:txBody>
      </p:sp>
      <p:grpSp>
        <p:nvGrpSpPr>
          <p:cNvPr id="3" name="Group 2">
            <a:extLst>
              <a:ext uri="{FF2B5EF4-FFF2-40B4-BE49-F238E27FC236}">
                <a16:creationId xmlns:a16="http://schemas.microsoft.com/office/drawing/2014/main" id="{55400F20-7D49-6EEA-35D5-A58A50232F6F}"/>
              </a:ext>
            </a:extLst>
          </p:cNvPr>
          <p:cNvGrpSpPr/>
          <p:nvPr/>
        </p:nvGrpSpPr>
        <p:grpSpPr>
          <a:xfrm>
            <a:off x="-850900" y="2164217"/>
            <a:ext cx="7165340" cy="2783566"/>
            <a:chOff x="0" y="0"/>
            <a:chExt cx="9032240" cy="2539365"/>
          </a:xfrm>
          <a:scene3d>
            <a:camera prst="perspectiveContrastingRightFacing"/>
            <a:lightRig rig="threePt" dir="t"/>
          </a:scene3d>
        </p:grpSpPr>
        <p:pic>
          <p:nvPicPr>
            <p:cNvPr id="4" name="Picture 3" descr="A black screen with lights&#10;&#10;Description automatically generated">
              <a:extLst>
                <a:ext uri="{FF2B5EF4-FFF2-40B4-BE49-F238E27FC236}">
                  <a16:creationId xmlns:a16="http://schemas.microsoft.com/office/drawing/2014/main" id="{F9D2D44E-3E5E-D33E-C33D-669C1188D91B}"/>
                </a:ext>
              </a:extLst>
            </p:cNvPr>
            <p:cNvPicPr>
              <a:picLocks noChangeAspect="1"/>
            </p:cNvPicPr>
            <p:nvPr/>
          </p:nvPicPr>
          <p:blipFill rotWithShape="1">
            <a:blip r:embed="rId2" cstate="print">
              <a:duotone>
                <a:prstClr val="black"/>
                <a:srgbClr val="FFC000">
                  <a:tint val="45000"/>
                  <a:satMod val="400000"/>
                </a:srgbClr>
              </a:duotone>
              <a:extLst>
                <a:ext uri="{28A0092B-C50C-407E-A947-70E740481C1C}">
                  <a14:useLocalDpi xmlns:a14="http://schemas.microsoft.com/office/drawing/2010/main" val="0"/>
                </a:ext>
              </a:extLst>
            </a:blip>
            <a:srcRect t="1" b="63725"/>
            <a:stretch/>
          </p:blipFill>
          <p:spPr bwMode="auto">
            <a:xfrm>
              <a:off x="0" y="0"/>
              <a:ext cx="9032240" cy="207391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descr="A black screen with lights&#10;&#10;Description automatically generated">
              <a:extLst>
                <a:ext uri="{FF2B5EF4-FFF2-40B4-BE49-F238E27FC236}">
                  <a16:creationId xmlns:a16="http://schemas.microsoft.com/office/drawing/2014/main" id="{BC5377A0-DB81-EE88-0894-985A5F64444A}"/>
                </a:ext>
              </a:extLst>
            </p:cNvPr>
            <p:cNvPicPr>
              <a:picLocks noChangeAspect="1"/>
            </p:cNvPicPr>
            <p:nvPr/>
          </p:nvPicPr>
          <p:blipFill rotWithShape="1">
            <a:blip r:embed="rId2">
              <a:duotone>
                <a:prstClr val="black"/>
                <a:srgbClr val="FFC000">
                  <a:tint val="45000"/>
                  <a:satMod val="400000"/>
                </a:srgbClr>
              </a:duotone>
              <a:extLst>
                <a:ext uri="{28A0092B-C50C-407E-A947-70E740481C1C}">
                  <a14:useLocalDpi xmlns:a14="http://schemas.microsoft.com/office/drawing/2010/main" val="0"/>
                </a:ext>
              </a:extLst>
            </a:blip>
            <a:srcRect t="64914" b="26981"/>
            <a:stretch/>
          </p:blipFill>
          <p:spPr bwMode="auto">
            <a:xfrm>
              <a:off x="0" y="2076450"/>
              <a:ext cx="9032240" cy="46291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Picture 6" descr="A crossword puzzle with black squares&#10;&#10;Description automatically generated">
              <a:extLst>
                <a:ext uri="{FF2B5EF4-FFF2-40B4-BE49-F238E27FC236}">
                  <a16:creationId xmlns:a16="http://schemas.microsoft.com/office/drawing/2014/main" id="{48C0C18B-4ABC-0A78-FFCD-4230306088AD}"/>
                </a:ext>
              </a:extLst>
            </p:cNvPr>
            <p:cNvPicPr>
              <a:picLocks noChangeAspect="1"/>
            </p:cNvPicPr>
            <p:nvPr/>
          </p:nvPicPr>
          <p:blipFill rotWithShape="1">
            <a:blip r:embed="rId3">
              <a:duotone>
                <a:prstClr val="black"/>
                <a:srgbClr val="FFC000">
                  <a:tint val="45000"/>
                  <a:satMod val="400000"/>
                </a:srgbClr>
              </a:duotone>
              <a:extLst>
                <a:ext uri="{28A0092B-C50C-407E-A947-70E740481C1C}">
                  <a14:useLocalDpi xmlns:a14="http://schemas.microsoft.com/office/drawing/2010/main" val="0"/>
                </a:ext>
              </a:extLst>
            </a:blip>
            <a:srcRect b="44499"/>
            <a:stretch/>
          </p:blipFill>
          <p:spPr bwMode="auto">
            <a:xfrm>
              <a:off x="558861" y="514350"/>
              <a:ext cx="8096190" cy="160050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pic>
        <p:nvPicPr>
          <p:cNvPr id="9" name="Picture 8" descr="Burglar">
            <a:extLst>
              <a:ext uri="{FF2B5EF4-FFF2-40B4-BE49-F238E27FC236}">
                <a16:creationId xmlns:a16="http://schemas.microsoft.com/office/drawing/2014/main" id="{953F94CD-444C-8F20-E915-ADC5789955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09700" y="1142191"/>
            <a:ext cx="1055370" cy="1583055"/>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1" name="Picture 10" descr="A cartoon of a police officer holding an object&#10;&#10;Description automatically generated">
            <a:extLst>
              <a:ext uri="{FF2B5EF4-FFF2-40B4-BE49-F238E27FC236}">
                <a16:creationId xmlns:a16="http://schemas.microsoft.com/office/drawing/2014/main" id="{205FD6EF-BA47-37A7-6744-AFD9C86D71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664470" y="2905504"/>
            <a:ext cx="2171930" cy="3384171"/>
          </a:xfrm>
          <a:prstGeom prst="rect">
            <a:avLst/>
          </a:prstGeom>
          <a:ln>
            <a:noFill/>
          </a:ln>
          <a:effectLst>
            <a:outerShdw blurRad="292100" dist="139700" dir="2700000" algn="tl" rotWithShape="0">
              <a:srgbClr val="333333">
                <a:alpha val="65000"/>
              </a:srgbClr>
            </a:outerShdw>
          </a:effectLst>
        </p:spPr>
      </p:pic>
      <p:sp>
        <p:nvSpPr>
          <p:cNvPr id="12" name="Speech Bubble: Rectangle with Corners Rounded 11">
            <a:extLst>
              <a:ext uri="{FF2B5EF4-FFF2-40B4-BE49-F238E27FC236}">
                <a16:creationId xmlns:a16="http://schemas.microsoft.com/office/drawing/2014/main" id="{0C81B96B-B59C-0C5F-1F98-A4606F577216}"/>
              </a:ext>
            </a:extLst>
          </p:cNvPr>
          <p:cNvSpPr/>
          <p:nvPr/>
        </p:nvSpPr>
        <p:spPr>
          <a:xfrm>
            <a:off x="5156200" y="2417649"/>
            <a:ext cx="4038600" cy="2739882"/>
          </a:xfrm>
          <a:prstGeom prst="wedgeRoundRectCallout">
            <a:avLst>
              <a:gd name="adj1" fmla="val 67123"/>
              <a:gd name="adj2" fmla="val -111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No space aliens this time.  It’s our own local Billboard Bandit.  Follow the instructions on your copy of the billboard and fallen letters.  If you get stuck go to </a:t>
            </a:r>
            <a:r>
              <a:rPr lang="en-US" dirty="0">
                <a:latin typeface="Comic Sans MS" panose="030F0702030302020204" pitchFamily="66" charset="0"/>
                <a:hlinkClick r:id="rId6"/>
              </a:rPr>
              <a:t>https://tinyurl.com/5n8w4tzy</a:t>
            </a:r>
            <a:r>
              <a:rPr lang="en-US" dirty="0">
                <a:latin typeface="Comic Sans MS" panose="030F0702030302020204" pitchFamily="66" charset="0"/>
              </a:rPr>
              <a:t>  There’s also the Crossword there for you ladies in the back row. </a:t>
            </a:r>
          </a:p>
        </p:txBody>
      </p:sp>
    </p:spTree>
    <p:extLst>
      <p:ext uri="{BB962C8B-B14F-4D97-AF65-F5344CB8AC3E}">
        <p14:creationId xmlns:p14="http://schemas.microsoft.com/office/powerpoint/2010/main" val="124797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Lived</a:t>
            </a:r>
          </a:p>
        </p:txBody>
      </p:sp>
      <p:sp>
        <p:nvSpPr>
          <p:cNvPr id="3" name="Subtitle 2"/>
          <p:cNvSpPr>
            <a:spLocks noGrp="1"/>
          </p:cNvSpPr>
          <p:nvPr>
            <p:ph type="subTitle" idx="1"/>
          </p:nvPr>
        </p:nvSpPr>
        <p:spPr>
          <a:xfrm>
            <a:off x="1524000" y="3954482"/>
            <a:ext cx="9144000" cy="1303317"/>
          </a:xfrm>
        </p:spPr>
        <p:txBody>
          <a:bodyPr/>
          <a:lstStyle/>
          <a:p>
            <a:r>
              <a:rPr lang="en-US" dirty="0"/>
              <a:t>September 22</a:t>
            </a:r>
          </a:p>
        </p:txBody>
      </p:sp>
    </p:spTree>
    <p:extLst>
      <p:ext uri="{BB962C8B-B14F-4D97-AF65-F5344CB8AC3E}">
        <p14:creationId xmlns:p14="http://schemas.microsoft.com/office/powerpoint/2010/main" val="326649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63E9-C9EB-4DE7-87D8-91F06DECDEC6}"/>
              </a:ext>
            </a:extLst>
          </p:cNvPr>
          <p:cNvSpPr>
            <a:spLocks noGrp="1"/>
          </p:cNvSpPr>
          <p:nvPr>
            <p:ph type="title"/>
          </p:nvPr>
        </p:nvSpPr>
        <p:spPr/>
        <p:txBody>
          <a:bodyPr/>
          <a:lstStyle/>
          <a:p>
            <a:r>
              <a:rPr lang="en-US" dirty="0"/>
              <a:t>And proud of it …</a:t>
            </a:r>
          </a:p>
        </p:txBody>
      </p:sp>
      <p:sp>
        <p:nvSpPr>
          <p:cNvPr id="3" name="Content Placeholder 2">
            <a:extLst>
              <a:ext uri="{FF2B5EF4-FFF2-40B4-BE49-F238E27FC236}">
                <a16:creationId xmlns:a16="http://schemas.microsoft.com/office/drawing/2014/main" id="{8F87066A-704D-2AB5-36DC-A640C41CCF1A}"/>
              </a:ext>
            </a:extLst>
          </p:cNvPr>
          <p:cNvSpPr>
            <a:spLocks noGrp="1"/>
          </p:cNvSpPr>
          <p:nvPr>
            <p:ph idx="1"/>
          </p:nvPr>
        </p:nvSpPr>
        <p:spPr/>
        <p:txBody>
          <a:bodyPr>
            <a:normAutofit fontScale="92500" lnSpcReduction="10000"/>
          </a:bodyPr>
          <a:lstStyle/>
          <a:p>
            <a:r>
              <a:rPr lang="en-US" dirty="0"/>
              <a:t>What is something that people in your hometown love to brag about?</a:t>
            </a:r>
          </a:p>
          <a:p>
            <a:endParaRPr lang="en-US" dirty="0"/>
          </a:p>
          <a:p>
            <a:r>
              <a:rPr lang="en-US" dirty="0">
                <a:solidFill>
                  <a:srgbClr val="C00000"/>
                </a:solidFill>
              </a:rPr>
              <a:t>The purpose of having a community is to provide an infrastructure that benefits everyone.</a:t>
            </a:r>
          </a:p>
          <a:p>
            <a:pPr lvl="1"/>
            <a:r>
              <a:rPr lang="en-US" dirty="0">
                <a:solidFill>
                  <a:srgbClr val="C00000"/>
                </a:solidFill>
              </a:rPr>
              <a:t>One’s purpose as an individual is improved (or hindered) by the community</a:t>
            </a:r>
          </a:p>
          <a:p>
            <a:pPr lvl="1"/>
            <a:r>
              <a:rPr lang="en-US" dirty="0">
                <a:solidFill>
                  <a:srgbClr val="C00000"/>
                </a:solidFill>
              </a:rPr>
              <a:t>One’s </a:t>
            </a:r>
            <a:r>
              <a:rPr lang="en-US" b="1" dirty="0">
                <a:solidFill>
                  <a:srgbClr val="C00000"/>
                </a:solidFill>
              </a:rPr>
              <a:t>spiritual</a:t>
            </a:r>
            <a:r>
              <a:rPr lang="en-US" dirty="0">
                <a:solidFill>
                  <a:srgbClr val="C00000"/>
                </a:solidFill>
              </a:rPr>
              <a:t> purpose is fulfilled as we surrender to and are led by God’s Holy Spirit.</a:t>
            </a:r>
          </a:p>
          <a:p>
            <a:endParaRPr lang="en-US" dirty="0"/>
          </a:p>
        </p:txBody>
      </p:sp>
      <p:grpSp>
        <p:nvGrpSpPr>
          <p:cNvPr id="4" name="Group 3">
            <a:extLst>
              <a:ext uri="{FF2B5EF4-FFF2-40B4-BE49-F238E27FC236}">
                <a16:creationId xmlns:a16="http://schemas.microsoft.com/office/drawing/2014/main" id="{E3219D76-1815-CEC7-11E3-B01A807403D6}"/>
              </a:ext>
            </a:extLst>
          </p:cNvPr>
          <p:cNvGrpSpPr/>
          <p:nvPr/>
        </p:nvGrpSpPr>
        <p:grpSpPr>
          <a:xfrm>
            <a:off x="2410997" y="2941963"/>
            <a:ext cx="7674806" cy="2594758"/>
            <a:chOff x="1951010" y="2941963"/>
            <a:chExt cx="7674806" cy="2594758"/>
          </a:xfrm>
        </p:grpSpPr>
        <p:pic>
          <p:nvPicPr>
            <p:cNvPr id="1026" name="Picture 2" descr="Defensive lineman">
              <a:extLst>
                <a:ext uri="{FF2B5EF4-FFF2-40B4-BE49-F238E27FC236}">
                  <a16:creationId xmlns:a16="http://schemas.microsoft.com/office/drawing/2014/main" id="{C8A17B19-C0DA-F33B-B419-ABC6CFE6F7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4339" y="3429000"/>
              <a:ext cx="2121477" cy="2042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Roller coaster">
              <a:extLst>
                <a:ext uri="{FF2B5EF4-FFF2-40B4-BE49-F238E27FC236}">
                  <a16:creationId xmlns:a16="http://schemas.microsoft.com/office/drawing/2014/main" id="{C9162430-477F-E423-A315-B135C8B3A1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1010" y="2941963"/>
              <a:ext cx="4440520" cy="259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Marching Band">
            <a:extLst>
              <a:ext uri="{FF2B5EF4-FFF2-40B4-BE49-F238E27FC236}">
                <a16:creationId xmlns:a16="http://schemas.microsoft.com/office/drawing/2014/main" id="{5FF2FABC-1196-B91F-D980-B4026EA221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356" y="3073279"/>
            <a:ext cx="4485356" cy="246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9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20000" fill="hold" nodeType="withEffect">
                                  <p:stCondLst>
                                    <p:cond delay="0"/>
                                  </p:stCondLst>
                                  <p:childTnLst>
                                    <p:animMotion origin="layout" path="M 0.075 0.025 L 1.46041 0.04444 " pathEditMode="relative" rAng="0" ptsTypes="AA">
                                      <p:cBhvr>
                                        <p:cTn id="6" dur="10000" fill="hold"/>
                                        <p:tgtEl>
                                          <p:spTgt spid="1028"/>
                                        </p:tgtEl>
                                        <p:attrNameLst>
                                          <p:attrName>ppt_x</p:attrName>
                                          <p:attrName>ppt_y</p:attrName>
                                        </p:attrNameLst>
                                      </p:cBhvr>
                                      <p:rCtr x="69271" y="972"/>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EB7A-7874-43BB-3C20-909B59CF85E0}"/>
              </a:ext>
            </a:extLst>
          </p:cNvPr>
          <p:cNvSpPr>
            <a:spLocks noGrp="1"/>
          </p:cNvSpPr>
          <p:nvPr>
            <p:ph type="title"/>
          </p:nvPr>
        </p:nvSpPr>
        <p:spPr/>
        <p:txBody>
          <a:bodyPr/>
          <a:lstStyle/>
          <a:p>
            <a:pPr algn="l"/>
            <a:r>
              <a:rPr lang="en-US" dirty="0"/>
              <a:t>Listen for a conflict.</a:t>
            </a:r>
          </a:p>
        </p:txBody>
      </p:sp>
      <p:sp>
        <p:nvSpPr>
          <p:cNvPr id="3" name="Content Placeholder 2">
            <a:extLst>
              <a:ext uri="{FF2B5EF4-FFF2-40B4-BE49-F238E27FC236}">
                <a16:creationId xmlns:a16="http://schemas.microsoft.com/office/drawing/2014/main" id="{F52A6A91-D52E-A355-11D1-2BD78610389E}"/>
              </a:ext>
            </a:extLst>
          </p:cNvPr>
          <p:cNvSpPr>
            <a:spLocks noGrp="1"/>
          </p:cNvSpPr>
          <p:nvPr>
            <p:ph idx="1"/>
          </p:nvPr>
        </p:nvSpPr>
        <p:spPr>
          <a:xfrm>
            <a:off x="1098550" y="1679576"/>
            <a:ext cx="9994900" cy="4351338"/>
          </a:xfrm>
        </p:spPr>
        <p:txBody>
          <a:bodyPr/>
          <a:lstStyle/>
          <a:p>
            <a:pPr marL="0" indent="0" algn="ctr">
              <a:buNone/>
            </a:pPr>
            <a:r>
              <a:rPr lang="en-US" dirty="0"/>
              <a:t>Galatians 5:16-18 (NIV)  So I say, live by the Spirit, and you will not gratify the desires of the sinful nature. 17  For the sinful nature desires what is contrary to the Spirit, and the Spirit what is contrary to the sinful nature. They are in conflict with each other, so that you do not do what you want. 18  But if you are led by the Spirit, you are not under law.</a:t>
            </a:r>
          </a:p>
        </p:txBody>
      </p:sp>
      <p:pic>
        <p:nvPicPr>
          <p:cNvPr id="5" name="Picture 4">
            <a:extLst>
              <a:ext uri="{FF2B5EF4-FFF2-40B4-BE49-F238E27FC236}">
                <a16:creationId xmlns:a16="http://schemas.microsoft.com/office/drawing/2014/main" id="{D4A38FD1-E829-8A47-2CE6-95E52A735C91}"/>
              </a:ext>
            </a:extLst>
          </p:cNvPr>
          <p:cNvPicPr>
            <a:picLocks noChangeAspect="1"/>
          </p:cNvPicPr>
          <p:nvPr/>
        </p:nvPicPr>
        <p:blipFill>
          <a:blip r:embed="rId2"/>
          <a:stretch>
            <a:fillRect/>
          </a:stretch>
        </p:blipFill>
        <p:spPr>
          <a:xfrm>
            <a:off x="4970847" y="5879323"/>
            <a:ext cx="2250305" cy="353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749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0E03-410C-AA15-EC4A-478B4DCD658A}"/>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7C53A3E7-EC95-C0C7-0889-0C35D9A32E8A}"/>
              </a:ext>
            </a:extLst>
          </p:cNvPr>
          <p:cNvSpPr>
            <a:spLocks noGrp="1"/>
          </p:cNvSpPr>
          <p:nvPr>
            <p:ph idx="1"/>
          </p:nvPr>
        </p:nvSpPr>
        <p:spPr/>
        <p:txBody>
          <a:bodyPr/>
          <a:lstStyle/>
          <a:p>
            <a:r>
              <a:rPr lang="en-US" dirty="0"/>
              <a:t>What two admonitions does Paul give the Galatian readers?</a:t>
            </a:r>
          </a:p>
          <a:p>
            <a:r>
              <a:rPr lang="en-US" dirty="0"/>
              <a:t>What is the conflict he speaks of and what is the result?</a:t>
            </a:r>
          </a:p>
          <a:p>
            <a:r>
              <a:rPr lang="en-US" dirty="0"/>
              <a:t>Some translations use the word “flesh”.  What does that word refer to?</a:t>
            </a:r>
          </a:p>
        </p:txBody>
      </p:sp>
    </p:spTree>
    <p:extLst>
      <p:ext uri="{BB962C8B-B14F-4D97-AF65-F5344CB8AC3E}">
        <p14:creationId xmlns:p14="http://schemas.microsoft.com/office/powerpoint/2010/main" val="42627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F13D-80F1-A333-06DB-4461BEA48211}"/>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1A954705-DE26-60AA-4684-7767A0B1EFB5}"/>
              </a:ext>
            </a:extLst>
          </p:cNvPr>
          <p:cNvSpPr>
            <a:spLocks noGrp="1"/>
          </p:cNvSpPr>
          <p:nvPr>
            <p:ph idx="1"/>
          </p:nvPr>
        </p:nvSpPr>
        <p:spPr/>
        <p:txBody>
          <a:bodyPr>
            <a:normAutofit/>
          </a:bodyPr>
          <a:lstStyle/>
          <a:p>
            <a:r>
              <a:rPr lang="en-US" dirty="0">
                <a:solidFill>
                  <a:srgbClr val="C00000"/>
                </a:solidFill>
              </a:rPr>
              <a:t>Consider examples of how our flesh, our sinful nature enjoys indulging itself in sin.</a:t>
            </a:r>
          </a:p>
          <a:p>
            <a:pPr lvl="1"/>
            <a:r>
              <a:rPr lang="en-US" dirty="0">
                <a:solidFill>
                  <a:srgbClr val="C00000"/>
                </a:solidFill>
              </a:rPr>
              <a:t>It pleases our flesh to vent off steam by complaining.</a:t>
            </a:r>
          </a:p>
          <a:p>
            <a:pPr lvl="1"/>
            <a:r>
              <a:rPr lang="en-US" dirty="0">
                <a:solidFill>
                  <a:srgbClr val="C00000"/>
                </a:solidFill>
              </a:rPr>
              <a:t>It pleases our sinful nature to get revenge by shouting at someone we are angry with</a:t>
            </a:r>
          </a:p>
          <a:p>
            <a:pPr lvl="1"/>
            <a:r>
              <a:rPr lang="en-US" dirty="0">
                <a:solidFill>
                  <a:srgbClr val="C00000"/>
                </a:solidFill>
              </a:rPr>
              <a:t>Sexual sins are pleasurable during the moment.</a:t>
            </a:r>
          </a:p>
          <a:p>
            <a:pPr lvl="1"/>
            <a:r>
              <a:rPr lang="en-US" dirty="0">
                <a:solidFill>
                  <a:srgbClr val="C00000"/>
                </a:solidFill>
              </a:rPr>
              <a:t>Lazily sleeping late instead of working is very enjoyable</a:t>
            </a:r>
          </a:p>
          <a:p>
            <a:endParaRPr lang="en-US" dirty="0"/>
          </a:p>
        </p:txBody>
      </p:sp>
    </p:spTree>
    <p:extLst>
      <p:ext uri="{BB962C8B-B14F-4D97-AF65-F5344CB8AC3E}">
        <p14:creationId xmlns:p14="http://schemas.microsoft.com/office/powerpoint/2010/main" val="32982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80E3-155A-13AC-A459-61B6C1F9E982}"/>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A48224F7-923F-513F-40D0-72AB6DEBF4E8}"/>
              </a:ext>
            </a:extLst>
          </p:cNvPr>
          <p:cNvSpPr>
            <a:spLocks noGrp="1"/>
          </p:cNvSpPr>
          <p:nvPr>
            <p:ph idx="1"/>
          </p:nvPr>
        </p:nvSpPr>
        <p:spPr>
          <a:xfrm>
            <a:off x="838200" y="2171701"/>
            <a:ext cx="10515600" cy="4005262"/>
          </a:xfrm>
        </p:spPr>
        <p:txBody>
          <a:bodyPr/>
          <a:lstStyle/>
          <a:p>
            <a:r>
              <a:rPr lang="en-US" dirty="0">
                <a:solidFill>
                  <a:srgbClr val="C00000"/>
                </a:solidFill>
              </a:rPr>
              <a:t>These things give a temporary fun factor</a:t>
            </a:r>
          </a:p>
          <a:p>
            <a:pPr lvl="1"/>
            <a:r>
              <a:rPr lang="en-US" sz="3600" dirty="0">
                <a:solidFill>
                  <a:srgbClr val="C00000"/>
                </a:solidFill>
              </a:rPr>
              <a:t>Later they bring guilt.</a:t>
            </a:r>
          </a:p>
          <a:p>
            <a:pPr lvl="1"/>
            <a:r>
              <a:rPr lang="en-US" sz="3600" dirty="0">
                <a:solidFill>
                  <a:srgbClr val="C00000"/>
                </a:solidFill>
              </a:rPr>
              <a:t>They produce bad consequences.</a:t>
            </a:r>
          </a:p>
          <a:p>
            <a:pPr lvl="1"/>
            <a:r>
              <a:rPr lang="en-US" sz="3600" dirty="0">
                <a:solidFill>
                  <a:srgbClr val="C00000"/>
                </a:solidFill>
              </a:rPr>
              <a:t>They show a distant or broken relationship with God.</a:t>
            </a:r>
          </a:p>
          <a:p>
            <a:endParaRPr lang="en-US" dirty="0"/>
          </a:p>
        </p:txBody>
      </p:sp>
    </p:spTree>
    <p:extLst>
      <p:ext uri="{BB962C8B-B14F-4D97-AF65-F5344CB8AC3E}">
        <p14:creationId xmlns:p14="http://schemas.microsoft.com/office/powerpoint/2010/main" val="342943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B089-D953-F4D1-6867-6BCDA46E8AA3}"/>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F08798E9-8871-3D8E-CDC8-A1A3B237B318}"/>
              </a:ext>
            </a:extLst>
          </p:cNvPr>
          <p:cNvSpPr>
            <a:spLocks noGrp="1"/>
          </p:cNvSpPr>
          <p:nvPr>
            <p:ph idx="1"/>
          </p:nvPr>
        </p:nvSpPr>
        <p:spPr/>
        <p:txBody>
          <a:bodyPr/>
          <a:lstStyle/>
          <a:p>
            <a:r>
              <a:rPr lang="en-US" dirty="0"/>
              <a:t>Paul talks about “the law”.  What were some of the laws the Jews lived by?</a:t>
            </a:r>
          </a:p>
          <a:p>
            <a:r>
              <a:rPr lang="en-US" dirty="0"/>
              <a:t>What do you think Paul means (or does not mean) about not being under the law?</a:t>
            </a:r>
          </a:p>
          <a:p>
            <a:r>
              <a:rPr lang="en-US" dirty="0"/>
              <a:t>What are some of the obstacles to our living “by the Spirit”?</a:t>
            </a:r>
          </a:p>
        </p:txBody>
      </p:sp>
    </p:spTree>
    <p:extLst>
      <p:ext uri="{BB962C8B-B14F-4D97-AF65-F5344CB8AC3E}">
        <p14:creationId xmlns:p14="http://schemas.microsoft.com/office/powerpoint/2010/main" val="278033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CA17-A73F-F68A-D54A-C2F2A2D68F32}"/>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A90D87AD-B487-1B3F-087D-DDD7BA530808}"/>
              </a:ext>
            </a:extLst>
          </p:cNvPr>
          <p:cNvSpPr>
            <a:spLocks noGrp="1"/>
          </p:cNvSpPr>
          <p:nvPr>
            <p:ph idx="1"/>
          </p:nvPr>
        </p:nvSpPr>
        <p:spPr/>
        <p:txBody>
          <a:bodyPr/>
          <a:lstStyle/>
          <a:p>
            <a:r>
              <a:rPr lang="en-US" dirty="0">
                <a:solidFill>
                  <a:srgbClr val="C00000"/>
                </a:solidFill>
              </a:rPr>
              <a:t>But … when God’s Spirit is ruling within our lives, we are set free from the power of sin over us</a:t>
            </a:r>
          </a:p>
        </p:txBody>
      </p:sp>
      <p:pic>
        <p:nvPicPr>
          <p:cNvPr id="4" name="Picture 3">
            <a:extLst>
              <a:ext uri="{FF2B5EF4-FFF2-40B4-BE49-F238E27FC236}">
                <a16:creationId xmlns:a16="http://schemas.microsoft.com/office/drawing/2014/main" id="{DD4AD0BE-FFFE-B9FB-BF41-D6F444B5DB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88904" y="3164523"/>
            <a:ext cx="3014190" cy="3012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41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75</TotalTime>
  <Words>1141</Words>
  <Application>Microsoft Office PowerPoint</Application>
  <PresentationFormat>Widescreen</PresentationFormat>
  <Paragraphs>84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Purpose Lived</vt:lpstr>
      <vt:lpstr>Video Introduction</vt:lpstr>
      <vt:lpstr>And proud of it …</vt:lpstr>
      <vt:lpstr>Listen for a conflict.</vt:lpstr>
      <vt:lpstr>End Following Sinful Desires</vt:lpstr>
      <vt:lpstr>End Following Sinful Desires</vt:lpstr>
      <vt:lpstr>End Following Sinful Desires</vt:lpstr>
      <vt:lpstr>End Following Sinful Desires</vt:lpstr>
      <vt:lpstr>End Following Sinful Desires</vt:lpstr>
      <vt:lpstr>Listen for the results of walking in the flesh.</vt:lpstr>
      <vt:lpstr>Do Not Walk in the Flesh</vt:lpstr>
      <vt:lpstr>Do Not Walk in the Flesh</vt:lpstr>
      <vt:lpstr>Do Not Walk in the Flesh</vt:lpstr>
      <vt:lpstr>Listen for Christlike attributes.</vt:lpstr>
      <vt:lpstr>Listen for Christlike attributes.</vt:lpstr>
      <vt:lpstr>Walking by the Spirit</vt:lpstr>
      <vt:lpstr>Walking by the Spirit</vt:lpstr>
      <vt:lpstr>Walking by the Spirit</vt:lpstr>
      <vt:lpstr>Walking by the Spirit</vt:lpstr>
      <vt:lpstr>Application</vt:lpstr>
      <vt:lpstr>Application</vt:lpstr>
      <vt:lpstr>Application</vt:lpstr>
      <vt:lpstr>Family Activities</vt:lpstr>
      <vt:lpstr>Purpose Lived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2024-09-05T13:02:47Z</dcterms:created>
  <dcterms:modified xsi:type="dcterms:W3CDTF">2024-09-05T14:18:29Z</dcterms:modified>
</cp:coreProperties>
</file>