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1" d="100"/>
          <a:sy n="81" d="100"/>
        </p:scale>
        <p:origin x="126"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7D3EC0C-D973-4240-BF21-13D918BC7DA9}"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7/3/2019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7D3EC0C-D973-4240-BF21-13D918BC7DA9}"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7D3EC0C-D973-4240-BF21-13D918BC7DA9}" type="datetimeFigureOut">
              <a:rPr lang="en-US" smtClean="0"/>
              <a:t>7/3/2019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7D3EC0C-D973-4240-BF21-13D918BC7DA9}" type="datetimeFigureOut">
              <a:rPr lang="en-US" smtClean="0"/>
              <a:t>7/3/2019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7/3/2019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7/3/2019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5000"/>
                </a:schemeClr>
              </a:gs>
              <a:gs pos="64000">
                <a:schemeClr val="accent1">
                  <a:lumMod val="45000"/>
                  <a:lumOff val="55000"/>
                  <a:alpha val="79000"/>
                </a:schemeClr>
              </a:gs>
              <a:gs pos="83000">
                <a:schemeClr val="accent1">
                  <a:lumMod val="45000"/>
                  <a:lumOff val="55000"/>
                  <a:alpha val="85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7/3/2019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atch.liberty.edu/media/t/1_nwueh8xs"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77097"/>
          </a:xfrm>
        </p:spPr>
        <p:txBody>
          <a:bodyPr/>
          <a:lstStyle/>
          <a:p>
            <a:r>
              <a:rPr lang="en-US" dirty="0" smtClean="0"/>
              <a:t>Pursue Godliness</a:t>
            </a:r>
            <a:endParaRPr lang="en-US" dirty="0"/>
          </a:p>
        </p:txBody>
      </p:sp>
      <p:sp>
        <p:nvSpPr>
          <p:cNvPr id="3" name="Subtitle 2"/>
          <p:cNvSpPr>
            <a:spLocks noGrp="1"/>
          </p:cNvSpPr>
          <p:nvPr>
            <p:ph type="subTitle" idx="1"/>
          </p:nvPr>
        </p:nvSpPr>
        <p:spPr>
          <a:xfrm>
            <a:off x="1524000" y="3705100"/>
            <a:ext cx="9144000" cy="1552699"/>
          </a:xfrm>
        </p:spPr>
        <p:txBody>
          <a:bodyPr/>
          <a:lstStyle/>
          <a:p>
            <a:r>
              <a:rPr lang="en-US" dirty="0" smtClean="0"/>
              <a:t>July 21</a:t>
            </a:r>
            <a:endParaRPr lang="en-US" dirty="0"/>
          </a:p>
        </p:txBody>
      </p:sp>
    </p:spTree>
    <p:extLst>
      <p:ext uri="{BB962C8B-B14F-4D97-AF65-F5344CB8AC3E}">
        <p14:creationId xmlns:p14="http://schemas.microsoft.com/office/powerpoint/2010/main" val="27528424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Barriers to Godliness</a:t>
            </a:r>
          </a:p>
        </p:txBody>
      </p:sp>
      <p:sp>
        <p:nvSpPr>
          <p:cNvPr id="3" name="Content Placeholder 2"/>
          <p:cNvSpPr>
            <a:spLocks noGrp="1"/>
          </p:cNvSpPr>
          <p:nvPr>
            <p:ph idx="1"/>
          </p:nvPr>
        </p:nvSpPr>
        <p:spPr/>
        <p:txBody>
          <a:bodyPr/>
          <a:lstStyle/>
          <a:p>
            <a:r>
              <a:rPr lang="en-US" dirty="0"/>
              <a:t>Why is it true that Godly living leads to spiritual peace and rest</a:t>
            </a:r>
            <a:r>
              <a:rPr lang="en-US" dirty="0" smtClean="0"/>
              <a:t>?</a:t>
            </a:r>
            <a:br>
              <a:rPr lang="en-US" dirty="0" smtClean="0"/>
            </a:br>
            <a:endParaRPr lang="en-US" dirty="0" smtClean="0"/>
          </a:p>
          <a:p>
            <a:r>
              <a:rPr lang="en-US" dirty="0" smtClean="0"/>
              <a:t>Contrast </a:t>
            </a:r>
            <a:br>
              <a:rPr lang="en-US" dirty="0" smtClean="0"/>
            </a:br>
            <a:r>
              <a:rPr lang="en-US" dirty="0" smtClean="0"/>
              <a:t>carnal life</a:t>
            </a:r>
            <a:br>
              <a:rPr lang="en-US" dirty="0" smtClean="0"/>
            </a:br>
            <a:r>
              <a:rPr lang="en-US" dirty="0" smtClean="0"/>
              <a:t>with </a:t>
            </a:r>
            <a:br>
              <a:rPr lang="en-US" dirty="0" smtClean="0"/>
            </a:br>
            <a:r>
              <a:rPr lang="en-US" dirty="0" smtClean="0"/>
              <a:t>Spirit filled</a:t>
            </a:r>
            <a:br>
              <a:rPr lang="en-US" dirty="0" smtClean="0"/>
            </a:br>
            <a:r>
              <a:rPr lang="en-US" dirty="0" smtClean="0"/>
              <a:t>life</a:t>
            </a:r>
            <a:endParaRPr lang="en-US" dirty="0"/>
          </a:p>
          <a:p>
            <a:endParaRPr lang="en-US" dirty="0"/>
          </a:p>
        </p:txBody>
      </p:sp>
      <p:pic>
        <p:nvPicPr>
          <p:cNvPr id="2050" name="Picture 1"/>
          <p:cNvPicPr>
            <a:picLocks noChangeAspect="1" noChangeArrowheads="1"/>
          </p:cNvPicPr>
          <p:nvPr/>
        </p:nvPicPr>
        <p:blipFill>
          <a:blip r:embed="rId2">
            <a:extLst>
              <a:ext uri="{28A0092B-C50C-407E-A947-70E740481C1C}">
                <a14:useLocalDpi xmlns:a14="http://schemas.microsoft.com/office/drawing/2010/main" val="0"/>
              </a:ext>
            </a:extLst>
          </a:blip>
          <a:srcRect t="8554" b="9731"/>
          <a:stretch>
            <a:fillRect/>
          </a:stretch>
        </p:blipFill>
        <p:spPr bwMode="auto">
          <a:xfrm>
            <a:off x="3834016" y="3075378"/>
            <a:ext cx="6292562" cy="313717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8741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Asa led the people during this season of peace</a:t>
            </a:r>
            <a:r>
              <a:rPr lang="en-US" dirty="0" smtClean="0"/>
              <a:t>.</a:t>
            </a:r>
            <a:endParaRPr lang="en-US" dirty="0"/>
          </a:p>
        </p:txBody>
      </p:sp>
      <p:sp>
        <p:nvSpPr>
          <p:cNvPr id="3" name="Content Placeholder 2"/>
          <p:cNvSpPr>
            <a:spLocks noGrp="1"/>
          </p:cNvSpPr>
          <p:nvPr>
            <p:ph idx="1"/>
          </p:nvPr>
        </p:nvSpPr>
        <p:spPr>
          <a:xfrm>
            <a:off x="1133341" y="1890019"/>
            <a:ext cx="10027276" cy="4351338"/>
          </a:xfrm>
        </p:spPr>
        <p:txBody>
          <a:bodyPr/>
          <a:lstStyle/>
          <a:p>
            <a:pPr marL="0" indent="0" algn="ctr">
              <a:buNone/>
            </a:pPr>
            <a:r>
              <a:rPr lang="en-US" dirty="0"/>
              <a:t>2 Chronicles 14:6-8 (NIV)  He built up the fortified cities of Judah, since the land was at peace. No one was at war with him during those years, for the LORD gave him rest. 7  "Let us build up these towns," he said to Judah, "and put walls around them, with towers, gates and bars. The land is still ours, because we have sought the LORD our God; we sought </a:t>
            </a:r>
          </a:p>
        </p:txBody>
      </p:sp>
    </p:spTree>
    <p:extLst>
      <p:ext uri="{BB962C8B-B14F-4D97-AF65-F5344CB8AC3E}">
        <p14:creationId xmlns:p14="http://schemas.microsoft.com/office/powerpoint/2010/main" val="58929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how Asa led the people during this season of peace</a:t>
            </a:r>
            <a:r>
              <a:rPr lang="en-US" dirty="0" smtClean="0"/>
              <a:t>.</a:t>
            </a:r>
            <a:endParaRPr lang="en-US" dirty="0"/>
          </a:p>
        </p:txBody>
      </p:sp>
      <p:sp>
        <p:nvSpPr>
          <p:cNvPr id="3" name="Content Placeholder 2"/>
          <p:cNvSpPr>
            <a:spLocks noGrp="1"/>
          </p:cNvSpPr>
          <p:nvPr>
            <p:ph idx="1"/>
          </p:nvPr>
        </p:nvSpPr>
        <p:spPr>
          <a:xfrm>
            <a:off x="1133341" y="1890019"/>
            <a:ext cx="10027276" cy="4351338"/>
          </a:xfrm>
        </p:spPr>
        <p:txBody>
          <a:bodyPr/>
          <a:lstStyle/>
          <a:p>
            <a:pPr marL="0" indent="0" algn="ctr">
              <a:buNone/>
            </a:pPr>
            <a:r>
              <a:rPr lang="en-US" dirty="0"/>
              <a:t>him and he has given us rest on every side." So they built and prospered. 8  Asa had an army of three hundred thousand men from Judah, equipped with large shields and with spears, and two hundred and eighty thousand from Benjamin, armed with small shields and with bows. All these were brave fighting men.</a:t>
            </a:r>
          </a:p>
        </p:txBody>
      </p:sp>
      <p:pic>
        <p:nvPicPr>
          <p:cNvPr id="4" name="Picture 3"/>
          <p:cNvPicPr>
            <a:picLocks noChangeAspect="1"/>
          </p:cNvPicPr>
          <p:nvPr/>
        </p:nvPicPr>
        <p:blipFill>
          <a:blip r:embed="rId2"/>
          <a:stretch>
            <a:fillRect/>
          </a:stretch>
        </p:blipFill>
        <p:spPr>
          <a:xfrm>
            <a:off x="5003034" y="5755531"/>
            <a:ext cx="2057143" cy="266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534065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 against Temptations</a:t>
            </a:r>
          </a:p>
        </p:txBody>
      </p:sp>
      <p:sp>
        <p:nvSpPr>
          <p:cNvPr id="3" name="Content Placeholder 2"/>
          <p:cNvSpPr>
            <a:spLocks noGrp="1"/>
          </p:cNvSpPr>
          <p:nvPr>
            <p:ph idx="1"/>
          </p:nvPr>
        </p:nvSpPr>
        <p:spPr/>
        <p:txBody>
          <a:bodyPr/>
          <a:lstStyle/>
          <a:p>
            <a:r>
              <a:rPr lang="en-US" dirty="0"/>
              <a:t>What did Asa do during the years of peace to strengthen Judah?  </a:t>
            </a:r>
          </a:p>
          <a:p>
            <a:r>
              <a:rPr lang="en-US" dirty="0"/>
              <a:t>What did God do for Judah when the people sought God? </a:t>
            </a:r>
          </a:p>
          <a:p>
            <a:r>
              <a:rPr lang="en-US" dirty="0"/>
              <a:t>How did Asa prepare militarily? How big was Asa’s army?  </a:t>
            </a:r>
          </a:p>
          <a:p>
            <a:endParaRPr lang="en-US" dirty="0"/>
          </a:p>
        </p:txBody>
      </p:sp>
    </p:spTree>
    <p:extLst>
      <p:ext uri="{BB962C8B-B14F-4D97-AF65-F5344CB8AC3E}">
        <p14:creationId xmlns:p14="http://schemas.microsoft.com/office/powerpoint/2010/main" val="2257617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Guard against Temptations</a:t>
            </a:r>
          </a:p>
        </p:txBody>
      </p:sp>
      <p:sp>
        <p:nvSpPr>
          <p:cNvPr id="3" name="Content Placeholder 2"/>
          <p:cNvSpPr>
            <a:spLocks noGrp="1"/>
          </p:cNvSpPr>
          <p:nvPr>
            <p:ph idx="1"/>
          </p:nvPr>
        </p:nvSpPr>
        <p:spPr/>
        <p:txBody>
          <a:bodyPr/>
          <a:lstStyle/>
          <a:p>
            <a:r>
              <a:rPr lang="en-US" dirty="0"/>
              <a:t>Why was it important to take these actions at the current time? </a:t>
            </a:r>
          </a:p>
          <a:p>
            <a:r>
              <a:rPr lang="en-US" dirty="0"/>
              <a:t>What are some walls of protection we can build to guard against spiritual adversaries?</a:t>
            </a:r>
          </a:p>
          <a:p>
            <a:r>
              <a:rPr lang="en-US" dirty="0"/>
              <a:t>How can we enjoy a season of God-given rest without becoming complacent?</a:t>
            </a:r>
          </a:p>
          <a:p>
            <a:endParaRPr lang="en-US" dirty="0"/>
          </a:p>
        </p:txBody>
      </p:sp>
    </p:spTree>
    <p:extLst>
      <p:ext uri="{BB962C8B-B14F-4D97-AF65-F5344CB8AC3E}">
        <p14:creationId xmlns:p14="http://schemas.microsoft.com/office/powerpoint/2010/main" val="319075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Video</a:t>
            </a:r>
            <a:endParaRPr lang="en-US" dirty="0"/>
          </a:p>
        </p:txBody>
      </p:sp>
      <p:pic>
        <p:nvPicPr>
          <p:cNvPr id="5" name="Picture 4">
            <a:hlinkClick r:id="rId2"/>
          </p:cNvPr>
          <p:cNvPicPr>
            <a:picLocks noChangeAspect="1"/>
          </p:cNvPicPr>
          <p:nvPr/>
        </p:nvPicPr>
        <p:blipFill>
          <a:blip r:embed="rId3"/>
          <a:stretch>
            <a:fillRect/>
          </a:stretch>
        </p:blipFill>
        <p:spPr>
          <a:xfrm>
            <a:off x="2395469" y="1501188"/>
            <a:ext cx="7757131" cy="396876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606085" y="5847008"/>
            <a:ext cx="4713667" cy="523220"/>
          </a:xfrm>
          <a:prstGeom prst="rect">
            <a:avLst/>
          </a:prstGeom>
          <a:noFill/>
        </p:spPr>
        <p:txBody>
          <a:bodyPr wrap="square" rtlCol="0">
            <a:spAutoFit/>
          </a:bodyPr>
          <a:lstStyle/>
          <a:p>
            <a:pPr algn="ctr"/>
            <a:r>
              <a:rPr lang="en-US" sz="2800" dirty="0" smtClean="0">
                <a:hlinkClick r:id="rId2"/>
              </a:rPr>
              <a:t>View Video</a:t>
            </a:r>
            <a:endParaRPr lang="en-US" sz="2800" dirty="0"/>
          </a:p>
        </p:txBody>
      </p:sp>
    </p:spTree>
    <p:extLst>
      <p:ext uri="{BB962C8B-B14F-4D97-AF65-F5344CB8AC3E}">
        <p14:creationId xmlns:p14="http://schemas.microsoft.com/office/powerpoint/2010/main" val="31486158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Content Placeholder 2"/>
          <p:cNvSpPr>
            <a:spLocks noGrp="1"/>
          </p:cNvSpPr>
          <p:nvPr>
            <p:ph idx="1"/>
          </p:nvPr>
        </p:nvSpPr>
        <p:spPr/>
        <p:txBody>
          <a:bodyPr/>
          <a:lstStyle/>
          <a:p>
            <a:r>
              <a:rPr lang="en-US" dirty="0"/>
              <a:t>Memorize. </a:t>
            </a:r>
          </a:p>
          <a:p>
            <a:pPr lvl="1"/>
            <a:r>
              <a:rPr lang="en-US" dirty="0"/>
              <a:t>Commit to memory Matthew 6:33: “But seek first the kingdom of God and his righteousness, and all these things will be given to you.” </a:t>
            </a:r>
          </a:p>
          <a:p>
            <a:pPr lvl="1"/>
            <a:r>
              <a:rPr lang="en-US" dirty="0"/>
              <a:t>Allow the truth of this verse to penetrate your heart and mind; let it be a driving force in your pursuit of godliness.</a:t>
            </a:r>
          </a:p>
          <a:p>
            <a:endParaRPr lang="en-US" dirty="0"/>
          </a:p>
        </p:txBody>
      </p:sp>
    </p:spTree>
    <p:extLst>
      <p:ext uri="{BB962C8B-B14F-4D97-AF65-F5344CB8AC3E}">
        <p14:creationId xmlns:p14="http://schemas.microsoft.com/office/powerpoint/2010/main" val="42852214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2086377"/>
            <a:ext cx="10515600" cy="4090586"/>
          </a:xfrm>
        </p:spPr>
        <p:txBody>
          <a:bodyPr/>
          <a:lstStyle/>
          <a:p>
            <a:r>
              <a:rPr lang="en-US" dirty="0"/>
              <a:t>List. </a:t>
            </a:r>
          </a:p>
          <a:p>
            <a:pPr lvl="1"/>
            <a:r>
              <a:rPr lang="en-US" dirty="0"/>
              <a:t>Identify areas in your own life that have become idols and false gods. Develop a plan to purposely rid yourself of them. </a:t>
            </a:r>
          </a:p>
          <a:p>
            <a:pPr lvl="1"/>
            <a:r>
              <a:rPr lang="en-US" dirty="0"/>
              <a:t>Enlist the help and support of other believers.</a:t>
            </a:r>
          </a:p>
          <a:p>
            <a:endParaRPr lang="en-US" dirty="0"/>
          </a:p>
        </p:txBody>
      </p:sp>
    </p:spTree>
    <p:extLst>
      <p:ext uri="{BB962C8B-B14F-4D97-AF65-F5344CB8AC3E}">
        <p14:creationId xmlns:p14="http://schemas.microsoft.com/office/powerpoint/2010/main" val="2829815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Application</a:t>
            </a:r>
            <a:endParaRPr lang="en-US"/>
          </a:p>
        </p:txBody>
      </p:sp>
      <p:sp>
        <p:nvSpPr>
          <p:cNvPr id="3" name="Content Placeholder 2"/>
          <p:cNvSpPr>
            <a:spLocks noGrp="1"/>
          </p:cNvSpPr>
          <p:nvPr>
            <p:ph idx="1"/>
          </p:nvPr>
        </p:nvSpPr>
        <p:spPr>
          <a:xfrm>
            <a:off x="838200" y="2189407"/>
            <a:ext cx="10515600" cy="3987555"/>
          </a:xfrm>
        </p:spPr>
        <p:txBody>
          <a:bodyPr/>
          <a:lstStyle/>
          <a:p>
            <a:r>
              <a:rPr lang="en-US" dirty="0"/>
              <a:t>Recruit. </a:t>
            </a:r>
          </a:p>
          <a:p>
            <a:pPr lvl="1"/>
            <a:r>
              <a:rPr lang="en-US" dirty="0"/>
              <a:t>Join together with a small group of people to serve as your army of “valiant warriors” </a:t>
            </a:r>
          </a:p>
          <a:p>
            <a:pPr lvl="1"/>
            <a:r>
              <a:rPr lang="en-US" dirty="0"/>
              <a:t>They will stand guard with you when attacks come from the enemy.</a:t>
            </a:r>
          </a:p>
          <a:p>
            <a:endParaRPr lang="en-US" dirty="0"/>
          </a:p>
        </p:txBody>
      </p:sp>
    </p:spTree>
    <p:extLst>
      <p:ext uri="{BB962C8B-B14F-4D97-AF65-F5344CB8AC3E}">
        <p14:creationId xmlns:p14="http://schemas.microsoft.com/office/powerpoint/2010/main" val="4218191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Activities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848559" y="3532717"/>
            <a:ext cx="1694835" cy="2007731"/>
          </a:xfrm>
          <a:prstGeom prst="rect">
            <a:avLst/>
          </a:prstGeom>
          <a:ln>
            <a:noFill/>
          </a:ln>
          <a:effectLst>
            <a:outerShdw blurRad="292100" dist="139700" dir="2700000" algn="tl" rotWithShape="0">
              <a:srgbClr val="333333">
                <a:alpha val="65000"/>
              </a:srgbClr>
            </a:outerShdw>
          </a:effectLst>
        </p:spPr>
      </p:pic>
      <p:sp>
        <p:nvSpPr>
          <p:cNvPr id="9" name="Rounded Rectangular Callout 8"/>
          <p:cNvSpPr/>
          <p:nvPr/>
        </p:nvSpPr>
        <p:spPr>
          <a:xfrm>
            <a:off x="1923802" y="1674422"/>
            <a:ext cx="4061361" cy="1520042"/>
          </a:xfrm>
          <a:prstGeom prst="wedgeRoundRectCallout">
            <a:avLst>
              <a:gd name="adj1" fmla="val -26096"/>
              <a:gd name="adj2" fmla="val 7109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latin typeface="Comic Sans MS" panose="030F0702030302020204" pitchFamily="66" charset="0"/>
              </a:rPr>
              <a:t>Those clues look clueless!  Oh … wait … it says here you need to read 2 Chronicles 14 in the NIV.  And that QR code points you to more fun activities.</a:t>
            </a:r>
            <a:endParaRPr lang="en-US" dirty="0">
              <a:latin typeface="Comic Sans MS" panose="030F0702030302020204" pitchFamily="66" charset="0"/>
            </a:endParaRPr>
          </a:p>
        </p:txBody>
      </p:sp>
      <p:pic>
        <p:nvPicPr>
          <p:cNvPr id="10" name="Picture 9"/>
          <p:cNvPicPr>
            <a:picLocks noChangeAspect="1"/>
          </p:cNvPicPr>
          <p:nvPr/>
        </p:nvPicPr>
        <p:blipFill>
          <a:blip r:embed="rId3"/>
          <a:stretch>
            <a:fillRect/>
          </a:stretch>
        </p:blipFill>
        <p:spPr>
          <a:xfrm>
            <a:off x="8191813" y="2266799"/>
            <a:ext cx="3028571" cy="2561905"/>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7022277" y="2015836"/>
            <a:ext cx="2038597" cy="1061829"/>
          </a:xfrm>
          <a:prstGeom prst="rect">
            <a:avLst/>
          </a:prstGeom>
          <a:effectLst>
            <a:outerShdw blurRad="101600" dist="1016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US" sz="900" dirty="0"/>
              <a:t>Across</a:t>
            </a:r>
          </a:p>
          <a:p>
            <a:r>
              <a:rPr lang="en-US" sz="900" dirty="0"/>
              <a:t>4. they built and _?_</a:t>
            </a:r>
          </a:p>
          <a:p>
            <a:r>
              <a:rPr lang="en-US" sz="900" dirty="0"/>
              <a:t>6. towns given _?_, gates, and bars</a:t>
            </a:r>
          </a:p>
          <a:p>
            <a:r>
              <a:rPr lang="en-US" sz="900" dirty="0"/>
              <a:t>8. what kind of stones were smashed?</a:t>
            </a:r>
          </a:p>
          <a:p>
            <a:r>
              <a:rPr lang="en-US" sz="900" dirty="0"/>
              <a:t>11. the kingdom was at _?_ under him</a:t>
            </a:r>
          </a:p>
          <a:p>
            <a:r>
              <a:rPr lang="en-US" sz="900" dirty="0"/>
              <a:t>12. Asa did what was good and _?_</a:t>
            </a:r>
          </a:p>
          <a:p>
            <a:r>
              <a:rPr lang="en-US" sz="900" dirty="0"/>
              <a:t>13. army equipped with large </a:t>
            </a:r>
            <a:r>
              <a:rPr lang="en-US" sz="900" dirty="0" smtClean="0"/>
              <a:t>_?_</a:t>
            </a:r>
            <a:endParaRPr lang="en-US" sz="900" dirty="0"/>
          </a:p>
        </p:txBody>
      </p:sp>
      <p:pic>
        <p:nvPicPr>
          <p:cNvPr id="11" name="Picture 10"/>
          <p:cNvPicPr>
            <a:picLocks noChangeAspect="1"/>
          </p:cNvPicPr>
          <p:nvPr/>
        </p:nvPicPr>
        <p:blipFill>
          <a:blip r:embed="rId4"/>
          <a:stretch>
            <a:fillRect/>
          </a:stretch>
        </p:blipFill>
        <p:spPr>
          <a:xfrm>
            <a:off x="5139855" y="4060433"/>
            <a:ext cx="1819086" cy="18305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6792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Admit it, now …</a:t>
            </a:r>
            <a:endParaRPr lang="en-US" dirty="0"/>
          </a:p>
        </p:txBody>
      </p:sp>
      <p:sp>
        <p:nvSpPr>
          <p:cNvPr id="3" name="Content Placeholder 2"/>
          <p:cNvSpPr>
            <a:spLocks noGrp="1"/>
          </p:cNvSpPr>
          <p:nvPr>
            <p:ph idx="1"/>
          </p:nvPr>
        </p:nvSpPr>
        <p:spPr/>
        <p:txBody>
          <a:bodyPr/>
          <a:lstStyle/>
          <a:p>
            <a:r>
              <a:rPr lang="en-US" dirty="0"/>
              <a:t>What are some things you enjoy being distracted by?</a:t>
            </a:r>
          </a:p>
          <a:p>
            <a:r>
              <a:rPr lang="en-US" dirty="0">
                <a:solidFill>
                  <a:srgbClr val="C00000"/>
                </a:solidFill>
              </a:rPr>
              <a:t>There are many diversions in our lives that can distract us.</a:t>
            </a:r>
          </a:p>
          <a:p>
            <a:pPr lvl="1"/>
            <a:r>
              <a:rPr lang="en-US" dirty="0">
                <a:solidFill>
                  <a:srgbClr val="C00000"/>
                </a:solidFill>
              </a:rPr>
              <a:t>Some of them can too easily distract us from our relationship with God</a:t>
            </a:r>
          </a:p>
          <a:p>
            <a:pPr lvl="1"/>
            <a:r>
              <a:rPr lang="en-US" dirty="0">
                <a:solidFill>
                  <a:srgbClr val="C00000"/>
                </a:solidFill>
              </a:rPr>
              <a:t>Today we consider ways to keep God the focus of your life.</a:t>
            </a:r>
          </a:p>
          <a:p>
            <a:endParaRPr lang="en-US" dirty="0"/>
          </a:p>
        </p:txBody>
      </p:sp>
      <p:grpSp>
        <p:nvGrpSpPr>
          <p:cNvPr id="7" name="Group 6"/>
          <p:cNvGrpSpPr/>
          <p:nvPr/>
        </p:nvGrpSpPr>
        <p:grpSpPr>
          <a:xfrm>
            <a:off x="1402304" y="3009011"/>
            <a:ext cx="9434894" cy="2431272"/>
            <a:chOff x="1402304" y="3009011"/>
            <a:chExt cx="9434894" cy="2431272"/>
          </a:xfrm>
        </p:grpSpPr>
        <p:pic>
          <p:nvPicPr>
            <p:cNvPr id="4" name="Picture 3"/>
            <p:cNvPicPr>
              <a:picLocks noChangeAspect="1"/>
            </p:cNvPicPr>
            <p:nvPr/>
          </p:nvPicPr>
          <p:blipFill>
            <a:blip r:embed="rId2"/>
            <a:stretch>
              <a:fillRect/>
            </a:stretch>
          </p:blipFill>
          <p:spPr>
            <a:xfrm>
              <a:off x="4486594" y="3009011"/>
              <a:ext cx="3123809" cy="16000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rot="21068346">
              <a:off x="1402304" y="3631113"/>
              <a:ext cx="2380952" cy="173333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rot="776537">
              <a:off x="8456246" y="3840283"/>
              <a:ext cx="2380952" cy="160000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98815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977097"/>
          </a:xfrm>
        </p:spPr>
        <p:txBody>
          <a:bodyPr/>
          <a:lstStyle/>
          <a:p>
            <a:r>
              <a:rPr lang="en-US" dirty="0" smtClean="0"/>
              <a:t>Pursue Godliness</a:t>
            </a:r>
            <a:endParaRPr lang="en-US" dirty="0"/>
          </a:p>
        </p:txBody>
      </p:sp>
      <p:sp>
        <p:nvSpPr>
          <p:cNvPr id="3" name="Subtitle 2"/>
          <p:cNvSpPr>
            <a:spLocks noGrp="1"/>
          </p:cNvSpPr>
          <p:nvPr>
            <p:ph type="subTitle" idx="1"/>
          </p:nvPr>
        </p:nvSpPr>
        <p:spPr>
          <a:xfrm>
            <a:off x="1524000" y="3705100"/>
            <a:ext cx="9144000" cy="1552699"/>
          </a:xfrm>
        </p:spPr>
        <p:txBody>
          <a:bodyPr/>
          <a:lstStyle/>
          <a:p>
            <a:r>
              <a:rPr lang="en-US" dirty="0" smtClean="0"/>
              <a:t>July 21</a:t>
            </a:r>
            <a:endParaRPr lang="en-US" dirty="0"/>
          </a:p>
        </p:txBody>
      </p:sp>
    </p:spTree>
    <p:extLst>
      <p:ext uri="{BB962C8B-B14F-4D97-AF65-F5344CB8AC3E}">
        <p14:creationId xmlns:p14="http://schemas.microsoft.com/office/powerpoint/2010/main" val="729654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6836" y="390883"/>
            <a:ext cx="10515600" cy="1325563"/>
          </a:xfrm>
        </p:spPr>
        <p:txBody>
          <a:bodyPr/>
          <a:lstStyle/>
          <a:p>
            <a:pPr algn="l"/>
            <a:r>
              <a:rPr lang="en-US" dirty="0"/>
              <a:t>Listen for Asa’s goal</a:t>
            </a:r>
            <a:r>
              <a:rPr lang="en-US" dirty="0" smtClean="0"/>
              <a:t>.</a:t>
            </a:r>
            <a:endParaRPr lang="en-US" dirty="0"/>
          </a:p>
        </p:txBody>
      </p:sp>
      <p:sp>
        <p:nvSpPr>
          <p:cNvPr id="3" name="Content Placeholder 2"/>
          <p:cNvSpPr>
            <a:spLocks noGrp="1"/>
          </p:cNvSpPr>
          <p:nvPr>
            <p:ph idx="1"/>
          </p:nvPr>
        </p:nvSpPr>
        <p:spPr>
          <a:xfrm>
            <a:off x="1300765" y="1928656"/>
            <a:ext cx="9808335" cy="4351338"/>
          </a:xfrm>
        </p:spPr>
        <p:txBody>
          <a:bodyPr/>
          <a:lstStyle/>
          <a:p>
            <a:pPr marL="0" indent="0" algn="ctr">
              <a:buNone/>
            </a:pPr>
            <a:r>
              <a:rPr lang="en-US" dirty="0"/>
              <a:t>2 Chronicles 14:1-2 (NIV)  And </a:t>
            </a:r>
            <a:r>
              <a:rPr lang="en-US" dirty="0" err="1"/>
              <a:t>Abijah</a:t>
            </a:r>
            <a:r>
              <a:rPr lang="en-US" dirty="0"/>
              <a:t> rested with his fathers and was buried in the City of David. Asa his son succeeded him as king, and in his days the country was at peace for ten years. 2  Asa did what was good and right in the eyes of the LORD his God.</a:t>
            </a:r>
          </a:p>
          <a:p>
            <a:pPr marL="0" indent="0" algn="ctr">
              <a:buNone/>
            </a:pPr>
            <a:endParaRPr lang="en-US" dirty="0"/>
          </a:p>
        </p:txBody>
      </p:sp>
      <p:pic>
        <p:nvPicPr>
          <p:cNvPr id="4" name="Picture 3"/>
          <p:cNvPicPr>
            <a:picLocks noChangeAspect="1"/>
          </p:cNvPicPr>
          <p:nvPr/>
        </p:nvPicPr>
        <p:blipFill>
          <a:blip r:embed="rId2"/>
          <a:stretch>
            <a:fillRect/>
          </a:stretch>
        </p:blipFill>
        <p:spPr>
          <a:xfrm>
            <a:off x="5093186" y="5459317"/>
            <a:ext cx="2057143" cy="266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6767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Seek to Please God</a:t>
            </a:r>
          </a:p>
        </p:txBody>
      </p:sp>
      <p:sp>
        <p:nvSpPr>
          <p:cNvPr id="3" name="Content Placeholder 2"/>
          <p:cNvSpPr>
            <a:spLocks noGrp="1"/>
          </p:cNvSpPr>
          <p:nvPr>
            <p:ph idx="1"/>
          </p:nvPr>
        </p:nvSpPr>
        <p:spPr/>
        <p:txBody>
          <a:bodyPr/>
          <a:lstStyle/>
          <a:p>
            <a:r>
              <a:rPr lang="en-US" dirty="0"/>
              <a:t>Asa was the successor to his father </a:t>
            </a:r>
            <a:r>
              <a:rPr lang="en-US" dirty="0" err="1"/>
              <a:t>Abijah</a:t>
            </a:r>
            <a:r>
              <a:rPr lang="en-US" dirty="0"/>
              <a:t> as king.  At least initially, how effective was Asa’s leadership?</a:t>
            </a:r>
          </a:p>
          <a:p>
            <a:r>
              <a:rPr lang="en-US" dirty="0"/>
              <a:t>The reason for his success as king was his focus on pleasing God.  What would you say a God-focused life looks like?</a:t>
            </a:r>
          </a:p>
          <a:p>
            <a:endParaRPr lang="en-US" dirty="0"/>
          </a:p>
        </p:txBody>
      </p:sp>
    </p:spTree>
    <p:extLst>
      <p:ext uri="{BB962C8B-B14F-4D97-AF65-F5344CB8AC3E}">
        <p14:creationId xmlns:p14="http://schemas.microsoft.com/office/powerpoint/2010/main" val="180875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Seek to Please God</a:t>
            </a:r>
          </a:p>
        </p:txBody>
      </p:sp>
      <p:sp>
        <p:nvSpPr>
          <p:cNvPr id="3" name="Content Placeholder 2"/>
          <p:cNvSpPr>
            <a:spLocks noGrp="1"/>
          </p:cNvSpPr>
          <p:nvPr>
            <p:ph idx="1"/>
          </p:nvPr>
        </p:nvSpPr>
        <p:spPr/>
        <p:txBody>
          <a:bodyPr/>
          <a:lstStyle/>
          <a:p>
            <a:r>
              <a:rPr lang="en-US" dirty="0"/>
              <a:t>What kind of peace would result from being “God-focused</a:t>
            </a:r>
            <a:r>
              <a:rPr lang="en-US" dirty="0" smtClean="0"/>
              <a:t>”?</a:t>
            </a:r>
          </a:p>
          <a:p>
            <a:r>
              <a:rPr lang="en-US" dirty="0"/>
              <a:t>Asa was said to have done  “what was good and right”.  How did he, how do we know what is good and right?</a:t>
            </a:r>
          </a:p>
          <a:p>
            <a:endParaRPr lang="en-US" dirty="0"/>
          </a:p>
        </p:txBody>
      </p:sp>
    </p:spTree>
    <p:extLst>
      <p:ext uri="{BB962C8B-B14F-4D97-AF65-F5344CB8AC3E}">
        <p14:creationId xmlns:p14="http://schemas.microsoft.com/office/powerpoint/2010/main" val="433282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Listen for specific actions Asa </a:t>
            </a:r>
            <a:r>
              <a:rPr lang="en-US" dirty="0" smtClean="0"/>
              <a:t/>
            </a:r>
            <a:br>
              <a:rPr lang="en-US" dirty="0" smtClean="0"/>
            </a:br>
            <a:r>
              <a:rPr lang="en-US" dirty="0" smtClean="0"/>
              <a:t>took </a:t>
            </a:r>
            <a:r>
              <a:rPr lang="en-US" dirty="0"/>
              <a:t>as </a:t>
            </a:r>
            <a:r>
              <a:rPr lang="en-US" dirty="0" smtClean="0"/>
              <a:t>king</a:t>
            </a:r>
            <a:endParaRPr lang="en-US" dirty="0"/>
          </a:p>
        </p:txBody>
      </p:sp>
      <p:sp>
        <p:nvSpPr>
          <p:cNvPr id="3" name="Content Placeholder 2"/>
          <p:cNvSpPr>
            <a:spLocks noGrp="1"/>
          </p:cNvSpPr>
          <p:nvPr>
            <p:ph idx="1"/>
          </p:nvPr>
        </p:nvSpPr>
        <p:spPr>
          <a:xfrm>
            <a:off x="1017430" y="1825625"/>
            <a:ext cx="10194701" cy="4351338"/>
          </a:xfrm>
        </p:spPr>
        <p:txBody>
          <a:bodyPr/>
          <a:lstStyle/>
          <a:p>
            <a:pPr marL="0" indent="0" algn="ctr">
              <a:buNone/>
            </a:pPr>
            <a:r>
              <a:rPr lang="en-US" dirty="0"/>
              <a:t>2 </a:t>
            </a:r>
            <a:r>
              <a:rPr lang="en-US" dirty="0" smtClean="0"/>
              <a:t>Chron</a:t>
            </a:r>
            <a:r>
              <a:rPr lang="en-US" dirty="0"/>
              <a:t>.</a:t>
            </a:r>
            <a:r>
              <a:rPr lang="en-US" dirty="0" smtClean="0"/>
              <a:t> </a:t>
            </a:r>
            <a:r>
              <a:rPr lang="en-US" dirty="0"/>
              <a:t>14:3-5 (NIV)  He removed the foreign altars and the high places, smashed the sacred stones and cut down the </a:t>
            </a:r>
            <a:r>
              <a:rPr lang="en-US" dirty="0" err="1"/>
              <a:t>Asherah</a:t>
            </a:r>
            <a:r>
              <a:rPr lang="en-US" dirty="0"/>
              <a:t> poles. 4  He commanded Judah to seek the LORD, the God of their fathers, and to obey his laws and commands. 5  He removed the high places and incense altars in every town in Judah, and the kingdom was at peace under him.</a:t>
            </a:r>
          </a:p>
        </p:txBody>
      </p:sp>
      <p:pic>
        <p:nvPicPr>
          <p:cNvPr id="5" name="Picture 4"/>
          <p:cNvPicPr>
            <a:picLocks noChangeAspect="1"/>
          </p:cNvPicPr>
          <p:nvPr/>
        </p:nvPicPr>
        <p:blipFill>
          <a:blip r:embed="rId2"/>
          <a:stretch>
            <a:fillRect/>
          </a:stretch>
        </p:blipFill>
        <p:spPr>
          <a:xfrm>
            <a:off x="5093186" y="6013109"/>
            <a:ext cx="2057143" cy="2666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56590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Barriers to Godliness</a:t>
            </a:r>
          </a:p>
        </p:txBody>
      </p:sp>
      <p:sp>
        <p:nvSpPr>
          <p:cNvPr id="3" name="Content Placeholder 2"/>
          <p:cNvSpPr>
            <a:spLocks noGrp="1"/>
          </p:cNvSpPr>
          <p:nvPr>
            <p:ph idx="1"/>
          </p:nvPr>
        </p:nvSpPr>
        <p:spPr/>
        <p:txBody>
          <a:bodyPr/>
          <a:lstStyle/>
          <a:p>
            <a:r>
              <a:rPr lang="en-US" dirty="0"/>
              <a:t>What action did Asa lead the people to undertake in an effort to remove barriers that could tempt them to false worship? </a:t>
            </a:r>
          </a:p>
          <a:p>
            <a:r>
              <a:rPr lang="en-US" dirty="0"/>
              <a:t>What positive action did he challenge them to take?</a:t>
            </a:r>
          </a:p>
          <a:p>
            <a:r>
              <a:rPr lang="en-US" dirty="0"/>
              <a:t>What prohibition from the Lord may have been behind the effort to remove the high places and the images from all the cities of Judah? </a:t>
            </a:r>
          </a:p>
          <a:p>
            <a:endParaRPr lang="en-US" dirty="0"/>
          </a:p>
        </p:txBody>
      </p:sp>
    </p:spTree>
    <p:extLst>
      <p:ext uri="{BB962C8B-B14F-4D97-AF65-F5344CB8AC3E}">
        <p14:creationId xmlns:p14="http://schemas.microsoft.com/office/powerpoint/2010/main" val="69628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777777"/>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Remove Barriers to Godliness</a:t>
            </a:r>
          </a:p>
        </p:txBody>
      </p:sp>
      <p:sp>
        <p:nvSpPr>
          <p:cNvPr id="3" name="Content Placeholder 2"/>
          <p:cNvSpPr>
            <a:spLocks noGrp="1"/>
          </p:cNvSpPr>
          <p:nvPr>
            <p:ph idx="1"/>
          </p:nvPr>
        </p:nvSpPr>
        <p:spPr/>
        <p:txBody>
          <a:bodyPr/>
          <a:lstStyle/>
          <a:p>
            <a:r>
              <a:rPr lang="en-US" dirty="0" smtClean="0"/>
              <a:t>What </a:t>
            </a:r>
            <a:r>
              <a:rPr lang="en-US" dirty="0"/>
              <a:t>resulted from these efforts</a:t>
            </a:r>
            <a:r>
              <a:rPr lang="en-US" dirty="0" smtClean="0"/>
              <a:t>?</a:t>
            </a:r>
          </a:p>
          <a:p>
            <a:r>
              <a:rPr lang="en-US" dirty="0"/>
              <a:t>Where do you see evidence of idolatry in our culture?</a:t>
            </a:r>
          </a:p>
          <a:p>
            <a:endParaRPr lang="en-US" dirty="0"/>
          </a:p>
        </p:txBody>
      </p:sp>
      <p:pic>
        <p:nvPicPr>
          <p:cNvPr id="1026" name="Picture 2" descr="Image result for muscle c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52600" y="3245084"/>
            <a:ext cx="2433079" cy="1689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Image result for speed boat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65099" y="3959918"/>
            <a:ext cx="3070365" cy="2582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chocolate buff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1063" y="3535675"/>
            <a:ext cx="2619375" cy="1743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658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777777"/>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r>
              <a:rPr lang="en-US" dirty="0"/>
              <a:t>Remove Barriers to Godliness</a:t>
            </a:r>
          </a:p>
        </p:txBody>
      </p:sp>
      <p:sp>
        <p:nvSpPr>
          <p:cNvPr id="3" name="Content Placeholder 2"/>
          <p:cNvSpPr>
            <a:spLocks noGrp="1"/>
          </p:cNvSpPr>
          <p:nvPr>
            <p:ph idx="1"/>
          </p:nvPr>
        </p:nvSpPr>
        <p:spPr/>
        <p:txBody>
          <a:bodyPr/>
          <a:lstStyle/>
          <a:p>
            <a:r>
              <a:rPr lang="en-US" dirty="0">
                <a:solidFill>
                  <a:srgbClr val="C00000"/>
                </a:solidFill>
              </a:rPr>
              <a:t>But … some of these things are so much a part of our lives – we have to work for a living … TV and social media are important elements of communication and entertainment ... gaining knowledge and education are </a:t>
            </a:r>
            <a:r>
              <a:rPr lang="en-US" dirty="0" smtClean="0">
                <a:solidFill>
                  <a:srgbClr val="C00000"/>
                </a:solidFill>
              </a:rPr>
              <a:t>necessary … we need transportation. </a:t>
            </a:r>
            <a:endParaRPr lang="en-US" dirty="0">
              <a:solidFill>
                <a:srgbClr val="C00000"/>
              </a:solidFill>
            </a:endParaRPr>
          </a:p>
          <a:p>
            <a:r>
              <a:rPr lang="en-US" dirty="0"/>
              <a:t>How do we do away with them being </a:t>
            </a:r>
            <a:r>
              <a:rPr lang="en-US" i="1" dirty="0"/>
              <a:t>idols</a:t>
            </a:r>
            <a:r>
              <a:rPr lang="en-US" dirty="0"/>
              <a:t> in our lives?</a:t>
            </a:r>
          </a:p>
          <a:p>
            <a:endParaRPr lang="en-US" dirty="0"/>
          </a:p>
        </p:txBody>
      </p:sp>
      <p:pic>
        <p:nvPicPr>
          <p:cNvPr id="4" name="Picture 2" descr="Image result for muscle c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3811" y="2884476"/>
            <a:ext cx="2433079" cy="16898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Image result for speed boat clipar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9190" y="1751526"/>
            <a:ext cx="2373290" cy="1996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6" name="Picture 8" descr="Image result for chocolate buff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8941" y="2221570"/>
            <a:ext cx="2484592" cy="16533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quot;No&quot; Symbol 6"/>
          <p:cNvSpPr/>
          <p:nvPr/>
        </p:nvSpPr>
        <p:spPr>
          <a:xfrm>
            <a:off x="1661617" y="2062078"/>
            <a:ext cx="1339403" cy="1339403"/>
          </a:xfrm>
          <a:prstGeom prst="noSmoking">
            <a:avLst/>
          </a:prstGeom>
          <a:solidFill>
            <a:srgbClr val="C00000">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quot;No&quot; Symbol 7"/>
          <p:cNvSpPr/>
          <p:nvPr/>
        </p:nvSpPr>
        <p:spPr>
          <a:xfrm>
            <a:off x="5247331" y="2248983"/>
            <a:ext cx="1339403" cy="1339403"/>
          </a:xfrm>
          <a:prstGeom prst="noSmoking">
            <a:avLst/>
          </a:prstGeom>
          <a:solidFill>
            <a:srgbClr val="C00000">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quot;No&quot; Symbol 8"/>
          <p:cNvSpPr/>
          <p:nvPr/>
        </p:nvSpPr>
        <p:spPr>
          <a:xfrm>
            <a:off x="9005572" y="2849957"/>
            <a:ext cx="1339403" cy="1339403"/>
          </a:xfrm>
          <a:prstGeom prst="noSmoking">
            <a:avLst/>
          </a:prstGeom>
          <a:solidFill>
            <a:srgbClr val="C00000">
              <a:alpha val="7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3676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9D6C060-DF19-4BCE-900F-B10A1367196D}" vid="{712B9EBD-A77D-44BD-8EF5-1A4E9BFB8294}"/>
    </a:ext>
  </a:extLst>
</a:theme>
</file>

<file path=docProps/app.xml><?xml version="1.0" encoding="utf-8"?>
<Properties xmlns="http://schemas.openxmlformats.org/officeDocument/2006/extended-properties" xmlns:vt="http://schemas.openxmlformats.org/officeDocument/2006/docPropsVTypes">
  <Template>SS3</Template>
  <TotalTime>306</TotalTime>
  <Words>934</Words>
  <Application>Microsoft Office PowerPoint</Application>
  <PresentationFormat>Widescreen</PresentationFormat>
  <Paragraphs>67</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Comic Sans MS</vt:lpstr>
      <vt:lpstr>Office Theme</vt:lpstr>
      <vt:lpstr>Pursue Godliness</vt:lpstr>
      <vt:lpstr>Admit it, now …</vt:lpstr>
      <vt:lpstr>Listen for Asa’s goal.</vt:lpstr>
      <vt:lpstr>Seek to Please God</vt:lpstr>
      <vt:lpstr>Seek to Please God</vt:lpstr>
      <vt:lpstr>Listen for specific actions Asa  took as king</vt:lpstr>
      <vt:lpstr>Remove Barriers to Godliness</vt:lpstr>
      <vt:lpstr>Remove Barriers to Godliness</vt:lpstr>
      <vt:lpstr>Remove Barriers to Godliness</vt:lpstr>
      <vt:lpstr>Remove Barriers to Godliness</vt:lpstr>
      <vt:lpstr>Listen for how Asa led the people during this season of peace.</vt:lpstr>
      <vt:lpstr>Listen for how Asa led the people during this season of peace.</vt:lpstr>
      <vt:lpstr>Guard against Temptations</vt:lpstr>
      <vt:lpstr>Guard against Temptations</vt:lpstr>
      <vt:lpstr>Application Video</vt:lpstr>
      <vt:lpstr>Application</vt:lpstr>
      <vt:lpstr>Application</vt:lpstr>
      <vt:lpstr>Application</vt:lpstr>
      <vt:lpstr>Family Activities</vt:lpstr>
      <vt:lpstr>Pursue Godliness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Pursue Godliness</dc:title>
  <dc:creator>Steve Armstrong</dc:creator>
  <cp:lastModifiedBy>Steve Armstrong</cp:lastModifiedBy>
  <cp:revision>10</cp:revision>
  <dcterms:created xsi:type="dcterms:W3CDTF">2019-07-03T12:57:46Z</dcterms:created>
  <dcterms:modified xsi:type="dcterms:W3CDTF">2019-07-03T18:05:56Z</dcterms:modified>
</cp:coreProperties>
</file>