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4000"/>
                </a:schemeClr>
              </a:gs>
              <a:gs pos="64000">
                <a:schemeClr val="accent1">
                  <a:lumMod val="45000"/>
                  <a:lumOff val="55000"/>
                  <a:alpha val="80000"/>
                </a:schemeClr>
              </a:gs>
              <a:gs pos="83000">
                <a:schemeClr val="accent1">
                  <a:lumMod val="45000"/>
                  <a:lumOff val="55000"/>
                  <a:alpha val="84000"/>
                </a:schemeClr>
              </a:gs>
              <a:gs pos="100000">
                <a:schemeClr val="accent1">
                  <a:lumMod val="30000"/>
                  <a:lumOff val="70000"/>
                  <a:alpha val="84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x7p9p8f"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inyurl.com/4w3zchsm"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36473"/>
          </a:xfrm>
        </p:spPr>
        <p:txBody>
          <a:bodyPr/>
          <a:lstStyle/>
          <a:p>
            <a:r>
              <a:rPr lang="en-US" dirty="0"/>
              <a:t>Rahab: A Faith Not</a:t>
            </a:r>
            <a:br>
              <a:rPr lang="en-US" dirty="0"/>
            </a:br>
            <a:r>
              <a:rPr lang="en-US" dirty="0"/>
              <a:t>Held Back by Fear</a:t>
            </a:r>
          </a:p>
        </p:txBody>
      </p:sp>
      <p:sp>
        <p:nvSpPr>
          <p:cNvPr id="3" name="Subtitle 2"/>
          <p:cNvSpPr>
            <a:spLocks noGrp="1"/>
          </p:cNvSpPr>
          <p:nvPr>
            <p:ph type="subTitle" idx="1"/>
          </p:nvPr>
        </p:nvSpPr>
        <p:spPr>
          <a:xfrm>
            <a:off x="1524000" y="3871356"/>
            <a:ext cx="9144000" cy="1386444"/>
          </a:xfrm>
        </p:spPr>
        <p:txBody>
          <a:bodyPr/>
          <a:lstStyle/>
          <a:p>
            <a:r>
              <a:rPr lang="en-US" dirty="0"/>
              <a:t>June 15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96D7F-1478-A6DA-40AD-9AF5B9DE6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1988B-184A-4BA2-52BC-F20CEE2F66EF}"/>
              </a:ext>
            </a:extLst>
          </p:cNvPr>
          <p:cNvSpPr>
            <a:spLocks noGrp="1"/>
          </p:cNvSpPr>
          <p:nvPr>
            <p:ph type="title"/>
          </p:nvPr>
        </p:nvSpPr>
        <p:spPr/>
        <p:txBody>
          <a:bodyPr/>
          <a:lstStyle/>
          <a:p>
            <a:pPr algn="l"/>
            <a:r>
              <a:rPr lang="en-US" dirty="0"/>
              <a:t>Listen for fear expressed.</a:t>
            </a:r>
          </a:p>
        </p:txBody>
      </p:sp>
      <p:sp>
        <p:nvSpPr>
          <p:cNvPr id="3" name="Content Placeholder 2">
            <a:extLst>
              <a:ext uri="{FF2B5EF4-FFF2-40B4-BE49-F238E27FC236}">
                <a16:creationId xmlns:a16="http://schemas.microsoft.com/office/drawing/2014/main" id="{4F94A223-7A16-404A-9BD3-7B70C19A0C65}"/>
              </a:ext>
            </a:extLst>
          </p:cNvPr>
          <p:cNvSpPr>
            <a:spLocks noGrp="1"/>
          </p:cNvSpPr>
          <p:nvPr>
            <p:ph idx="1"/>
          </p:nvPr>
        </p:nvSpPr>
        <p:spPr>
          <a:xfrm>
            <a:off x="1206178" y="1883498"/>
            <a:ext cx="9779643" cy="4351338"/>
          </a:xfrm>
        </p:spPr>
        <p:txBody>
          <a:bodyPr/>
          <a:lstStyle/>
          <a:p>
            <a:pPr marL="0" indent="0" algn="ctr">
              <a:buNone/>
            </a:pPr>
            <a:r>
              <a:rPr lang="en-US" dirty="0"/>
              <a:t>the Red Sea for you when you came out of Egypt, and what you did to Sihon and Og, the two kings of the Amorites east of the Jordan, whom you completely destroyed. 11  When we heard of it, our hearts melted and everyone's courage failed because of you, for the LORD your God is God in heaven above and on the</a:t>
            </a:r>
          </a:p>
        </p:txBody>
      </p:sp>
    </p:spTree>
    <p:extLst>
      <p:ext uri="{BB962C8B-B14F-4D97-AF65-F5344CB8AC3E}">
        <p14:creationId xmlns:p14="http://schemas.microsoft.com/office/powerpoint/2010/main" val="131098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54FCD-4B27-ADF1-2E07-553750F38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8D88A-2D48-8BE0-6925-D9C3C681B8E9}"/>
              </a:ext>
            </a:extLst>
          </p:cNvPr>
          <p:cNvSpPr>
            <a:spLocks noGrp="1"/>
          </p:cNvSpPr>
          <p:nvPr>
            <p:ph type="title"/>
          </p:nvPr>
        </p:nvSpPr>
        <p:spPr/>
        <p:txBody>
          <a:bodyPr/>
          <a:lstStyle/>
          <a:p>
            <a:pPr algn="l"/>
            <a:r>
              <a:rPr lang="en-US" dirty="0"/>
              <a:t>Listen for fear expressed.</a:t>
            </a:r>
          </a:p>
        </p:txBody>
      </p:sp>
      <p:sp>
        <p:nvSpPr>
          <p:cNvPr id="3" name="Content Placeholder 2">
            <a:extLst>
              <a:ext uri="{FF2B5EF4-FFF2-40B4-BE49-F238E27FC236}">
                <a16:creationId xmlns:a16="http://schemas.microsoft.com/office/drawing/2014/main" id="{FA14999D-51DA-0E64-0287-AE8B1518F1B3}"/>
              </a:ext>
            </a:extLst>
          </p:cNvPr>
          <p:cNvSpPr>
            <a:spLocks noGrp="1"/>
          </p:cNvSpPr>
          <p:nvPr>
            <p:ph idx="1"/>
          </p:nvPr>
        </p:nvSpPr>
        <p:spPr>
          <a:xfrm>
            <a:off x="1206178" y="1883498"/>
            <a:ext cx="9779643" cy="4351338"/>
          </a:xfrm>
        </p:spPr>
        <p:txBody>
          <a:bodyPr/>
          <a:lstStyle/>
          <a:p>
            <a:pPr marL="0" indent="0" algn="ctr">
              <a:buNone/>
            </a:pPr>
            <a:r>
              <a:rPr lang="en-US" dirty="0"/>
              <a:t>earth below. 12  Now then, please swear to me by the LORD that you will show kindness to my family, because I have shown kindness to you. Give me a sure sign 13  that you will spare the lives of my father and mother, my brothers and sisters, and all who belong to them, and that you will save us from death." </a:t>
            </a:r>
          </a:p>
        </p:txBody>
      </p:sp>
      <p:pic>
        <p:nvPicPr>
          <p:cNvPr id="4" name="Picture 3">
            <a:extLst>
              <a:ext uri="{FF2B5EF4-FFF2-40B4-BE49-F238E27FC236}">
                <a16:creationId xmlns:a16="http://schemas.microsoft.com/office/drawing/2014/main" id="{617B288E-A122-902F-6FC0-18ABA6D20EF4}"/>
              </a:ext>
            </a:extLst>
          </p:cNvPr>
          <p:cNvPicPr>
            <a:picLocks noChangeAspect="1"/>
          </p:cNvPicPr>
          <p:nvPr/>
        </p:nvPicPr>
        <p:blipFill>
          <a:blip r:embed="rId2"/>
          <a:stretch>
            <a:fillRect/>
          </a:stretch>
        </p:blipFill>
        <p:spPr>
          <a:xfrm>
            <a:off x="4915046" y="5699829"/>
            <a:ext cx="2361905" cy="3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889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158D-CF15-4753-0C48-92FE7F34C987}"/>
              </a:ext>
            </a:extLst>
          </p:cNvPr>
          <p:cNvSpPr>
            <a:spLocks noGrp="1"/>
          </p:cNvSpPr>
          <p:nvPr>
            <p:ph type="title"/>
          </p:nvPr>
        </p:nvSpPr>
        <p:spPr/>
        <p:txBody>
          <a:bodyPr/>
          <a:lstStyle/>
          <a:p>
            <a:r>
              <a:rPr lang="en-US" dirty="0"/>
              <a:t>Faith in the Face of Fear</a:t>
            </a:r>
          </a:p>
        </p:txBody>
      </p:sp>
      <p:sp>
        <p:nvSpPr>
          <p:cNvPr id="3" name="Content Placeholder 2">
            <a:extLst>
              <a:ext uri="{FF2B5EF4-FFF2-40B4-BE49-F238E27FC236}">
                <a16:creationId xmlns:a16="http://schemas.microsoft.com/office/drawing/2014/main" id="{261DE020-9094-91B6-8726-0E246865F8B3}"/>
              </a:ext>
            </a:extLst>
          </p:cNvPr>
          <p:cNvSpPr>
            <a:spLocks noGrp="1"/>
          </p:cNvSpPr>
          <p:nvPr>
            <p:ph idx="1"/>
          </p:nvPr>
        </p:nvSpPr>
        <p:spPr/>
        <p:txBody>
          <a:bodyPr/>
          <a:lstStyle/>
          <a:p>
            <a:r>
              <a:rPr lang="en-US" dirty="0"/>
              <a:t>What words and phrases did Rahab use to describe the feelings of the people of Jericho?</a:t>
            </a:r>
          </a:p>
          <a:p>
            <a:r>
              <a:rPr lang="en-US" dirty="0"/>
              <a:t>What reports of awesome events had proceeded the Israelites?</a:t>
            </a:r>
          </a:p>
          <a:p>
            <a:r>
              <a:rPr lang="en-US" dirty="0"/>
              <a:t>What is the significance of  her use of God’s name, LORD,  or Jehovah in her descriptions?</a:t>
            </a:r>
          </a:p>
        </p:txBody>
      </p:sp>
    </p:spTree>
    <p:extLst>
      <p:ext uri="{BB962C8B-B14F-4D97-AF65-F5344CB8AC3E}">
        <p14:creationId xmlns:p14="http://schemas.microsoft.com/office/powerpoint/2010/main" val="2868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B6900-2380-38F3-6426-328DA0C84CD1}"/>
              </a:ext>
            </a:extLst>
          </p:cNvPr>
          <p:cNvSpPr>
            <a:spLocks noGrp="1"/>
          </p:cNvSpPr>
          <p:nvPr>
            <p:ph type="title"/>
          </p:nvPr>
        </p:nvSpPr>
        <p:spPr/>
        <p:txBody>
          <a:bodyPr/>
          <a:lstStyle/>
          <a:p>
            <a:r>
              <a:rPr lang="en-US" dirty="0"/>
              <a:t>Faith in the Face of Fear</a:t>
            </a:r>
          </a:p>
        </p:txBody>
      </p:sp>
      <p:sp>
        <p:nvSpPr>
          <p:cNvPr id="3" name="Content Placeholder 2">
            <a:extLst>
              <a:ext uri="{FF2B5EF4-FFF2-40B4-BE49-F238E27FC236}">
                <a16:creationId xmlns:a16="http://schemas.microsoft.com/office/drawing/2014/main" id="{DC59C140-FF1F-7B7E-87CC-35B2F24EBA27}"/>
              </a:ext>
            </a:extLst>
          </p:cNvPr>
          <p:cNvSpPr>
            <a:spLocks noGrp="1"/>
          </p:cNvSpPr>
          <p:nvPr>
            <p:ph idx="1"/>
          </p:nvPr>
        </p:nvSpPr>
        <p:spPr/>
        <p:txBody>
          <a:bodyPr/>
          <a:lstStyle/>
          <a:p>
            <a:r>
              <a:rPr lang="en-US" dirty="0"/>
              <a:t> How would you explain the phrase “fear of God” to someone who isn’t a Christ-follower?</a:t>
            </a:r>
          </a:p>
          <a:p>
            <a:r>
              <a:rPr lang="en-US" dirty="0"/>
              <a:t>Consider the statement, </a:t>
            </a:r>
            <a:r>
              <a:rPr lang="en-US" i="1" dirty="0"/>
              <a:t>Fear of God fuels faith into action</a:t>
            </a:r>
            <a:r>
              <a:rPr lang="en-US" dirty="0"/>
              <a:t>.  What do you think that means?</a:t>
            </a:r>
          </a:p>
        </p:txBody>
      </p:sp>
    </p:spTree>
    <p:extLst>
      <p:ext uri="{BB962C8B-B14F-4D97-AF65-F5344CB8AC3E}">
        <p14:creationId xmlns:p14="http://schemas.microsoft.com/office/powerpoint/2010/main" val="199127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D0E1-87C9-56BA-FF00-8553D61315ED}"/>
              </a:ext>
            </a:extLst>
          </p:cNvPr>
          <p:cNvSpPr>
            <a:spLocks noGrp="1"/>
          </p:cNvSpPr>
          <p:nvPr>
            <p:ph type="title"/>
          </p:nvPr>
        </p:nvSpPr>
        <p:spPr/>
        <p:txBody>
          <a:bodyPr/>
          <a:lstStyle/>
          <a:p>
            <a:pPr algn="l"/>
            <a:r>
              <a:rPr lang="en-US" dirty="0"/>
              <a:t>Listen for a promise fulfilled.</a:t>
            </a:r>
          </a:p>
        </p:txBody>
      </p:sp>
      <p:sp>
        <p:nvSpPr>
          <p:cNvPr id="3" name="Content Placeholder 2">
            <a:extLst>
              <a:ext uri="{FF2B5EF4-FFF2-40B4-BE49-F238E27FC236}">
                <a16:creationId xmlns:a16="http://schemas.microsoft.com/office/drawing/2014/main" id="{54DE90AA-8322-B967-7D15-B89CA1F30BC5}"/>
              </a:ext>
            </a:extLst>
          </p:cNvPr>
          <p:cNvSpPr>
            <a:spLocks noGrp="1"/>
          </p:cNvSpPr>
          <p:nvPr>
            <p:ph idx="1"/>
          </p:nvPr>
        </p:nvSpPr>
        <p:spPr>
          <a:xfrm>
            <a:off x="1400535" y="1871924"/>
            <a:ext cx="9166185" cy="4351338"/>
          </a:xfrm>
        </p:spPr>
        <p:txBody>
          <a:bodyPr/>
          <a:lstStyle/>
          <a:p>
            <a:pPr marL="0" indent="0" algn="ctr">
              <a:buNone/>
            </a:pPr>
            <a:r>
              <a:rPr lang="en-US" dirty="0"/>
              <a:t>Joshua 6:22-25 (NIV)  Joshua said to the two men who had spied out the land, "Go into the prostitute's house and bring her out and all who belong to her, in accordance with your oath to her." 23  So the young men who had done the spying went in and brought out Rahab, her father and </a:t>
            </a:r>
          </a:p>
        </p:txBody>
      </p:sp>
    </p:spTree>
    <p:extLst>
      <p:ext uri="{BB962C8B-B14F-4D97-AF65-F5344CB8AC3E}">
        <p14:creationId xmlns:p14="http://schemas.microsoft.com/office/powerpoint/2010/main" val="135312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323E-AE3A-A1F8-484B-1A8113D22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F8321-218C-78A0-AAC8-03CAF403D9B0}"/>
              </a:ext>
            </a:extLst>
          </p:cNvPr>
          <p:cNvSpPr>
            <a:spLocks noGrp="1"/>
          </p:cNvSpPr>
          <p:nvPr>
            <p:ph type="title"/>
          </p:nvPr>
        </p:nvSpPr>
        <p:spPr/>
        <p:txBody>
          <a:bodyPr/>
          <a:lstStyle/>
          <a:p>
            <a:pPr algn="l"/>
            <a:r>
              <a:rPr lang="en-US" dirty="0"/>
              <a:t>Listen for a promise fulfilled.</a:t>
            </a:r>
          </a:p>
        </p:txBody>
      </p:sp>
      <p:sp>
        <p:nvSpPr>
          <p:cNvPr id="3" name="Content Placeholder 2">
            <a:extLst>
              <a:ext uri="{FF2B5EF4-FFF2-40B4-BE49-F238E27FC236}">
                <a16:creationId xmlns:a16="http://schemas.microsoft.com/office/drawing/2014/main" id="{2570FFB9-C7FF-339E-8645-9D81D7A9664D}"/>
              </a:ext>
            </a:extLst>
          </p:cNvPr>
          <p:cNvSpPr>
            <a:spLocks noGrp="1"/>
          </p:cNvSpPr>
          <p:nvPr>
            <p:ph idx="1"/>
          </p:nvPr>
        </p:nvSpPr>
        <p:spPr>
          <a:xfrm>
            <a:off x="1504709" y="1837200"/>
            <a:ext cx="8691621" cy="4351338"/>
          </a:xfrm>
        </p:spPr>
        <p:txBody>
          <a:bodyPr/>
          <a:lstStyle/>
          <a:p>
            <a:pPr marL="0" indent="0" algn="ctr">
              <a:buNone/>
            </a:pPr>
            <a:r>
              <a:rPr lang="en-US" dirty="0"/>
              <a:t>mother and brothers and all who belonged to her. They brought out her entire family and put them in a place outside the camp of Israel. 24  Then they burned the whole city and everything in it, but they put the silver and gold and the articles of bronze and iron into</a:t>
            </a:r>
          </a:p>
        </p:txBody>
      </p:sp>
    </p:spTree>
    <p:extLst>
      <p:ext uri="{BB962C8B-B14F-4D97-AF65-F5344CB8AC3E}">
        <p14:creationId xmlns:p14="http://schemas.microsoft.com/office/powerpoint/2010/main" val="1511955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6921D-ABD9-B8C8-7F37-9D4FEACE9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96704-A5FE-EB40-2E33-EE43BE275674}"/>
              </a:ext>
            </a:extLst>
          </p:cNvPr>
          <p:cNvSpPr>
            <a:spLocks noGrp="1"/>
          </p:cNvSpPr>
          <p:nvPr>
            <p:ph type="title"/>
          </p:nvPr>
        </p:nvSpPr>
        <p:spPr/>
        <p:txBody>
          <a:bodyPr/>
          <a:lstStyle/>
          <a:p>
            <a:pPr algn="l"/>
            <a:r>
              <a:rPr lang="en-US" dirty="0"/>
              <a:t>Listen for a promise fulfilled.</a:t>
            </a:r>
          </a:p>
        </p:txBody>
      </p:sp>
      <p:sp>
        <p:nvSpPr>
          <p:cNvPr id="3" name="Content Placeholder 2">
            <a:extLst>
              <a:ext uri="{FF2B5EF4-FFF2-40B4-BE49-F238E27FC236}">
                <a16:creationId xmlns:a16="http://schemas.microsoft.com/office/drawing/2014/main" id="{A1388D0F-2E22-037B-6EE4-5D1108D19FD7}"/>
              </a:ext>
            </a:extLst>
          </p:cNvPr>
          <p:cNvSpPr>
            <a:spLocks noGrp="1"/>
          </p:cNvSpPr>
          <p:nvPr>
            <p:ph idx="1"/>
          </p:nvPr>
        </p:nvSpPr>
        <p:spPr>
          <a:xfrm>
            <a:off x="1504709" y="1837200"/>
            <a:ext cx="8691621" cy="4351338"/>
          </a:xfrm>
        </p:spPr>
        <p:txBody>
          <a:bodyPr/>
          <a:lstStyle/>
          <a:p>
            <a:pPr marL="0" indent="0" algn="ctr">
              <a:buNone/>
            </a:pPr>
            <a:r>
              <a:rPr lang="en-US" dirty="0"/>
              <a:t>the treasury of the LORD's house. 25  But Joshua spared Rahab the prostitute, with her family and all who belonged to her, because she hid the men Joshua had sent as spies to Jericho--and she lives among the Israelites to this day.</a:t>
            </a:r>
          </a:p>
          <a:p>
            <a:pPr marL="0" indent="0" algn="ctr">
              <a:buNone/>
            </a:pPr>
            <a:endParaRPr lang="en-US" dirty="0"/>
          </a:p>
          <a:p>
            <a:pPr marL="0" indent="0" algn="ctr">
              <a:buNone/>
            </a:pPr>
            <a:endParaRPr lang="en-US" dirty="0"/>
          </a:p>
        </p:txBody>
      </p:sp>
      <p:pic>
        <p:nvPicPr>
          <p:cNvPr id="4" name="Picture 3">
            <a:extLst>
              <a:ext uri="{FF2B5EF4-FFF2-40B4-BE49-F238E27FC236}">
                <a16:creationId xmlns:a16="http://schemas.microsoft.com/office/drawing/2014/main" id="{463B85AA-B97A-0513-E995-3F74937FE494}"/>
              </a:ext>
            </a:extLst>
          </p:cNvPr>
          <p:cNvPicPr>
            <a:picLocks noChangeAspect="1"/>
          </p:cNvPicPr>
          <p:nvPr/>
        </p:nvPicPr>
        <p:blipFill>
          <a:blip r:embed="rId2"/>
          <a:stretch>
            <a:fillRect/>
          </a:stretch>
        </p:blipFill>
        <p:spPr>
          <a:xfrm>
            <a:off x="4915047" y="5387313"/>
            <a:ext cx="2361905" cy="3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955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9AD5-B186-1B7D-5685-80CEFAAE5BBB}"/>
              </a:ext>
            </a:extLst>
          </p:cNvPr>
          <p:cNvSpPr>
            <a:spLocks noGrp="1"/>
          </p:cNvSpPr>
          <p:nvPr>
            <p:ph type="title"/>
          </p:nvPr>
        </p:nvSpPr>
        <p:spPr/>
        <p:txBody>
          <a:bodyPr/>
          <a:lstStyle/>
          <a:p>
            <a:r>
              <a:rPr lang="en-US" dirty="0"/>
              <a:t>Our Faith Benefits Others</a:t>
            </a:r>
          </a:p>
        </p:txBody>
      </p:sp>
      <p:sp>
        <p:nvSpPr>
          <p:cNvPr id="3" name="Content Placeholder 2">
            <a:extLst>
              <a:ext uri="{FF2B5EF4-FFF2-40B4-BE49-F238E27FC236}">
                <a16:creationId xmlns:a16="http://schemas.microsoft.com/office/drawing/2014/main" id="{9CDFABB4-7EF1-8761-DC44-A4958096A699}"/>
              </a:ext>
            </a:extLst>
          </p:cNvPr>
          <p:cNvSpPr>
            <a:spLocks noGrp="1"/>
          </p:cNvSpPr>
          <p:nvPr>
            <p:ph idx="1"/>
          </p:nvPr>
        </p:nvSpPr>
        <p:spPr>
          <a:xfrm>
            <a:off x="838200" y="2233913"/>
            <a:ext cx="10515600" cy="3943049"/>
          </a:xfrm>
        </p:spPr>
        <p:txBody>
          <a:bodyPr/>
          <a:lstStyle/>
          <a:p>
            <a:r>
              <a:rPr lang="en-US" dirty="0"/>
              <a:t>What assignment did Joshua give to the two former spies when the city of Jericho fell? </a:t>
            </a:r>
          </a:p>
          <a:p>
            <a:r>
              <a:rPr lang="en-US" dirty="0"/>
              <a:t>Who else benefited from her acting by faith? </a:t>
            </a:r>
          </a:p>
          <a:p>
            <a:endParaRPr lang="en-US" dirty="0"/>
          </a:p>
        </p:txBody>
      </p:sp>
    </p:spTree>
    <p:extLst>
      <p:ext uri="{BB962C8B-B14F-4D97-AF65-F5344CB8AC3E}">
        <p14:creationId xmlns:p14="http://schemas.microsoft.com/office/powerpoint/2010/main" val="9872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8094-7EE0-5471-5988-026E7604071D}"/>
              </a:ext>
            </a:extLst>
          </p:cNvPr>
          <p:cNvSpPr>
            <a:spLocks noGrp="1"/>
          </p:cNvSpPr>
          <p:nvPr>
            <p:ph type="title"/>
          </p:nvPr>
        </p:nvSpPr>
        <p:spPr/>
        <p:txBody>
          <a:bodyPr/>
          <a:lstStyle/>
          <a:p>
            <a:r>
              <a:rPr lang="en-US" dirty="0"/>
              <a:t>Our Faith Benefits Others</a:t>
            </a:r>
          </a:p>
        </p:txBody>
      </p:sp>
      <p:sp>
        <p:nvSpPr>
          <p:cNvPr id="3" name="Content Placeholder 2">
            <a:extLst>
              <a:ext uri="{FF2B5EF4-FFF2-40B4-BE49-F238E27FC236}">
                <a16:creationId xmlns:a16="http://schemas.microsoft.com/office/drawing/2014/main" id="{6985AB17-85AB-21A3-558F-4C78273426F0}"/>
              </a:ext>
            </a:extLst>
          </p:cNvPr>
          <p:cNvSpPr>
            <a:spLocks noGrp="1"/>
          </p:cNvSpPr>
          <p:nvPr>
            <p:ph idx="1"/>
          </p:nvPr>
        </p:nvSpPr>
        <p:spPr/>
        <p:txBody>
          <a:bodyPr/>
          <a:lstStyle/>
          <a:p>
            <a:r>
              <a:rPr lang="en-US" dirty="0"/>
              <a:t>What do we learn about the mercy, love and grace God in this story about Rahab?</a:t>
            </a:r>
          </a:p>
        </p:txBody>
      </p:sp>
      <p:graphicFrame>
        <p:nvGraphicFramePr>
          <p:cNvPr id="4" name="Table 3">
            <a:extLst>
              <a:ext uri="{FF2B5EF4-FFF2-40B4-BE49-F238E27FC236}">
                <a16:creationId xmlns:a16="http://schemas.microsoft.com/office/drawing/2014/main" id="{3593C893-C9C1-0AC9-738E-4BB83E71ADCC}"/>
              </a:ext>
            </a:extLst>
          </p:cNvPr>
          <p:cNvGraphicFramePr>
            <a:graphicFrameLocks noGrp="1"/>
          </p:cNvGraphicFramePr>
          <p:nvPr>
            <p:extLst>
              <p:ext uri="{D42A27DB-BD31-4B8C-83A1-F6EECF244321}">
                <p14:modId xmlns:p14="http://schemas.microsoft.com/office/powerpoint/2010/main" val="1375038604"/>
              </p:ext>
            </p:extLst>
          </p:nvPr>
        </p:nvGraphicFramePr>
        <p:xfrm>
          <a:off x="943980" y="3121168"/>
          <a:ext cx="10409820" cy="1828800"/>
        </p:xfrm>
        <a:graphic>
          <a:graphicData uri="http://schemas.openxmlformats.org/drawingml/2006/table">
            <a:tbl>
              <a:tblPr firstRow="1" bandRow="1">
                <a:tableStyleId>{5C22544A-7EE6-4342-B048-85BDC9FD1C3A}</a:tableStyleId>
              </a:tblPr>
              <a:tblGrid>
                <a:gridCol w="5204910">
                  <a:extLst>
                    <a:ext uri="{9D8B030D-6E8A-4147-A177-3AD203B41FA5}">
                      <a16:colId xmlns:a16="http://schemas.microsoft.com/office/drawing/2014/main" val="3470687756"/>
                    </a:ext>
                  </a:extLst>
                </a:gridCol>
                <a:gridCol w="5204910">
                  <a:extLst>
                    <a:ext uri="{9D8B030D-6E8A-4147-A177-3AD203B41FA5}">
                      <a16:colId xmlns:a16="http://schemas.microsoft.com/office/drawing/2014/main" val="1022951622"/>
                    </a:ext>
                  </a:extLst>
                </a:gridCol>
              </a:tblGrid>
              <a:tr h="370840">
                <a:tc>
                  <a:txBody>
                    <a:bodyPr/>
                    <a:lstStyle/>
                    <a:p>
                      <a:pPr algn="ctr"/>
                      <a:r>
                        <a:rPr lang="en-US" sz="3600" dirty="0"/>
                        <a:t>Mercy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t>Love and Grace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19192"/>
                  </a:ext>
                </a:extLst>
              </a:tr>
              <a:tr h="370840">
                <a:tc>
                  <a:txBody>
                    <a:bodyPr/>
                    <a:lstStyle/>
                    <a:p>
                      <a:endParaRPr lang="en-US" sz="3600" dirty="0"/>
                    </a:p>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876926"/>
                  </a:ext>
                </a:extLst>
              </a:tr>
            </a:tbl>
          </a:graphicData>
        </a:graphic>
      </p:graphicFrame>
    </p:spTree>
    <p:extLst>
      <p:ext uri="{BB962C8B-B14F-4D97-AF65-F5344CB8AC3E}">
        <p14:creationId xmlns:p14="http://schemas.microsoft.com/office/powerpoint/2010/main" val="336375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6D52B-1254-218B-2877-1259793745A3}"/>
              </a:ext>
            </a:extLst>
          </p:cNvPr>
          <p:cNvSpPr>
            <a:spLocks noGrp="1"/>
          </p:cNvSpPr>
          <p:nvPr>
            <p:ph type="title"/>
          </p:nvPr>
        </p:nvSpPr>
        <p:spPr/>
        <p:txBody>
          <a:bodyPr/>
          <a:lstStyle/>
          <a:p>
            <a:r>
              <a:rPr lang="en-US" dirty="0"/>
              <a:t>Our Faith Benefits Others</a:t>
            </a:r>
          </a:p>
        </p:txBody>
      </p:sp>
      <p:sp>
        <p:nvSpPr>
          <p:cNvPr id="3" name="Content Placeholder 2">
            <a:extLst>
              <a:ext uri="{FF2B5EF4-FFF2-40B4-BE49-F238E27FC236}">
                <a16:creationId xmlns:a16="http://schemas.microsoft.com/office/drawing/2014/main" id="{81A5A770-3E54-80CF-DC54-B7696D18FFA9}"/>
              </a:ext>
            </a:extLst>
          </p:cNvPr>
          <p:cNvSpPr>
            <a:spLocks noGrp="1"/>
          </p:cNvSpPr>
          <p:nvPr>
            <p:ph idx="1"/>
          </p:nvPr>
        </p:nvSpPr>
        <p:spPr/>
        <p:txBody>
          <a:bodyPr/>
          <a:lstStyle/>
          <a:p>
            <a:r>
              <a:rPr lang="en-US" dirty="0"/>
              <a:t>We note that Rahab’s faith affected not just her, but her whole family.  What does this suggest about the “ripple effect” of one’s personal faith?</a:t>
            </a:r>
          </a:p>
          <a:p>
            <a:r>
              <a:rPr lang="en-US" dirty="0"/>
              <a:t>What does Rahab’s story say about God’s willingness to use unlikely people for His purposes?</a:t>
            </a:r>
          </a:p>
        </p:txBody>
      </p:sp>
    </p:spTree>
    <p:extLst>
      <p:ext uri="{BB962C8B-B14F-4D97-AF65-F5344CB8AC3E}">
        <p14:creationId xmlns:p14="http://schemas.microsoft.com/office/powerpoint/2010/main" val="192814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B766-F982-141B-60CE-E9E10CE618F2}"/>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2C8A3586-B65E-D3BC-B50F-E01B6A2F3184}"/>
              </a:ext>
            </a:extLst>
          </p:cNvPr>
          <p:cNvGrpSpPr/>
          <p:nvPr/>
        </p:nvGrpSpPr>
        <p:grpSpPr>
          <a:xfrm>
            <a:off x="2849598" y="1520042"/>
            <a:ext cx="6492803" cy="4332328"/>
            <a:chOff x="2849598" y="1520042"/>
            <a:chExt cx="6492803" cy="4332328"/>
          </a:xfrm>
        </p:grpSpPr>
        <p:pic>
          <p:nvPicPr>
            <p:cNvPr id="4" name="Picture 3" descr="A person in a dress&#10;&#10;AI-generated content may be incorrect.">
              <a:extLst>
                <a:ext uri="{FF2B5EF4-FFF2-40B4-BE49-F238E27FC236}">
                  <a16:creationId xmlns:a16="http://schemas.microsoft.com/office/drawing/2014/main" id="{6769CAC5-5555-4CD3-314D-BD4D5ABBB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09952"/>
              <a:ext cx="5714286" cy="3238095"/>
            </a:xfrm>
            <a:prstGeom prst="rect">
              <a:avLst/>
            </a:prstGeom>
            <a:ln>
              <a:noFill/>
            </a:ln>
            <a:effectLst>
              <a:outerShdw blurRad="190500" algn="tl" rotWithShape="0">
                <a:srgbClr val="000000">
                  <a:alpha val="70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2A0BCAA8-812E-22C9-95C3-E04740850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20042"/>
              <a:ext cx="6492803" cy="4332328"/>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6BC86BF4-1435-784D-8EB7-573C4144658D}"/>
              </a:ext>
            </a:extLst>
          </p:cNvPr>
          <p:cNvSpPr txBox="1"/>
          <p:nvPr/>
        </p:nvSpPr>
        <p:spPr>
          <a:xfrm>
            <a:off x="4463142" y="5852370"/>
            <a:ext cx="326571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404804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7ECB-E687-7124-48BB-80799625B91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A94DDCE-47B1-539C-73CF-8EF0F4056109}"/>
              </a:ext>
            </a:extLst>
          </p:cNvPr>
          <p:cNvSpPr>
            <a:spLocks noGrp="1"/>
          </p:cNvSpPr>
          <p:nvPr>
            <p:ph idx="1"/>
          </p:nvPr>
        </p:nvSpPr>
        <p:spPr>
          <a:xfrm>
            <a:off x="838200" y="2095017"/>
            <a:ext cx="10515600" cy="4081945"/>
          </a:xfrm>
        </p:spPr>
        <p:txBody>
          <a:bodyPr/>
          <a:lstStyle/>
          <a:p>
            <a:r>
              <a:rPr lang="en-US" dirty="0"/>
              <a:t>Imagine. </a:t>
            </a:r>
          </a:p>
          <a:p>
            <a:pPr lvl="1"/>
            <a:r>
              <a:rPr lang="en-US" dirty="0"/>
              <a:t>Your faith may be new but imagine having a strong faith like Rahab. </a:t>
            </a:r>
          </a:p>
          <a:p>
            <a:pPr lvl="1"/>
            <a:r>
              <a:rPr lang="en-US" dirty="0"/>
              <a:t>Think of one thing in your life that would be different if you had stronger faith. </a:t>
            </a:r>
          </a:p>
          <a:p>
            <a:pPr lvl="1"/>
            <a:r>
              <a:rPr lang="en-US" dirty="0"/>
              <a:t>What could you accomplish?</a:t>
            </a:r>
          </a:p>
          <a:p>
            <a:endParaRPr lang="en-US" dirty="0"/>
          </a:p>
        </p:txBody>
      </p:sp>
    </p:spTree>
    <p:extLst>
      <p:ext uri="{BB962C8B-B14F-4D97-AF65-F5344CB8AC3E}">
        <p14:creationId xmlns:p14="http://schemas.microsoft.com/office/powerpoint/2010/main" val="3437493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FBE6D-A000-465B-F44B-E12EC89D5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BFE18-FEB8-120E-C3F3-9DD8E697182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2173EE6-B047-17C1-942F-ABD39ADF7999}"/>
              </a:ext>
            </a:extLst>
          </p:cNvPr>
          <p:cNvSpPr>
            <a:spLocks noGrp="1"/>
          </p:cNvSpPr>
          <p:nvPr>
            <p:ph idx="1"/>
          </p:nvPr>
        </p:nvSpPr>
        <p:spPr>
          <a:xfrm>
            <a:off x="838200" y="1944547"/>
            <a:ext cx="10515600" cy="4232416"/>
          </a:xfrm>
        </p:spPr>
        <p:txBody>
          <a:bodyPr/>
          <a:lstStyle/>
          <a:p>
            <a:r>
              <a:rPr lang="en-US" dirty="0"/>
              <a:t>Plan. </a:t>
            </a:r>
          </a:p>
          <a:p>
            <a:pPr lvl="1"/>
            <a:r>
              <a:rPr lang="en-US" dirty="0"/>
              <a:t>Faith demands action. Your life may not be in danger like Rahab’s, but each small step of faith will prepare you to take more giant steps as your faith grows. </a:t>
            </a:r>
          </a:p>
          <a:p>
            <a:pPr lvl="1"/>
            <a:r>
              <a:rPr lang="en-US" dirty="0"/>
              <a:t>What can you do today that will make progress toward the one thing you considered above? Make a plan.</a:t>
            </a:r>
          </a:p>
          <a:p>
            <a:endParaRPr lang="en-US" dirty="0"/>
          </a:p>
        </p:txBody>
      </p:sp>
    </p:spTree>
    <p:extLst>
      <p:ext uri="{BB962C8B-B14F-4D97-AF65-F5344CB8AC3E}">
        <p14:creationId xmlns:p14="http://schemas.microsoft.com/office/powerpoint/2010/main" val="1869550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F565-0C2B-1B07-0833-09DECFE24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C5496-0638-4FA3-CAD1-91A1F598E1B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91F8E83-BC0D-81AF-1229-A8C584166456}"/>
              </a:ext>
            </a:extLst>
          </p:cNvPr>
          <p:cNvSpPr>
            <a:spLocks noGrp="1"/>
          </p:cNvSpPr>
          <p:nvPr>
            <p:ph idx="1"/>
          </p:nvPr>
        </p:nvSpPr>
        <p:spPr/>
        <p:txBody>
          <a:bodyPr>
            <a:normAutofit lnSpcReduction="10000"/>
          </a:bodyPr>
          <a:lstStyle/>
          <a:p>
            <a:r>
              <a:rPr lang="en-US" dirty="0"/>
              <a:t>Share.</a:t>
            </a:r>
          </a:p>
          <a:p>
            <a:pPr lvl="1"/>
            <a:r>
              <a:rPr lang="en-US" dirty="0"/>
              <a:t>As your faith grows and you take bigger and bigger steps, people will notice. </a:t>
            </a:r>
          </a:p>
          <a:p>
            <a:pPr lvl="1"/>
            <a:r>
              <a:rPr lang="en-US" dirty="0"/>
              <a:t>What will their reaction be regarding your growing faith? </a:t>
            </a:r>
          </a:p>
          <a:p>
            <a:pPr lvl="1"/>
            <a:r>
              <a:rPr lang="en-US" dirty="0"/>
              <a:t>It will impact your family, friends, and even the world. </a:t>
            </a:r>
          </a:p>
          <a:p>
            <a:pPr lvl="1"/>
            <a:r>
              <a:rPr lang="en-US" dirty="0"/>
              <a:t>Choose someone with whom you can share your faith journey. </a:t>
            </a:r>
          </a:p>
          <a:p>
            <a:pPr lvl="1"/>
            <a:r>
              <a:rPr lang="en-US" dirty="0"/>
              <a:t>Pray for this person before sharing your faith. </a:t>
            </a:r>
          </a:p>
          <a:p>
            <a:endParaRPr lang="en-US" dirty="0"/>
          </a:p>
        </p:txBody>
      </p:sp>
    </p:spTree>
    <p:extLst>
      <p:ext uri="{BB962C8B-B14F-4D97-AF65-F5344CB8AC3E}">
        <p14:creationId xmlns:p14="http://schemas.microsoft.com/office/powerpoint/2010/main" val="2090859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063629C8-3C6D-598D-18AF-D02F5C2B143B}"/>
              </a:ext>
            </a:extLst>
          </p:cNvPr>
          <p:cNvSpPr/>
          <p:nvPr/>
        </p:nvSpPr>
        <p:spPr>
          <a:xfrm>
            <a:off x="3320716" y="1506993"/>
            <a:ext cx="3777915" cy="1837786"/>
          </a:xfrm>
          <a:prstGeom prst="wedgeRoundRectCallout">
            <a:avLst>
              <a:gd name="adj1" fmla="val -94791"/>
              <a:gd name="adj2" fmla="val 196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So, what is a “FRUBSOG”?  Oh yes, it’s not in the list.  But, help and other fun family activities are available at </a:t>
            </a:r>
            <a:r>
              <a:rPr lang="en-US" dirty="0">
                <a:latin typeface="Comic Sans MS" panose="030F0702030302020204" pitchFamily="66" charset="0"/>
                <a:hlinkClick r:id="rId2"/>
              </a:rPr>
              <a:t>https://tinyurl.com/4w3zchsm</a:t>
            </a:r>
            <a:r>
              <a:rPr lang="en-US" dirty="0">
                <a:latin typeface="Comic Sans MS" panose="030F0702030302020204" pitchFamily="66" charset="0"/>
              </a:rPr>
              <a:t> </a:t>
            </a:r>
          </a:p>
        </p:txBody>
      </p:sp>
      <p:sp>
        <p:nvSpPr>
          <p:cNvPr id="4" name="Title 3">
            <a:extLst>
              <a:ext uri="{FF2B5EF4-FFF2-40B4-BE49-F238E27FC236}">
                <a16:creationId xmlns:a16="http://schemas.microsoft.com/office/drawing/2014/main" id="{33AAA1A5-710A-ADEC-FC8A-D88F39889D94}"/>
              </a:ext>
            </a:extLst>
          </p:cNvPr>
          <p:cNvSpPr>
            <a:spLocks noGrp="1"/>
          </p:cNvSpPr>
          <p:nvPr>
            <p:ph type="title"/>
          </p:nvPr>
        </p:nvSpPr>
        <p:spPr/>
        <p:txBody>
          <a:bodyPr/>
          <a:lstStyle/>
          <a:p>
            <a:r>
              <a:rPr lang="en-US" dirty="0"/>
              <a:t>Family Activities</a:t>
            </a:r>
          </a:p>
        </p:txBody>
      </p:sp>
      <p:pic>
        <p:nvPicPr>
          <p:cNvPr id="8" name="Picture 7" descr="A close up of a word&#10;&#10;AI-generated content may be incorrect.">
            <a:extLst>
              <a:ext uri="{FF2B5EF4-FFF2-40B4-BE49-F238E27FC236}">
                <a16:creationId xmlns:a16="http://schemas.microsoft.com/office/drawing/2014/main" id="{B772E907-01A3-BC33-79C2-6D02D9F0D1C9}"/>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290955" y="1506993"/>
            <a:ext cx="5563071" cy="4521509"/>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10" name="Picture 9" descr="A cartoon of a bug holding a piece of paper&#10;&#10;AI-generated content may be incorrect.">
            <a:extLst>
              <a:ext uri="{FF2B5EF4-FFF2-40B4-BE49-F238E27FC236}">
                <a16:creationId xmlns:a16="http://schemas.microsoft.com/office/drawing/2014/main" id="{8F5B3F94-55F9-E8F9-9CC8-9051B728E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74" y="1363579"/>
            <a:ext cx="2576204" cy="36272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55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CD4-8FC1-CD84-3751-9D7284E5E580}"/>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3250B6D1-49F7-3FE5-CA49-25213E59BEAF}"/>
              </a:ext>
            </a:extLst>
          </p:cNvPr>
          <p:cNvSpPr>
            <a:spLocks noGrp="1"/>
          </p:cNvSpPr>
          <p:nvPr>
            <p:ph idx="1"/>
          </p:nvPr>
        </p:nvSpPr>
        <p:spPr/>
        <p:txBody>
          <a:bodyPr>
            <a:normAutofit/>
          </a:bodyPr>
          <a:lstStyle/>
          <a:p>
            <a:r>
              <a:rPr lang="en-US" dirty="0"/>
              <a:t>What is your fondest memory of celebrating Independence Day?</a:t>
            </a:r>
          </a:p>
          <a:p>
            <a:endParaRPr lang="en-US" dirty="0"/>
          </a:p>
          <a:p>
            <a:r>
              <a:rPr lang="en-US" dirty="0">
                <a:solidFill>
                  <a:srgbClr val="C00000"/>
                </a:solidFill>
              </a:rPr>
              <a:t>Consider the fact that for America’s founding fathers, it may have been a day clouded with fear.</a:t>
            </a:r>
          </a:p>
          <a:p>
            <a:pPr lvl="1"/>
            <a:r>
              <a:rPr lang="en-US" dirty="0">
                <a:solidFill>
                  <a:srgbClr val="C00000"/>
                </a:solidFill>
              </a:rPr>
              <a:t>The overcame that fear to establish our nation.</a:t>
            </a:r>
          </a:p>
          <a:p>
            <a:pPr lvl="1"/>
            <a:r>
              <a:rPr lang="en-US" dirty="0">
                <a:solidFill>
                  <a:srgbClr val="C00000"/>
                </a:solidFill>
              </a:rPr>
              <a:t>Today we look at how faith acts when others are paralyzed by fear.</a:t>
            </a:r>
          </a:p>
          <a:p>
            <a:endParaRPr lang="en-US" dirty="0"/>
          </a:p>
        </p:txBody>
      </p:sp>
      <p:grpSp>
        <p:nvGrpSpPr>
          <p:cNvPr id="4" name="Group 3">
            <a:extLst>
              <a:ext uri="{FF2B5EF4-FFF2-40B4-BE49-F238E27FC236}">
                <a16:creationId xmlns:a16="http://schemas.microsoft.com/office/drawing/2014/main" id="{A6D20DCA-4A2A-C1C1-566B-42A24A584CDE}"/>
              </a:ext>
            </a:extLst>
          </p:cNvPr>
          <p:cNvGrpSpPr/>
          <p:nvPr/>
        </p:nvGrpSpPr>
        <p:grpSpPr>
          <a:xfrm>
            <a:off x="1282247" y="2983996"/>
            <a:ext cx="9849172" cy="2996388"/>
            <a:chOff x="1075706" y="2926123"/>
            <a:chExt cx="9849172" cy="2996388"/>
          </a:xfrm>
        </p:grpSpPr>
        <p:pic>
          <p:nvPicPr>
            <p:cNvPr id="1026" name="Picture 2">
              <a:extLst>
                <a:ext uri="{FF2B5EF4-FFF2-40B4-BE49-F238E27FC236}">
                  <a16:creationId xmlns:a16="http://schemas.microsoft.com/office/drawing/2014/main" id="{645E5FB9-9D81-0CB5-BAB5-6C7731830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309753" y="3062035"/>
              <a:ext cx="3810000" cy="2860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arbecue Picnic">
              <a:extLst>
                <a:ext uri="{FF2B5EF4-FFF2-40B4-BE49-F238E27FC236}">
                  <a16:creationId xmlns:a16="http://schemas.microsoft.com/office/drawing/2014/main" id="{52BB59AF-B693-8F71-E18F-085025B6FB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06" y="3141455"/>
              <a:ext cx="2832340" cy="2701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Marching band">
              <a:extLst>
                <a:ext uri="{FF2B5EF4-FFF2-40B4-BE49-F238E27FC236}">
                  <a16:creationId xmlns:a16="http://schemas.microsoft.com/office/drawing/2014/main" id="{5270CEA8-D2C4-724E-C9A3-8AD1F8D5D8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6467" y="2926123"/>
              <a:ext cx="2118411" cy="2932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80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F2A0-BA0F-B6FD-5B60-DBC491EACBCA}"/>
              </a:ext>
            </a:extLst>
          </p:cNvPr>
          <p:cNvSpPr>
            <a:spLocks noGrp="1"/>
          </p:cNvSpPr>
          <p:nvPr>
            <p:ph type="title"/>
          </p:nvPr>
        </p:nvSpPr>
        <p:spPr/>
        <p:txBody>
          <a:bodyPr/>
          <a:lstStyle/>
          <a:p>
            <a:pPr algn="l"/>
            <a:r>
              <a:rPr lang="en-US" dirty="0"/>
              <a:t>Listen for intrigue</a:t>
            </a:r>
          </a:p>
        </p:txBody>
      </p:sp>
      <p:sp>
        <p:nvSpPr>
          <p:cNvPr id="3" name="Content Placeholder 2">
            <a:extLst>
              <a:ext uri="{FF2B5EF4-FFF2-40B4-BE49-F238E27FC236}">
                <a16:creationId xmlns:a16="http://schemas.microsoft.com/office/drawing/2014/main" id="{EFC7D298-03DD-3811-3F35-5216739029C5}"/>
              </a:ext>
            </a:extLst>
          </p:cNvPr>
          <p:cNvSpPr>
            <a:spLocks noGrp="1"/>
          </p:cNvSpPr>
          <p:nvPr>
            <p:ph idx="1"/>
          </p:nvPr>
        </p:nvSpPr>
        <p:spPr>
          <a:xfrm>
            <a:off x="1211966" y="1918223"/>
            <a:ext cx="9768068" cy="4351338"/>
          </a:xfrm>
        </p:spPr>
        <p:txBody>
          <a:bodyPr/>
          <a:lstStyle/>
          <a:p>
            <a:pPr marL="0" indent="0" algn="ctr">
              <a:buNone/>
            </a:pPr>
            <a:r>
              <a:rPr lang="en-US" dirty="0"/>
              <a:t>Joshua 2:1-4 (NIV)  Then Joshua son of Nun secretly sent two spies from Shittim. "Go, look over the land," he said, "especially Jericho." So they went and entered the house of a prostitute named Rahab and stayed there. 2  The king of Jericho was told, "Look! Some of the </a:t>
            </a:r>
          </a:p>
        </p:txBody>
      </p:sp>
    </p:spTree>
    <p:extLst>
      <p:ext uri="{BB962C8B-B14F-4D97-AF65-F5344CB8AC3E}">
        <p14:creationId xmlns:p14="http://schemas.microsoft.com/office/powerpoint/2010/main" val="419164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6E9F-0878-91C9-4DE4-52655615B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0328A-B514-2764-FBF6-ECC95F957678}"/>
              </a:ext>
            </a:extLst>
          </p:cNvPr>
          <p:cNvSpPr>
            <a:spLocks noGrp="1"/>
          </p:cNvSpPr>
          <p:nvPr>
            <p:ph type="title"/>
          </p:nvPr>
        </p:nvSpPr>
        <p:spPr/>
        <p:txBody>
          <a:bodyPr/>
          <a:lstStyle/>
          <a:p>
            <a:pPr algn="l"/>
            <a:r>
              <a:rPr lang="en-US" dirty="0"/>
              <a:t>Listen for intrigue</a:t>
            </a:r>
          </a:p>
        </p:txBody>
      </p:sp>
      <p:sp>
        <p:nvSpPr>
          <p:cNvPr id="3" name="Content Placeholder 2">
            <a:extLst>
              <a:ext uri="{FF2B5EF4-FFF2-40B4-BE49-F238E27FC236}">
                <a16:creationId xmlns:a16="http://schemas.microsoft.com/office/drawing/2014/main" id="{FAFFBD7D-2238-3F6A-4C47-22F0DFD3D58E}"/>
              </a:ext>
            </a:extLst>
          </p:cNvPr>
          <p:cNvSpPr>
            <a:spLocks noGrp="1"/>
          </p:cNvSpPr>
          <p:nvPr>
            <p:ph idx="1"/>
          </p:nvPr>
        </p:nvSpPr>
        <p:spPr>
          <a:xfrm>
            <a:off x="1331089" y="1690688"/>
            <a:ext cx="9290130" cy="4351338"/>
          </a:xfrm>
        </p:spPr>
        <p:txBody>
          <a:bodyPr/>
          <a:lstStyle/>
          <a:p>
            <a:pPr marL="0" indent="0" algn="ctr">
              <a:buNone/>
            </a:pPr>
            <a:r>
              <a:rPr lang="en-US" dirty="0"/>
              <a:t>Israelites have come here tonight to spy out the land." 3  So the king of Jericho sent this message to Rahab: "Bring out the men who came to you and entered your house, because they have come to spy out the whole land." 4  But the woman had taken the two men and hidden them..</a:t>
            </a:r>
          </a:p>
        </p:txBody>
      </p:sp>
      <p:pic>
        <p:nvPicPr>
          <p:cNvPr id="5" name="Picture 4">
            <a:extLst>
              <a:ext uri="{FF2B5EF4-FFF2-40B4-BE49-F238E27FC236}">
                <a16:creationId xmlns:a16="http://schemas.microsoft.com/office/drawing/2014/main" id="{33ECC6D1-C5B3-C5F9-2422-5992673E1C95}"/>
              </a:ext>
            </a:extLst>
          </p:cNvPr>
          <p:cNvPicPr>
            <a:picLocks noChangeAspect="1"/>
          </p:cNvPicPr>
          <p:nvPr/>
        </p:nvPicPr>
        <p:blipFill>
          <a:blip r:embed="rId2"/>
          <a:stretch>
            <a:fillRect/>
          </a:stretch>
        </p:blipFill>
        <p:spPr>
          <a:xfrm>
            <a:off x="4915047" y="5595656"/>
            <a:ext cx="2361905" cy="3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931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2279-B7B4-1681-D3F9-62846347B469}"/>
              </a:ext>
            </a:extLst>
          </p:cNvPr>
          <p:cNvSpPr>
            <a:spLocks noGrp="1"/>
          </p:cNvSpPr>
          <p:nvPr>
            <p:ph type="title"/>
          </p:nvPr>
        </p:nvSpPr>
        <p:spPr/>
        <p:txBody>
          <a:bodyPr/>
          <a:lstStyle/>
          <a:p>
            <a:r>
              <a:rPr lang="en-US" dirty="0"/>
              <a:t>Faith Says, “Always Do Right”</a:t>
            </a:r>
          </a:p>
        </p:txBody>
      </p:sp>
      <p:sp>
        <p:nvSpPr>
          <p:cNvPr id="3" name="Content Placeholder 2">
            <a:extLst>
              <a:ext uri="{FF2B5EF4-FFF2-40B4-BE49-F238E27FC236}">
                <a16:creationId xmlns:a16="http://schemas.microsoft.com/office/drawing/2014/main" id="{6D97E014-C0E8-93CE-D651-F5E11ABE7E90}"/>
              </a:ext>
            </a:extLst>
          </p:cNvPr>
          <p:cNvSpPr>
            <a:spLocks noGrp="1"/>
          </p:cNvSpPr>
          <p:nvPr>
            <p:ph idx="1"/>
          </p:nvPr>
        </p:nvSpPr>
        <p:spPr/>
        <p:txBody>
          <a:bodyPr/>
          <a:lstStyle/>
          <a:p>
            <a:r>
              <a:rPr lang="en-US" dirty="0"/>
              <a:t>What action did Joshua take as further preparation for leading the Israelites across the Jordan into Canaan? </a:t>
            </a:r>
          </a:p>
          <a:p>
            <a:r>
              <a:rPr lang="en-US" dirty="0"/>
              <a:t>Why might the two spies have chosen to go to Rahab’s house, a known place of prostitution?</a:t>
            </a:r>
          </a:p>
          <a:p>
            <a:r>
              <a:rPr lang="en-US" dirty="0"/>
              <a:t>How do you imagine the spies felt about sneaking into Canaan, even though it was an important role? </a:t>
            </a:r>
          </a:p>
        </p:txBody>
      </p:sp>
    </p:spTree>
    <p:extLst>
      <p:ext uri="{BB962C8B-B14F-4D97-AF65-F5344CB8AC3E}">
        <p14:creationId xmlns:p14="http://schemas.microsoft.com/office/powerpoint/2010/main" val="37995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6A99-5D33-9832-220A-8C607209004A}"/>
              </a:ext>
            </a:extLst>
          </p:cNvPr>
          <p:cNvSpPr>
            <a:spLocks noGrp="1"/>
          </p:cNvSpPr>
          <p:nvPr>
            <p:ph type="title"/>
          </p:nvPr>
        </p:nvSpPr>
        <p:spPr/>
        <p:txBody>
          <a:bodyPr/>
          <a:lstStyle/>
          <a:p>
            <a:r>
              <a:rPr lang="en-US" dirty="0"/>
              <a:t>Faith Says, “Always Do Right”</a:t>
            </a:r>
          </a:p>
        </p:txBody>
      </p:sp>
      <p:sp>
        <p:nvSpPr>
          <p:cNvPr id="3" name="Content Placeholder 2">
            <a:extLst>
              <a:ext uri="{FF2B5EF4-FFF2-40B4-BE49-F238E27FC236}">
                <a16:creationId xmlns:a16="http://schemas.microsoft.com/office/drawing/2014/main" id="{126FB67A-20FB-910E-7889-54E5AE5659DB}"/>
              </a:ext>
            </a:extLst>
          </p:cNvPr>
          <p:cNvSpPr>
            <a:spLocks noGrp="1"/>
          </p:cNvSpPr>
          <p:nvPr>
            <p:ph idx="1"/>
          </p:nvPr>
        </p:nvSpPr>
        <p:spPr>
          <a:xfrm>
            <a:off x="838200" y="2176041"/>
            <a:ext cx="10515600" cy="4000922"/>
          </a:xfrm>
        </p:spPr>
        <p:txBody>
          <a:bodyPr/>
          <a:lstStyle/>
          <a:p>
            <a:r>
              <a:rPr lang="en-US" dirty="0"/>
              <a:t>When have you ever been scared or nervous about doing something that you knew was right? </a:t>
            </a:r>
          </a:p>
          <a:p>
            <a:r>
              <a:rPr lang="en-US" dirty="0"/>
              <a:t>What actions did Rahab take to protect the Israelite spies? </a:t>
            </a:r>
          </a:p>
        </p:txBody>
      </p:sp>
    </p:spTree>
    <p:extLst>
      <p:ext uri="{BB962C8B-B14F-4D97-AF65-F5344CB8AC3E}">
        <p14:creationId xmlns:p14="http://schemas.microsoft.com/office/powerpoint/2010/main" val="239564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351C-A23D-28DA-2E45-2D6C470A1896}"/>
              </a:ext>
            </a:extLst>
          </p:cNvPr>
          <p:cNvSpPr>
            <a:spLocks noGrp="1"/>
          </p:cNvSpPr>
          <p:nvPr>
            <p:ph type="title"/>
          </p:nvPr>
        </p:nvSpPr>
        <p:spPr/>
        <p:txBody>
          <a:bodyPr/>
          <a:lstStyle/>
          <a:p>
            <a:r>
              <a:rPr lang="en-US" dirty="0"/>
              <a:t>Faith Says, “Always Do Right”</a:t>
            </a:r>
          </a:p>
        </p:txBody>
      </p:sp>
      <p:sp>
        <p:nvSpPr>
          <p:cNvPr id="3" name="Content Placeholder 2">
            <a:extLst>
              <a:ext uri="{FF2B5EF4-FFF2-40B4-BE49-F238E27FC236}">
                <a16:creationId xmlns:a16="http://schemas.microsoft.com/office/drawing/2014/main" id="{504AC59B-0562-917C-78FF-1F5C3655D468}"/>
              </a:ext>
            </a:extLst>
          </p:cNvPr>
          <p:cNvSpPr>
            <a:spLocks noGrp="1"/>
          </p:cNvSpPr>
          <p:nvPr>
            <p:ph idx="1"/>
          </p:nvPr>
        </p:nvSpPr>
        <p:spPr>
          <a:xfrm>
            <a:off x="838200" y="2222339"/>
            <a:ext cx="10515600" cy="3954624"/>
          </a:xfrm>
        </p:spPr>
        <p:txBody>
          <a:bodyPr/>
          <a:lstStyle/>
          <a:p>
            <a:r>
              <a:rPr lang="en-US" dirty="0"/>
              <a:t>Why was such action potentially risky for her; therefore an act of courage?</a:t>
            </a:r>
          </a:p>
          <a:p>
            <a:r>
              <a:rPr lang="en-US" dirty="0"/>
              <a:t>How do we navigate the tension between obeying our elected leaders and obeying God?</a:t>
            </a:r>
          </a:p>
        </p:txBody>
      </p:sp>
    </p:spTree>
    <p:extLst>
      <p:ext uri="{BB962C8B-B14F-4D97-AF65-F5344CB8AC3E}">
        <p14:creationId xmlns:p14="http://schemas.microsoft.com/office/powerpoint/2010/main" val="26216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D647-4491-C3E9-139F-E52EF8F4DFF3}"/>
              </a:ext>
            </a:extLst>
          </p:cNvPr>
          <p:cNvSpPr>
            <a:spLocks noGrp="1"/>
          </p:cNvSpPr>
          <p:nvPr>
            <p:ph type="title"/>
          </p:nvPr>
        </p:nvSpPr>
        <p:spPr/>
        <p:txBody>
          <a:bodyPr/>
          <a:lstStyle/>
          <a:p>
            <a:pPr algn="l"/>
            <a:r>
              <a:rPr lang="en-US" dirty="0"/>
              <a:t>Listen for fear expressed.</a:t>
            </a:r>
          </a:p>
        </p:txBody>
      </p:sp>
      <p:sp>
        <p:nvSpPr>
          <p:cNvPr id="3" name="Content Placeholder 2">
            <a:extLst>
              <a:ext uri="{FF2B5EF4-FFF2-40B4-BE49-F238E27FC236}">
                <a16:creationId xmlns:a16="http://schemas.microsoft.com/office/drawing/2014/main" id="{93AB7D6A-4B35-0C3A-FC58-06816499DA73}"/>
              </a:ext>
            </a:extLst>
          </p:cNvPr>
          <p:cNvSpPr>
            <a:spLocks noGrp="1"/>
          </p:cNvSpPr>
          <p:nvPr>
            <p:ph idx="1"/>
          </p:nvPr>
        </p:nvSpPr>
        <p:spPr/>
        <p:txBody>
          <a:bodyPr/>
          <a:lstStyle/>
          <a:p>
            <a:pPr marL="0" indent="0" algn="ctr">
              <a:buNone/>
            </a:pPr>
            <a:r>
              <a:rPr lang="en-US" dirty="0"/>
              <a:t>Joshua 2:8-14 (NIV)  Before the spies lay down for the night, she went up on the roof 9  and said to them, "I know that the LORD has given this land to you and that a great fear of you has fallen on us, so that all who live in this country are melting in fear because of you. 10  We have heard how the LORD dried up the water of </a:t>
            </a:r>
          </a:p>
        </p:txBody>
      </p:sp>
    </p:spTree>
    <p:extLst>
      <p:ext uri="{BB962C8B-B14F-4D97-AF65-F5344CB8AC3E}">
        <p14:creationId xmlns:p14="http://schemas.microsoft.com/office/powerpoint/2010/main" val="419385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47</TotalTime>
  <Words>1152</Words>
  <Application>Microsoft Office PowerPoint</Application>
  <PresentationFormat>Widescreen</PresentationFormat>
  <Paragraphs>71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Rahab: A Faith Not Held Back by Fear</vt:lpstr>
      <vt:lpstr>Video Introduction</vt:lpstr>
      <vt:lpstr>Think about it …</vt:lpstr>
      <vt:lpstr>Listen for intrigue</vt:lpstr>
      <vt:lpstr>Listen for intrigue</vt:lpstr>
      <vt:lpstr>Faith Says, “Always Do Right”</vt:lpstr>
      <vt:lpstr>Faith Says, “Always Do Right”</vt:lpstr>
      <vt:lpstr>Faith Says, “Always Do Right”</vt:lpstr>
      <vt:lpstr>Listen for fear expressed.</vt:lpstr>
      <vt:lpstr>Listen for fear expressed.</vt:lpstr>
      <vt:lpstr>Listen for fear expressed.</vt:lpstr>
      <vt:lpstr>Faith in the Face of Fear</vt:lpstr>
      <vt:lpstr>Faith in the Face of Fear</vt:lpstr>
      <vt:lpstr>Listen for a promise fulfilled.</vt:lpstr>
      <vt:lpstr>Listen for a promise fulfilled.</vt:lpstr>
      <vt:lpstr>Listen for a promise fulfilled.</vt:lpstr>
      <vt:lpstr>Our Faith Benefits Others</vt:lpstr>
      <vt:lpstr>Our Faith Benefits Others</vt:lpstr>
      <vt:lpstr>Our Faith Benefits Others</vt:lpstr>
      <vt:lpstr>Application</vt:lpstr>
      <vt:lpstr>Application</vt:lpstr>
      <vt:lpstr>Application</vt:lpstr>
      <vt:lpstr>Family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2025-05-22T17:52:14Z</dcterms:created>
  <dcterms:modified xsi:type="dcterms:W3CDTF">2025-05-23T19:09:51Z</dcterms:modified>
</cp:coreProperties>
</file>