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7" d="100"/>
          <a:sy n="77" d="100"/>
        </p:scale>
        <p:origin x="12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2/28/2020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2/28/2020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2/28/2020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2/28/2020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tinyurl.com/" TargetMode="External"/><Relationship Id="rId2" Type="http://schemas.openxmlformats.org/officeDocument/2006/relationships/image" Target="../media/image13.jp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hyperlink" Target="https://tinyurl.com/qrax9v7"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atch.liberty.edu/media/t/1_dv4fhqns"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Salvation</a:t>
            </a:r>
          </a:p>
        </p:txBody>
      </p:sp>
      <p:sp>
        <p:nvSpPr>
          <p:cNvPr id="3" name="Subtitle 2"/>
          <p:cNvSpPr>
            <a:spLocks noGrp="1"/>
          </p:cNvSpPr>
          <p:nvPr>
            <p:ph type="subTitle" idx="1"/>
          </p:nvPr>
        </p:nvSpPr>
        <p:spPr>
          <a:xfrm>
            <a:off x="1524000" y="3752602"/>
            <a:ext cx="9144000" cy="1505197"/>
          </a:xfrm>
        </p:spPr>
        <p:txBody>
          <a:bodyPr/>
          <a:lstStyle/>
          <a:p>
            <a:r>
              <a:rPr lang="en-US" dirty="0"/>
              <a:t>March 15</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9C4CC-69D0-48AE-8AAB-61DF62C90665}"/>
              </a:ext>
            </a:extLst>
          </p:cNvPr>
          <p:cNvSpPr>
            <a:spLocks noGrp="1"/>
          </p:cNvSpPr>
          <p:nvPr>
            <p:ph type="title"/>
          </p:nvPr>
        </p:nvSpPr>
        <p:spPr/>
        <p:txBody>
          <a:bodyPr/>
          <a:lstStyle/>
          <a:p>
            <a:r>
              <a:rPr lang="en-US" dirty="0"/>
              <a:t>Redeemed by Christ</a:t>
            </a:r>
          </a:p>
        </p:txBody>
      </p:sp>
      <p:sp>
        <p:nvSpPr>
          <p:cNvPr id="3" name="Content Placeholder 2">
            <a:extLst>
              <a:ext uri="{FF2B5EF4-FFF2-40B4-BE49-F238E27FC236}">
                <a16:creationId xmlns:a16="http://schemas.microsoft.com/office/drawing/2014/main" id="{802471C9-BBE7-4B36-BCAD-F5767852D2C8}"/>
              </a:ext>
            </a:extLst>
          </p:cNvPr>
          <p:cNvSpPr>
            <a:spLocks noGrp="1"/>
          </p:cNvSpPr>
          <p:nvPr>
            <p:ph idx="1"/>
          </p:nvPr>
        </p:nvSpPr>
        <p:spPr/>
        <p:txBody>
          <a:bodyPr/>
          <a:lstStyle/>
          <a:p>
            <a:r>
              <a:rPr lang="en-US" dirty="0"/>
              <a:t>Exactly what is justification?</a:t>
            </a:r>
          </a:p>
          <a:p>
            <a:r>
              <a:rPr lang="en-US" dirty="0"/>
              <a:t>What justifies us in God’s sight?</a:t>
            </a:r>
          </a:p>
          <a:p>
            <a:r>
              <a:rPr lang="en-US" dirty="0"/>
              <a:t>Why would God offer His righteousness free to every person from the penalty of sin? </a:t>
            </a:r>
          </a:p>
          <a:p>
            <a:r>
              <a:rPr lang="en-US" dirty="0"/>
              <a:t>How would you describe our sinful condition and God’s grace to someone for the first time? </a:t>
            </a:r>
          </a:p>
          <a:p>
            <a:endParaRPr lang="en-US" dirty="0"/>
          </a:p>
        </p:txBody>
      </p:sp>
      <p:grpSp>
        <p:nvGrpSpPr>
          <p:cNvPr id="6" name="Group 5">
            <a:extLst>
              <a:ext uri="{FF2B5EF4-FFF2-40B4-BE49-F238E27FC236}">
                <a16:creationId xmlns:a16="http://schemas.microsoft.com/office/drawing/2014/main" id="{1C22AA0A-64AB-4599-8765-1684D3B98F3D}"/>
              </a:ext>
            </a:extLst>
          </p:cNvPr>
          <p:cNvGrpSpPr/>
          <p:nvPr/>
        </p:nvGrpSpPr>
        <p:grpSpPr>
          <a:xfrm>
            <a:off x="925883" y="443630"/>
            <a:ext cx="10447543" cy="3451964"/>
            <a:chOff x="925883" y="443630"/>
            <a:chExt cx="10447543" cy="3451964"/>
          </a:xfrm>
        </p:grpSpPr>
        <p:pic>
          <p:nvPicPr>
            <p:cNvPr id="2052" name="Picture 4" descr="Image result for four spiritual laws">
              <a:extLst>
                <a:ext uri="{FF2B5EF4-FFF2-40B4-BE49-F238E27FC236}">
                  <a16:creationId xmlns:a16="http://schemas.microsoft.com/office/drawing/2014/main" id="{2292FE67-A6E9-4E02-94E0-7BAA55B75E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8900" y="1951120"/>
              <a:ext cx="2532600" cy="1547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Image result for steps to peace with God">
              <a:extLst>
                <a:ext uri="{FF2B5EF4-FFF2-40B4-BE49-F238E27FC236}">
                  <a16:creationId xmlns:a16="http://schemas.microsoft.com/office/drawing/2014/main" id="{87009840-6F92-4C39-80E9-1C8F092EEDFB}"/>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25883" y="443630"/>
              <a:ext cx="3307915" cy="33079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6" name="Picture 8" descr="Image result for roman road gospel tracts">
              <a:extLst>
                <a:ext uri="{FF2B5EF4-FFF2-40B4-BE49-F238E27FC236}">
                  <a16:creationId xmlns:a16="http://schemas.microsoft.com/office/drawing/2014/main" id="{E91090E1-5F94-4754-8C02-72B6A3ADA91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41429"/>
            <a:stretch/>
          </p:blipFill>
          <p:spPr bwMode="auto">
            <a:xfrm>
              <a:off x="9645041" y="2354893"/>
              <a:ext cx="1728385" cy="15407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A40EA53-4CB2-47FA-A422-C6997865F40F}"/>
                </a:ext>
              </a:extLst>
            </p:cNvPr>
            <p:cNvPicPr>
              <a:picLocks noChangeAspect="1"/>
            </p:cNvPicPr>
            <p:nvPr/>
          </p:nvPicPr>
          <p:blipFill>
            <a:blip r:embed="rId6"/>
            <a:stretch>
              <a:fillRect/>
            </a:stretch>
          </p:blipFill>
          <p:spPr>
            <a:xfrm>
              <a:off x="4234190" y="1663670"/>
              <a:ext cx="2112942" cy="1968878"/>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69048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D61EE-8955-485D-BBAF-13673F4E316C}"/>
              </a:ext>
            </a:extLst>
          </p:cNvPr>
          <p:cNvSpPr>
            <a:spLocks noGrp="1"/>
          </p:cNvSpPr>
          <p:nvPr>
            <p:ph type="title"/>
          </p:nvPr>
        </p:nvSpPr>
        <p:spPr/>
        <p:txBody>
          <a:bodyPr/>
          <a:lstStyle/>
          <a:p>
            <a:pPr algn="l"/>
            <a:r>
              <a:rPr lang="en-US" dirty="0"/>
              <a:t>Listen for what is accomplished by Christ.</a:t>
            </a:r>
          </a:p>
        </p:txBody>
      </p:sp>
      <p:sp>
        <p:nvSpPr>
          <p:cNvPr id="3" name="Content Placeholder 2">
            <a:extLst>
              <a:ext uri="{FF2B5EF4-FFF2-40B4-BE49-F238E27FC236}">
                <a16:creationId xmlns:a16="http://schemas.microsoft.com/office/drawing/2014/main" id="{D69A4454-1B0A-4204-B9CC-D7B148F95F9B}"/>
              </a:ext>
            </a:extLst>
          </p:cNvPr>
          <p:cNvSpPr>
            <a:spLocks noGrp="1"/>
          </p:cNvSpPr>
          <p:nvPr>
            <p:ph idx="1"/>
          </p:nvPr>
        </p:nvSpPr>
        <p:spPr>
          <a:xfrm>
            <a:off x="1414397" y="1700365"/>
            <a:ext cx="9533351" cy="4351338"/>
          </a:xfrm>
        </p:spPr>
        <p:txBody>
          <a:bodyPr/>
          <a:lstStyle/>
          <a:p>
            <a:pPr marL="0" indent="0" algn="ctr">
              <a:buNone/>
            </a:pPr>
            <a:r>
              <a:rPr lang="en-US" dirty="0"/>
              <a:t>Romans 3:25-28 (NIV)   God presented him as a sacrifice of atonement, through faith in his blood. He did this to demonstrate his justice, because in his forbearance he had left the sins committed beforehand unpunished-- 26  he did it to demonstrate his justice at the present time, so as to be just </a:t>
            </a:r>
          </a:p>
        </p:txBody>
      </p:sp>
    </p:spTree>
    <p:extLst>
      <p:ext uri="{BB962C8B-B14F-4D97-AF65-F5344CB8AC3E}">
        <p14:creationId xmlns:p14="http://schemas.microsoft.com/office/powerpoint/2010/main" val="44057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D61EE-8955-485D-BBAF-13673F4E316C}"/>
              </a:ext>
            </a:extLst>
          </p:cNvPr>
          <p:cNvSpPr>
            <a:spLocks noGrp="1"/>
          </p:cNvSpPr>
          <p:nvPr>
            <p:ph type="title"/>
          </p:nvPr>
        </p:nvSpPr>
        <p:spPr/>
        <p:txBody>
          <a:bodyPr/>
          <a:lstStyle/>
          <a:p>
            <a:pPr algn="l"/>
            <a:r>
              <a:rPr lang="en-US" dirty="0"/>
              <a:t>Listen for what is accomplished by Christ.</a:t>
            </a:r>
          </a:p>
        </p:txBody>
      </p:sp>
      <p:sp>
        <p:nvSpPr>
          <p:cNvPr id="3" name="Content Placeholder 2">
            <a:extLst>
              <a:ext uri="{FF2B5EF4-FFF2-40B4-BE49-F238E27FC236}">
                <a16:creationId xmlns:a16="http://schemas.microsoft.com/office/drawing/2014/main" id="{D69A4454-1B0A-4204-B9CC-D7B148F95F9B}"/>
              </a:ext>
            </a:extLst>
          </p:cNvPr>
          <p:cNvSpPr>
            <a:spLocks noGrp="1"/>
          </p:cNvSpPr>
          <p:nvPr>
            <p:ph idx="1"/>
          </p:nvPr>
        </p:nvSpPr>
        <p:spPr>
          <a:xfrm>
            <a:off x="1414397" y="1700365"/>
            <a:ext cx="9533351" cy="4351338"/>
          </a:xfrm>
        </p:spPr>
        <p:txBody>
          <a:bodyPr/>
          <a:lstStyle/>
          <a:p>
            <a:pPr marL="0" indent="0" algn="ctr">
              <a:buNone/>
            </a:pPr>
            <a:r>
              <a:rPr lang="en-US" dirty="0"/>
              <a:t>and the one who justifies those who have faith in Jesus. 27  Where, then, is boasting? It is excluded. On what principle? On that of observing the law? No, but on that of faith. 28  For we maintain that a man is justified by faith apart from observing the law.</a:t>
            </a:r>
          </a:p>
        </p:txBody>
      </p:sp>
      <p:pic>
        <p:nvPicPr>
          <p:cNvPr id="4" name="Picture 3">
            <a:extLst>
              <a:ext uri="{FF2B5EF4-FFF2-40B4-BE49-F238E27FC236}">
                <a16:creationId xmlns:a16="http://schemas.microsoft.com/office/drawing/2014/main" id="{139DFF25-79C4-4097-9732-5A8CDC2C7A7B}"/>
              </a:ext>
            </a:extLst>
          </p:cNvPr>
          <p:cNvPicPr>
            <a:picLocks noChangeAspect="1"/>
          </p:cNvPicPr>
          <p:nvPr/>
        </p:nvPicPr>
        <p:blipFill>
          <a:blip r:embed="rId2"/>
          <a:stretch>
            <a:fillRect/>
          </a:stretch>
        </p:blipFill>
        <p:spPr>
          <a:xfrm>
            <a:off x="4936164" y="5169809"/>
            <a:ext cx="2019048" cy="27619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04393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9894F-5AEE-4FCD-8C28-36F6EDCA1A1F}"/>
              </a:ext>
            </a:extLst>
          </p:cNvPr>
          <p:cNvSpPr>
            <a:spLocks noGrp="1"/>
          </p:cNvSpPr>
          <p:nvPr>
            <p:ph type="title"/>
          </p:nvPr>
        </p:nvSpPr>
        <p:spPr/>
        <p:txBody>
          <a:bodyPr/>
          <a:lstStyle/>
          <a:p>
            <a:r>
              <a:rPr lang="en-US" dirty="0"/>
              <a:t>Atonement through Christ</a:t>
            </a:r>
          </a:p>
        </p:txBody>
      </p:sp>
      <p:sp>
        <p:nvSpPr>
          <p:cNvPr id="3" name="Content Placeholder 2">
            <a:extLst>
              <a:ext uri="{FF2B5EF4-FFF2-40B4-BE49-F238E27FC236}">
                <a16:creationId xmlns:a16="http://schemas.microsoft.com/office/drawing/2014/main" id="{55843DED-6501-4BC4-A705-FBCD073327C9}"/>
              </a:ext>
            </a:extLst>
          </p:cNvPr>
          <p:cNvSpPr>
            <a:spLocks noGrp="1"/>
          </p:cNvSpPr>
          <p:nvPr>
            <p:ph idx="1"/>
          </p:nvPr>
        </p:nvSpPr>
        <p:spPr/>
        <p:txBody>
          <a:bodyPr/>
          <a:lstStyle/>
          <a:p>
            <a:r>
              <a:rPr lang="en-US" dirty="0"/>
              <a:t>Verse 25 in the NIV uses the term “sacrifice of atonement” – what does the KJV use? What do these terms mean?</a:t>
            </a:r>
          </a:p>
          <a:p>
            <a:r>
              <a:rPr lang="en-US" dirty="0">
                <a:solidFill>
                  <a:srgbClr val="C00000"/>
                </a:solidFill>
              </a:rPr>
              <a:t>Demonstration of God’s Justice</a:t>
            </a:r>
          </a:p>
          <a:p>
            <a:pPr lvl="1"/>
            <a:r>
              <a:rPr lang="en-US" dirty="0">
                <a:solidFill>
                  <a:srgbClr val="C00000"/>
                </a:solidFill>
              </a:rPr>
              <a:t>Holy God – sinful man deserving of judgment (death)</a:t>
            </a:r>
          </a:p>
          <a:p>
            <a:pPr lvl="1"/>
            <a:r>
              <a:rPr lang="en-US" dirty="0">
                <a:solidFill>
                  <a:srgbClr val="C00000"/>
                </a:solidFill>
              </a:rPr>
              <a:t>Jesus came, lived a righteous life NOT deserving death</a:t>
            </a:r>
          </a:p>
          <a:p>
            <a:pPr lvl="1"/>
            <a:r>
              <a:rPr lang="en-US" dirty="0">
                <a:solidFill>
                  <a:srgbClr val="C00000"/>
                </a:solidFill>
              </a:rPr>
              <a:t>Jesus died in our place – God’s justice satisfied</a:t>
            </a:r>
          </a:p>
          <a:p>
            <a:pPr lvl="1"/>
            <a:endParaRPr lang="en-US" dirty="0"/>
          </a:p>
        </p:txBody>
      </p:sp>
    </p:spTree>
    <p:extLst>
      <p:ext uri="{BB962C8B-B14F-4D97-AF65-F5344CB8AC3E}">
        <p14:creationId xmlns:p14="http://schemas.microsoft.com/office/powerpoint/2010/main" val="322932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C8693-B034-4A53-99E5-13A39A933A86}"/>
              </a:ext>
            </a:extLst>
          </p:cNvPr>
          <p:cNvSpPr>
            <a:spLocks noGrp="1"/>
          </p:cNvSpPr>
          <p:nvPr>
            <p:ph type="title"/>
          </p:nvPr>
        </p:nvSpPr>
        <p:spPr/>
        <p:txBody>
          <a:bodyPr/>
          <a:lstStyle/>
          <a:p>
            <a:r>
              <a:rPr lang="en-US" dirty="0"/>
              <a:t>Atonement through Christ</a:t>
            </a:r>
          </a:p>
        </p:txBody>
      </p:sp>
      <p:sp>
        <p:nvSpPr>
          <p:cNvPr id="3" name="Content Placeholder 2">
            <a:extLst>
              <a:ext uri="{FF2B5EF4-FFF2-40B4-BE49-F238E27FC236}">
                <a16:creationId xmlns:a16="http://schemas.microsoft.com/office/drawing/2014/main" id="{ED1EA58F-5AF1-4BB5-A2D4-285C475B6381}"/>
              </a:ext>
            </a:extLst>
          </p:cNvPr>
          <p:cNvSpPr>
            <a:spLocks noGrp="1"/>
          </p:cNvSpPr>
          <p:nvPr>
            <p:ph idx="1"/>
          </p:nvPr>
        </p:nvSpPr>
        <p:spPr/>
        <p:txBody>
          <a:bodyPr/>
          <a:lstStyle/>
          <a:p>
            <a:r>
              <a:rPr lang="en-US" dirty="0"/>
              <a:t>How do these Truths impact our lives today?</a:t>
            </a:r>
          </a:p>
          <a:p>
            <a:r>
              <a:rPr lang="en-US" dirty="0"/>
              <a:t>How do we relate this concept to witnessing to those who are lost?</a:t>
            </a:r>
          </a:p>
          <a:p>
            <a:endParaRPr lang="en-US" dirty="0"/>
          </a:p>
        </p:txBody>
      </p:sp>
      <p:pic>
        <p:nvPicPr>
          <p:cNvPr id="4" name="Picture 1">
            <a:extLst>
              <a:ext uri="{FF2B5EF4-FFF2-40B4-BE49-F238E27FC236}">
                <a16:creationId xmlns:a16="http://schemas.microsoft.com/office/drawing/2014/main" id="{BCBE7EF0-D485-4960-9C19-88A2A52C51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0359" y="3685828"/>
            <a:ext cx="6274831" cy="25396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quot;Not Allowed&quot; Symbol 4">
            <a:extLst>
              <a:ext uri="{FF2B5EF4-FFF2-40B4-BE49-F238E27FC236}">
                <a16:creationId xmlns:a16="http://schemas.microsoft.com/office/drawing/2014/main" id="{EBAF4AB6-15B4-46C3-B741-D6424F1B936A}"/>
              </a:ext>
            </a:extLst>
          </p:cNvPr>
          <p:cNvSpPr/>
          <p:nvPr/>
        </p:nvSpPr>
        <p:spPr>
          <a:xfrm>
            <a:off x="5323562" y="4659682"/>
            <a:ext cx="1089764" cy="1089764"/>
          </a:xfrm>
          <a:prstGeom prst="noSmoking">
            <a:avLst/>
          </a:prstGeom>
          <a:solidFill>
            <a:srgbClr val="C00000">
              <a:alpha val="68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descr="A screen shot of a social media post&#10;&#10;Description automatically generated">
            <a:extLst>
              <a:ext uri="{FF2B5EF4-FFF2-40B4-BE49-F238E27FC236}">
                <a16:creationId xmlns:a16="http://schemas.microsoft.com/office/drawing/2014/main" id="{85F3FC52-574D-4943-9B03-F9708C0CA9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3593" y="3996577"/>
            <a:ext cx="2706859" cy="2743438"/>
          </a:xfrm>
          <a:prstGeom prst="rect">
            <a:avLst/>
          </a:prstGeom>
        </p:spPr>
      </p:pic>
    </p:spTree>
    <p:extLst>
      <p:ext uri="{BB962C8B-B14F-4D97-AF65-F5344CB8AC3E}">
        <p14:creationId xmlns:p14="http://schemas.microsoft.com/office/powerpoint/2010/main" val="7498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32D62-4B48-45A0-8B5C-95732C4C7C52}"/>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119649A0-119F-48BA-ACB1-7B17C034164D}"/>
              </a:ext>
            </a:extLst>
          </p:cNvPr>
          <p:cNvSpPr>
            <a:spLocks noGrp="1"/>
          </p:cNvSpPr>
          <p:nvPr>
            <p:ph idx="1"/>
          </p:nvPr>
        </p:nvSpPr>
        <p:spPr>
          <a:xfrm>
            <a:off x="838200" y="1966585"/>
            <a:ext cx="10515600" cy="4210377"/>
          </a:xfrm>
        </p:spPr>
        <p:txBody>
          <a:bodyPr/>
          <a:lstStyle/>
          <a:p>
            <a:r>
              <a:rPr lang="en-US" dirty="0"/>
              <a:t>Believe. </a:t>
            </a:r>
          </a:p>
          <a:p>
            <a:pPr lvl="1"/>
            <a:r>
              <a:rPr lang="en-US" dirty="0"/>
              <a:t>Turn to God in faith and place your trust in Christ. </a:t>
            </a:r>
          </a:p>
          <a:p>
            <a:pPr lvl="1"/>
            <a:r>
              <a:rPr lang="en-US" dirty="0"/>
              <a:t>Turn from yourself and turn to Christ who offers salvation through His death and resurrection. </a:t>
            </a:r>
          </a:p>
          <a:p>
            <a:pPr lvl="1"/>
            <a:r>
              <a:rPr lang="en-US" dirty="0"/>
              <a:t>If you need help with this, read the inside front cover of your student book.</a:t>
            </a:r>
          </a:p>
          <a:p>
            <a:endParaRPr lang="en-US" dirty="0"/>
          </a:p>
        </p:txBody>
      </p:sp>
    </p:spTree>
    <p:extLst>
      <p:ext uri="{BB962C8B-B14F-4D97-AF65-F5344CB8AC3E}">
        <p14:creationId xmlns:p14="http://schemas.microsoft.com/office/powerpoint/2010/main" val="4130299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32D62-4B48-45A0-8B5C-95732C4C7C52}"/>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119649A0-119F-48BA-ACB1-7B17C034164D}"/>
              </a:ext>
            </a:extLst>
          </p:cNvPr>
          <p:cNvSpPr>
            <a:spLocks noGrp="1"/>
          </p:cNvSpPr>
          <p:nvPr>
            <p:ph idx="1"/>
          </p:nvPr>
        </p:nvSpPr>
        <p:spPr/>
        <p:txBody>
          <a:bodyPr/>
          <a:lstStyle/>
          <a:p>
            <a:r>
              <a:rPr lang="en-US" dirty="0"/>
              <a:t>Repent. </a:t>
            </a:r>
          </a:p>
          <a:p>
            <a:pPr lvl="1"/>
            <a:r>
              <a:rPr lang="en-US" dirty="0"/>
              <a:t>Examine your life for any boasting about who you are and what you’ve done. </a:t>
            </a:r>
          </a:p>
          <a:p>
            <a:pPr lvl="1"/>
            <a:r>
              <a:rPr lang="en-US" dirty="0"/>
              <a:t>Confess that to God, and thank Him for His forgiveness. </a:t>
            </a:r>
          </a:p>
          <a:p>
            <a:pPr lvl="1"/>
            <a:r>
              <a:rPr lang="en-US" dirty="0"/>
              <a:t>Recognize that anything you have or do is all from His grace. </a:t>
            </a:r>
          </a:p>
          <a:p>
            <a:endParaRPr lang="en-US" dirty="0"/>
          </a:p>
        </p:txBody>
      </p:sp>
    </p:spTree>
    <p:extLst>
      <p:ext uri="{BB962C8B-B14F-4D97-AF65-F5344CB8AC3E}">
        <p14:creationId xmlns:p14="http://schemas.microsoft.com/office/powerpoint/2010/main" val="3682713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32D62-4B48-45A0-8B5C-95732C4C7C52}"/>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119649A0-119F-48BA-ACB1-7B17C034164D}"/>
              </a:ext>
            </a:extLst>
          </p:cNvPr>
          <p:cNvSpPr>
            <a:spLocks noGrp="1"/>
          </p:cNvSpPr>
          <p:nvPr>
            <p:ph idx="1"/>
          </p:nvPr>
        </p:nvSpPr>
        <p:spPr>
          <a:xfrm>
            <a:off x="838200" y="2304789"/>
            <a:ext cx="10515600" cy="3872174"/>
          </a:xfrm>
        </p:spPr>
        <p:txBody>
          <a:bodyPr/>
          <a:lstStyle/>
          <a:p>
            <a:r>
              <a:rPr lang="en-US" dirty="0"/>
              <a:t>Share. </a:t>
            </a:r>
          </a:p>
          <a:p>
            <a:pPr lvl="1"/>
            <a:r>
              <a:rPr lang="en-US" dirty="0"/>
              <a:t>This good news is not intended to be kept to yourself. </a:t>
            </a:r>
          </a:p>
          <a:p>
            <a:pPr lvl="1"/>
            <a:r>
              <a:rPr lang="en-US" dirty="0"/>
              <a:t>Identify someone you know with whom you can share the gospel of God’s salvation. </a:t>
            </a:r>
          </a:p>
          <a:p>
            <a:endParaRPr lang="en-US" dirty="0"/>
          </a:p>
        </p:txBody>
      </p:sp>
    </p:spTree>
    <p:extLst>
      <p:ext uri="{BB962C8B-B14F-4D97-AF65-F5344CB8AC3E}">
        <p14:creationId xmlns:p14="http://schemas.microsoft.com/office/powerpoint/2010/main" val="807461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F5556-0370-4B4E-AE6A-812814F197D2}"/>
              </a:ext>
            </a:extLst>
          </p:cNvPr>
          <p:cNvSpPr>
            <a:spLocks noGrp="1"/>
          </p:cNvSpPr>
          <p:nvPr>
            <p:ph type="title"/>
          </p:nvPr>
        </p:nvSpPr>
        <p:spPr/>
        <p:txBody>
          <a:bodyPr/>
          <a:lstStyle/>
          <a:p>
            <a:r>
              <a:rPr lang="en-US" dirty="0"/>
              <a:t>Family Activities</a:t>
            </a:r>
          </a:p>
        </p:txBody>
      </p:sp>
      <p:pic>
        <p:nvPicPr>
          <p:cNvPr id="7" name="Picture 6" descr="A close up of a logo&#10;&#10;Description automatically generated">
            <a:extLst>
              <a:ext uri="{FF2B5EF4-FFF2-40B4-BE49-F238E27FC236}">
                <a16:creationId xmlns:a16="http://schemas.microsoft.com/office/drawing/2014/main" id="{8A08FA50-4898-4502-9ACA-9DDCF5CE7A71}"/>
              </a:ext>
            </a:extLst>
          </p:cNvPr>
          <p:cNvPicPr>
            <a:picLocks noChangeAspect="1"/>
          </p:cNvPicPr>
          <p:nvPr/>
        </p:nvPicPr>
        <p:blipFill rotWithShape="1">
          <a:blip r:embed="rId2">
            <a:extLst>
              <a:ext uri="{28A0092B-C50C-407E-A947-70E740481C1C}">
                <a14:useLocalDpi xmlns:a14="http://schemas.microsoft.com/office/drawing/2010/main" val="0"/>
              </a:ext>
            </a:extLst>
          </a:blip>
          <a:srcRect l="13642" t="16354" r="9390" b="12361"/>
          <a:stretch/>
        </p:blipFill>
        <p:spPr>
          <a:xfrm rot="667919">
            <a:off x="2379946" y="4083485"/>
            <a:ext cx="2192054" cy="1453020"/>
          </a:xfrm>
          <a:prstGeom prst="rect">
            <a:avLst/>
          </a:prstGeom>
          <a:ln>
            <a:noFill/>
          </a:ln>
          <a:effectLst>
            <a:outerShdw blurRad="190500" algn="tl" rotWithShape="0">
              <a:srgbClr val="000000">
                <a:alpha val="70000"/>
              </a:srgbClr>
            </a:outerShdw>
          </a:effectLst>
        </p:spPr>
      </p:pic>
      <p:sp>
        <p:nvSpPr>
          <p:cNvPr id="8" name="Speech Bubble: Rectangle with Corners Rounded 7">
            <a:extLst>
              <a:ext uri="{FF2B5EF4-FFF2-40B4-BE49-F238E27FC236}">
                <a16:creationId xmlns:a16="http://schemas.microsoft.com/office/drawing/2014/main" id="{2F95127F-9B72-4858-BC4E-E5FC10E5F12B}"/>
              </a:ext>
            </a:extLst>
          </p:cNvPr>
          <p:cNvSpPr/>
          <p:nvPr/>
        </p:nvSpPr>
        <p:spPr>
          <a:xfrm>
            <a:off x="1778696" y="1490597"/>
            <a:ext cx="5248406" cy="1878904"/>
          </a:xfrm>
          <a:prstGeom prst="wedgeRoundRectCallout">
            <a:avLst>
              <a:gd name="adj1" fmla="val 70466"/>
              <a:gd name="adj2" fmla="val 15257"/>
              <a:gd name="adj3" fmla="val 16667"/>
            </a:avLst>
          </a:prstGeom>
          <a:effectLst>
            <a:outerShdw blurRad="101600" dist="1016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STOP!  Security has been breached.  The cryptogram has been concealed and the crossword has been leaked.  Go to Family Activities at </a:t>
            </a:r>
            <a:r>
              <a:rPr lang="en-US" u="sng" dirty="0">
                <a:solidFill>
                  <a:schemeClr val="accent1">
                    <a:lumMod val="75000"/>
                  </a:schemeClr>
                </a:solidFill>
                <a:hlinkClick r:id="rId3">
                  <a:extLst>
                    <a:ext uri="{A12FA001-AC4F-418D-AE19-62706E023703}">
                      <ahyp:hlinkClr xmlns:ahyp="http://schemas.microsoft.com/office/drawing/2018/hyperlinkcolor" val="tx"/>
                    </a:ext>
                  </a:extLst>
                </a:hlinkClick>
              </a:rPr>
              <a:t>https://tinyurl.com</a:t>
            </a:r>
            <a:r>
              <a:rPr lang="en-US" u="sng" dirty="0">
                <a:solidFill>
                  <a:schemeClr val="accent1">
                    <a:lumMod val="75000"/>
                  </a:schemeClr>
                </a:solidFill>
                <a:hlinkClick r:id="rId3">
                  <a:extLst>
                    <a:ext uri="{A12FA001-AC4F-418D-AE19-62706E023703}">
                      <ahyp:hlinkClr xmlns:ahyp="http://schemas.microsoft.com/office/drawing/2018/hyperlinkcolor" val="tx"/>
                    </a:ext>
                  </a:extLst>
                </a:hlinkClick>
              </a:rPr>
              <a:t>/</a:t>
            </a:r>
            <a:r>
              <a:rPr lang="en-US" u="sng" dirty="0">
                <a:solidFill>
                  <a:schemeClr val="accent1">
                    <a:lumMod val="75000"/>
                  </a:schemeClr>
                </a:solidFill>
                <a:hlinkClick r:id="rId4">
                  <a:extLst>
                    <a:ext uri="{A12FA001-AC4F-418D-AE19-62706E023703}">
                      <ahyp:hlinkClr xmlns:ahyp="http://schemas.microsoft.com/office/drawing/2018/hyperlinkcolor" val="tx"/>
                    </a:ext>
                  </a:extLst>
                </a:hlinkClick>
              </a:rPr>
              <a:t>qrax9v7</a:t>
            </a:r>
            <a:r>
              <a:rPr lang="en-US" u="sng" dirty="0"/>
              <a:t> </a:t>
            </a:r>
            <a:r>
              <a:rPr lang="en-US" dirty="0">
                <a:latin typeface="Comic Sans MS" panose="030F0702030302020204" pitchFamily="66" charset="0"/>
              </a:rPr>
              <a:t>for full disclosure.  Your pastor is depending on you.</a:t>
            </a:r>
          </a:p>
        </p:txBody>
      </p:sp>
      <p:pic>
        <p:nvPicPr>
          <p:cNvPr id="10" name="Picture 9" descr="A picture containing shirt&#10;&#10;Description automatically generated">
            <a:extLst>
              <a:ext uri="{FF2B5EF4-FFF2-40B4-BE49-F238E27FC236}">
                <a16:creationId xmlns:a16="http://schemas.microsoft.com/office/drawing/2014/main" id="{5540B92F-7195-476B-870C-0F9F0F33F7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2044" y="1826600"/>
            <a:ext cx="3100943" cy="27943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36312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Salvation</a:t>
            </a:r>
          </a:p>
        </p:txBody>
      </p:sp>
      <p:sp>
        <p:nvSpPr>
          <p:cNvPr id="3" name="Subtitle 2"/>
          <p:cNvSpPr>
            <a:spLocks noGrp="1"/>
          </p:cNvSpPr>
          <p:nvPr>
            <p:ph type="subTitle" idx="1"/>
          </p:nvPr>
        </p:nvSpPr>
        <p:spPr>
          <a:xfrm>
            <a:off x="1524000" y="3752602"/>
            <a:ext cx="9144000" cy="1505197"/>
          </a:xfrm>
        </p:spPr>
        <p:txBody>
          <a:bodyPr/>
          <a:lstStyle/>
          <a:p>
            <a:r>
              <a:rPr lang="en-US" dirty="0"/>
              <a:t>March 15</a:t>
            </a:r>
          </a:p>
        </p:txBody>
      </p:sp>
    </p:spTree>
    <p:extLst>
      <p:ext uri="{BB962C8B-B14F-4D97-AF65-F5344CB8AC3E}">
        <p14:creationId xmlns:p14="http://schemas.microsoft.com/office/powerpoint/2010/main" val="2109055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F39B1-FCB1-46B3-8AD9-D25841F93399}"/>
              </a:ext>
            </a:extLst>
          </p:cNvPr>
          <p:cNvSpPr>
            <a:spLocks noGrp="1"/>
          </p:cNvSpPr>
          <p:nvPr>
            <p:ph type="title"/>
          </p:nvPr>
        </p:nvSpPr>
        <p:spPr/>
        <p:txBody>
          <a:bodyPr/>
          <a:lstStyle/>
          <a:p>
            <a:r>
              <a:rPr lang="en-US" dirty="0"/>
              <a:t>Video Introduction</a:t>
            </a:r>
          </a:p>
        </p:txBody>
      </p:sp>
      <p:pic>
        <p:nvPicPr>
          <p:cNvPr id="5" name="Picture 4" descr="A flat screen tv&#10;&#10;Description automatically generated">
            <a:hlinkClick r:id="rId2"/>
            <a:extLst>
              <a:ext uri="{FF2B5EF4-FFF2-40B4-BE49-F238E27FC236}">
                <a16:creationId xmlns:a16="http://schemas.microsoft.com/office/drawing/2014/main" id="{1FB72AFA-1888-4140-9AD0-272980263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2580" y="1390149"/>
            <a:ext cx="6391800" cy="4538458"/>
          </a:xfrm>
          <a:prstGeom prst="rect">
            <a:avLst/>
          </a:prstGeom>
        </p:spPr>
      </p:pic>
      <p:sp>
        <p:nvSpPr>
          <p:cNvPr id="6" name="TextBox 5">
            <a:hlinkClick r:id="rId2"/>
            <a:extLst>
              <a:ext uri="{FF2B5EF4-FFF2-40B4-BE49-F238E27FC236}">
                <a16:creationId xmlns:a16="http://schemas.microsoft.com/office/drawing/2014/main" id="{57D878AB-C9F2-4CF4-B79E-1E8D642C8411}"/>
              </a:ext>
            </a:extLst>
          </p:cNvPr>
          <p:cNvSpPr txBox="1"/>
          <p:nvPr/>
        </p:nvSpPr>
        <p:spPr>
          <a:xfrm>
            <a:off x="4405745" y="5747657"/>
            <a:ext cx="3479471" cy="461665"/>
          </a:xfrm>
          <a:prstGeom prst="rect">
            <a:avLst/>
          </a:prstGeom>
          <a:noFill/>
        </p:spPr>
        <p:txBody>
          <a:bodyPr wrap="square" rtlCol="0">
            <a:spAutoFit/>
          </a:bodyPr>
          <a:lstStyle/>
          <a:p>
            <a:pPr algn="ctr"/>
            <a:r>
              <a:rPr lang="en-US" sz="2400" dirty="0">
                <a:hlinkClick r:id="rId2"/>
              </a:rPr>
              <a:t>View Video</a:t>
            </a:r>
            <a:endParaRPr lang="en-US" sz="2400" dirty="0"/>
          </a:p>
        </p:txBody>
      </p:sp>
    </p:spTree>
    <p:extLst>
      <p:ext uri="{BB962C8B-B14F-4D97-AF65-F5344CB8AC3E}">
        <p14:creationId xmlns:p14="http://schemas.microsoft.com/office/powerpoint/2010/main" val="3483096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493FC3-4C21-4400-9889-39FF6DDB73C7}"/>
              </a:ext>
            </a:extLst>
          </p:cNvPr>
          <p:cNvSpPr>
            <a:spLocks noGrp="1"/>
          </p:cNvSpPr>
          <p:nvPr>
            <p:ph type="title"/>
          </p:nvPr>
        </p:nvSpPr>
        <p:spPr/>
        <p:txBody>
          <a:bodyPr/>
          <a:lstStyle/>
          <a:p>
            <a:r>
              <a:rPr lang="en-US" dirty="0"/>
              <a:t>Admit it, now …</a:t>
            </a:r>
          </a:p>
        </p:txBody>
      </p:sp>
      <p:sp>
        <p:nvSpPr>
          <p:cNvPr id="4" name="Content Placeholder 3">
            <a:extLst>
              <a:ext uri="{FF2B5EF4-FFF2-40B4-BE49-F238E27FC236}">
                <a16:creationId xmlns:a16="http://schemas.microsoft.com/office/drawing/2014/main" id="{C4D2338D-1FFB-4884-95C0-B8EFEA7BE93F}"/>
              </a:ext>
            </a:extLst>
          </p:cNvPr>
          <p:cNvSpPr>
            <a:spLocks noGrp="1"/>
          </p:cNvSpPr>
          <p:nvPr>
            <p:ph idx="1"/>
          </p:nvPr>
        </p:nvSpPr>
        <p:spPr/>
        <p:txBody>
          <a:bodyPr/>
          <a:lstStyle/>
          <a:p>
            <a:r>
              <a:rPr lang="en-US" dirty="0"/>
              <a:t>When have you been happy for someone to step in and fix something you couldn’t?</a:t>
            </a:r>
          </a:p>
          <a:p>
            <a:r>
              <a:rPr lang="en-US" dirty="0">
                <a:solidFill>
                  <a:srgbClr val="C00000"/>
                </a:solidFill>
              </a:rPr>
              <a:t>The biggest problem we have is our sin problem – which we can’t fix.</a:t>
            </a:r>
          </a:p>
          <a:p>
            <a:pPr lvl="1"/>
            <a:r>
              <a:rPr lang="en-US" dirty="0">
                <a:solidFill>
                  <a:srgbClr val="C00000"/>
                </a:solidFill>
              </a:rPr>
              <a:t>We were separated from God because of our sin.</a:t>
            </a:r>
          </a:p>
          <a:p>
            <a:pPr lvl="1"/>
            <a:r>
              <a:rPr lang="en-US" dirty="0">
                <a:solidFill>
                  <a:srgbClr val="C00000"/>
                </a:solidFill>
              </a:rPr>
              <a:t>Jesus made it possible for us to be righteous before God.</a:t>
            </a:r>
          </a:p>
          <a:p>
            <a:pPr lvl="1"/>
            <a:endParaRPr lang="en-US" dirty="0"/>
          </a:p>
          <a:p>
            <a:endParaRPr lang="en-US" dirty="0"/>
          </a:p>
        </p:txBody>
      </p:sp>
      <p:grpSp>
        <p:nvGrpSpPr>
          <p:cNvPr id="8" name="Group 7">
            <a:extLst>
              <a:ext uri="{FF2B5EF4-FFF2-40B4-BE49-F238E27FC236}">
                <a16:creationId xmlns:a16="http://schemas.microsoft.com/office/drawing/2014/main" id="{C8451F06-83F4-4C1C-8CAE-8FE0B13EB79F}"/>
              </a:ext>
            </a:extLst>
          </p:cNvPr>
          <p:cNvGrpSpPr/>
          <p:nvPr/>
        </p:nvGrpSpPr>
        <p:grpSpPr>
          <a:xfrm>
            <a:off x="1378081" y="2772972"/>
            <a:ext cx="9185396" cy="3114341"/>
            <a:chOff x="1378081" y="2772972"/>
            <a:chExt cx="9185396" cy="3114341"/>
          </a:xfrm>
        </p:grpSpPr>
        <p:pic>
          <p:nvPicPr>
            <p:cNvPr id="5" name="Picture 4">
              <a:extLst>
                <a:ext uri="{FF2B5EF4-FFF2-40B4-BE49-F238E27FC236}">
                  <a16:creationId xmlns:a16="http://schemas.microsoft.com/office/drawing/2014/main" id="{2C3E55AC-9BE6-4462-AB6F-F63C9FDD954A}"/>
                </a:ext>
              </a:extLst>
            </p:cNvPr>
            <p:cNvPicPr>
              <a:picLocks noChangeAspect="1"/>
            </p:cNvPicPr>
            <p:nvPr/>
          </p:nvPicPr>
          <p:blipFill>
            <a:blip r:embed="rId2"/>
            <a:stretch>
              <a:fillRect/>
            </a:stretch>
          </p:blipFill>
          <p:spPr>
            <a:xfrm>
              <a:off x="8658715" y="2772972"/>
              <a:ext cx="1904762" cy="2333333"/>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C00E5C76-5481-43D2-B730-EB7D5E615BA9}"/>
                </a:ext>
              </a:extLst>
            </p:cNvPr>
            <p:cNvPicPr>
              <a:picLocks noChangeAspect="1"/>
            </p:cNvPicPr>
            <p:nvPr/>
          </p:nvPicPr>
          <p:blipFill>
            <a:blip r:embed="rId3"/>
            <a:stretch>
              <a:fillRect/>
            </a:stretch>
          </p:blipFill>
          <p:spPr>
            <a:xfrm>
              <a:off x="1378081" y="3868265"/>
              <a:ext cx="2761905" cy="2019048"/>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61625A24-05C1-47CA-B750-1FD814D958C6}"/>
                </a:ext>
              </a:extLst>
            </p:cNvPr>
            <p:cNvPicPr>
              <a:picLocks noChangeAspect="1"/>
            </p:cNvPicPr>
            <p:nvPr/>
          </p:nvPicPr>
          <p:blipFill>
            <a:blip r:embed="rId4"/>
            <a:stretch>
              <a:fillRect/>
            </a:stretch>
          </p:blipFill>
          <p:spPr>
            <a:xfrm>
              <a:off x="4952011" y="3306031"/>
              <a:ext cx="2887082" cy="1907269"/>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79119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8441-CDD4-4A40-92DD-BE01A1A3734F}"/>
              </a:ext>
            </a:extLst>
          </p:cNvPr>
          <p:cNvSpPr>
            <a:spLocks noGrp="1"/>
          </p:cNvSpPr>
          <p:nvPr>
            <p:ph type="title"/>
          </p:nvPr>
        </p:nvSpPr>
        <p:spPr/>
        <p:txBody>
          <a:bodyPr/>
          <a:lstStyle/>
          <a:p>
            <a:pPr algn="l"/>
            <a:r>
              <a:rPr lang="en-US" dirty="0"/>
              <a:t>Listen for what the law does not do.</a:t>
            </a:r>
          </a:p>
        </p:txBody>
      </p:sp>
      <p:sp>
        <p:nvSpPr>
          <p:cNvPr id="3" name="Content Placeholder 2">
            <a:extLst>
              <a:ext uri="{FF2B5EF4-FFF2-40B4-BE49-F238E27FC236}">
                <a16:creationId xmlns:a16="http://schemas.microsoft.com/office/drawing/2014/main" id="{394387AF-4A1E-40FE-A088-429442D310E0}"/>
              </a:ext>
            </a:extLst>
          </p:cNvPr>
          <p:cNvSpPr>
            <a:spLocks noGrp="1"/>
          </p:cNvSpPr>
          <p:nvPr>
            <p:ph idx="1"/>
          </p:nvPr>
        </p:nvSpPr>
        <p:spPr>
          <a:xfrm>
            <a:off x="763043" y="1750469"/>
            <a:ext cx="10685745" cy="4351338"/>
          </a:xfrm>
        </p:spPr>
        <p:txBody>
          <a:bodyPr/>
          <a:lstStyle/>
          <a:p>
            <a:pPr marL="0" indent="0" algn="ctr">
              <a:buNone/>
            </a:pPr>
            <a:r>
              <a:rPr lang="en-US" dirty="0"/>
              <a:t>Romans 3:20-22 (NIV)  Therefore no one will be declared righteous in his sight by observing the law; rather, through the law we become conscious of sin. 21  But now a righteousness from God, apart from law, has been made known, to which the Law and the Prophets testify. 22  This righteousness from God comes through faith in Jesus Christ to all who believe. There is no difference,</a:t>
            </a:r>
          </a:p>
          <a:p>
            <a:pPr marL="0" indent="0" algn="ctr">
              <a:buNone/>
            </a:pPr>
            <a:endParaRPr lang="en-US" dirty="0"/>
          </a:p>
        </p:txBody>
      </p:sp>
      <p:pic>
        <p:nvPicPr>
          <p:cNvPr id="4" name="Picture 3">
            <a:extLst>
              <a:ext uri="{FF2B5EF4-FFF2-40B4-BE49-F238E27FC236}">
                <a16:creationId xmlns:a16="http://schemas.microsoft.com/office/drawing/2014/main" id="{EEDF7C90-69E0-44CB-B8C4-8B5FEC70E8C1}"/>
              </a:ext>
            </a:extLst>
          </p:cNvPr>
          <p:cNvPicPr>
            <a:picLocks noChangeAspect="1"/>
          </p:cNvPicPr>
          <p:nvPr/>
        </p:nvPicPr>
        <p:blipFill>
          <a:blip r:embed="rId2"/>
          <a:stretch>
            <a:fillRect/>
          </a:stretch>
        </p:blipFill>
        <p:spPr>
          <a:xfrm>
            <a:off x="5286892" y="6034105"/>
            <a:ext cx="2019048" cy="27619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0270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3C453-5B02-4BA8-BD9D-D46B778681BB}"/>
              </a:ext>
            </a:extLst>
          </p:cNvPr>
          <p:cNvSpPr>
            <a:spLocks noGrp="1"/>
          </p:cNvSpPr>
          <p:nvPr>
            <p:ph type="title"/>
          </p:nvPr>
        </p:nvSpPr>
        <p:spPr/>
        <p:txBody>
          <a:bodyPr/>
          <a:lstStyle/>
          <a:p>
            <a:r>
              <a:rPr lang="en-US" dirty="0"/>
              <a:t>Declared Righteous by Christ</a:t>
            </a:r>
          </a:p>
        </p:txBody>
      </p:sp>
      <p:sp>
        <p:nvSpPr>
          <p:cNvPr id="3" name="Content Placeholder 2">
            <a:extLst>
              <a:ext uri="{FF2B5EF4-FFF2-40B4-BE49-F238E27FC236}">
                <a16:creationId xmlns:a16="http://schemas.microsoft.com/office/drawing/2014/main" id="{677E4307-8253-485E-836C-DBD5C8A7C8DA}"/>
              </a:ext>
            </a:extLst>
          </p:cNvPr>
          <p:cNvSpPr>
            <a:spLocks noGrp="1"/>
          </p:cNvSpPr>
          <p:nvPr>
            <p:ph idx="1"/>
          </p:nvPr>
        </p:nvSpPr>
        <p:spPr/>
        <p:txBody>
          <a:bodyPr/>
          <a:lstStyle/>
          <a:p>
            <a:r>
              <a:rPr lang="en-US" dirty="0"/>
              <a:t>By what means did Paul say we </a:t>
            </a:r>
            <a:r>
              <a:rPr lang="en-US" i="1" dirty="0"/>
              <a:t>cannot</a:t>
            </a:r>
            <a:r>
              <a:rPr lang="en-US" dirty="0"/>
              <a:t> be justified? </a:t>
            </a:r>
          </a:p>
          <a:p>
            <a:r>
              <a:rPr lang="en-US" dirty="0"/>
              <a:t>What is one purpose of the law? </a:t>
            </a:r>
          </a:p>
          <a:p>
            <a:r>
              <a:rPr lang="en-US" dirty="0"/>
              <a:t>Aren’t we already conscious of sin? Why do we need the law to make us conscious of sin?</a:t>
            </a:r>
          </a:p>
          <a:p>
            <a:r>
              <a:rPr lang="en-US" dirty="0"/>
              <a:t>To what does the righteousness of God refer? </a:t>
            </a:r>
          </a:p>
          <a:p>
            <a:endParaRPr lang="en-US" dirty="0"/>
          </a:p>
        </p:txBody>
      </p:sp>
    </p:spTree>
    <p:extLst>
      <p:ext uri="{BB962C8B-B14F-4D97-AF65-F5344CB8AC3E}">
        <p14:creationId xmlns:p14="http://schemas.microsoft.com/office/powerpoint/2010/main" val="325785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AD783-1F51-4738-AEEE-10BD5F9C8642}"/>
              </a:ext>
            </a:extLst>
          </p:cNvPr>
          <p:cNvSpPr>
            <a:spLocks noGrp="1"/>
          </p:cNvSpPr>
          <p:nvPr>
            <p:ph type="title"/>
          </p:nvPr>
        </p:nvSpPr>
        <p:spPr/>
        <p:txBody>
          <a:bodyPr/>
          <a:lstStyle/>
          <a:p>
            <a:r>
              <a:rPr lang="en-US" dirty="0"/>
              <a:t>Declared Righteous by Christ</a:t>
            </a:r>
          </a:p>
        </p:txBody>
      </p:sp>
      <p:sp>
        <p:nvSpPr>
          <p:cNvPr id="3" name="Content Placeholder 2">
            <a:extLst>
              <a:ext uri="{FF2B5EF4-FFF2-40B4-BE49-F238E27FC236}">
                <a16:creationId xmlns:a16="http://schemas.microsoft.com/office/drawing/2014/main" id="{CFCC3E68-CADE-4F4E-BD3F-2631B1B96C19}"/>
              </a:ext>
            </a:extLst>
          </p:cNvPr>
          <p:cNvSpPr>
            <a:spLocks noGrp="1"/>
          </p:cNvSpPr>
          <p:nvPr>
            <p:ph idx="1"/>
          </p:nvPr>
        </p:nvSpPr>
        <p:spPr/>
        <p:txBody>
          <a:bodyPr/>
          <a:lstStyle/>
          <a:p>
            <a:r>
              <a:rPr lang="en-US" dirty="0"/>
              <a:t>Note the starting words, “But now.”   Why would these be important?  What do they indicate?</a:t>
            </a:r>
          </a:p>
          <a:p>
            <a:r>
              <a:rPr lang="en-US" dirty="0"/>
              <a:t>So, what do you think Paul was referring to when he talks about “a righteousness that is apart from the law”?</a:t>
            </a:r>
          </a:p>
          <a:p>
            <a:r>
              <a:rPr lang="en-US" dirty="0"/>
              <a:t>How do people define or determine right and wrong in our culture? </a:t>
            </a:r>
          </a:p>
          <a:p>
            <a:endParaRPr lang="en-US" dirty="0"/>
          </a:p>
        </p:txBody>
      </p:sp>
    </p:spTree>
    <p:extLst>
      <p:ext uri="{BB962C8B-B14F-4D97-AF65-F5344CB8AC3E}">
        <p14:creationId xmlns:p14="http://schemas.microsoft.com/office/powerpoint/2010/main" val="196236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CA33-5754-4647-A5B7-5851B65AB4EE}"/>
              </a:ext>
            </a:extLst>
          </p:cNvPr>
          <p:cNvSpPr>
            <a:spLocks noGrp="1"/>
          </p:cNvSpPr>
          <p:nvPr>
            <p:ph type="title"/>
          </p:nvPr>
        </p:nvSpPr>
        <p:spPr/>
        <p:txBody>
          <a:bodyPr/>
          <a:lstStyle/>
          <a:p>
            <a:r>
              <a:rPr lang="en-US" dirty="0"/>
              <a:t>Declared Righteous by Christ</a:t>
            </a:r>
          </a:p>
        </p:txBody>
      </p:sp>
      <p:sp>
        <p:nvSpPr>
          <p:cNvPr id="3" name="Content Placeholder 2">
            <a:extLst>
              <a:ext uri="{FF2B5EF4-FFF2-40B4-BE49-F238E27FC236}">
                <a16:creationId xmlns:a16="http://schemas.microsoft.com/office/drawing/2014/main" id="{0E5ECACC-A959-4ADF-9966-948E5D503C88}"/>
              </a:ext>
            </a:extLst>
          </p:cNvPr>
          <p:cNvSpPr>
            <a:spLocks noGrp="1"/>
          </p:cNvSpPr>
          <p:nvPr>
            <p:ph idx="1"/>
          </p:nvPr>
        </p:nvSpPr>
        <p:spPr/>
        <p:txBody>
          <a:bodyPr/>
          <a:lstStyle/>
          <a:p>
            <a:r>
              <a:rPr lang="en-US" dirty="0"/>
              <a:t>Why do people think they’ve got to be “a good person” to get into heaven? </a:t>
            </a:r>
          </a:p>
          <a:p>
            <a:r>
              <a:rPr lang="en-US" dirty="0"/>
              <a:t>How does God’s righteousness become active or take effect in our lives? What new righteousness has been made known?</a:t>
            </a:r>
          </a:p>
          <a:p>
            <a:endParaRPr lang="en-US" dirty="0"/>
          </a:p>
          <a:p>
            <a:endParaRPr lang="en-US" dirty="0"/>
          </a:p>
        </p:txBody>
      </p:sp>
    </p:spTree>
    <p:extLst>
      <p:ext uri="{BB962C8B-B14F-4D97-AF65-F5344CB8AC3E}">
        <p14:creationId xmlns:p14="http://schemas.microsoft.com/office/powerpoint/2010/main" val="155639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6124F-FE17-4B4B-AF83-430D88959C76}"/>
              </a:ext>
            </a:extLst>
          </p:cNvPr>
          <p:cNvSpPr>
            <a:spLocks noGrp="1"/>
          </p:cNvSpPr>
          <p:nvPr>
            <p:ph type="title"/>
          </p:nvPr>
        </p:nvSpPr>
        <p:spPr/>
        <p:txBody>
          <a:bodyPr/>
          <a:lstStyle/>
          <a:p>
            <a:pPr algn="l"/>
            <a:r>
              <a:rPr lang="en-US" dirty="0"/>
              <a:t>Listen for God’s solution.</a:t>
            </a:r>
          </a:p>
        </p:txBody>
      </p:sp>
      <p:sp>
        <p:nvSpPr>
          <p:cNvPr id="3" name="Content Placeholder 2">
            <a:extLst>
              <a:ext uri="{FF2B5EF4-FFF2-40B4-BE49-F238E27FC236}">
                <a16:creationId xmlns:a16="http://schemas.microsoft.com/office/drawing/2014/main" id="{F2903C82-1A21-4232-90A8-3DCA1676EC7B}"/>
              </a:ext>
            </a:extLst>
          </p:cNvPr>
          <p:cNvSpPr>
            <a:spLocks noGrp="1"/>
          </p:cNvSpPr>
          <p:nvPr>
            <p:ph idx="1"/>
          </p:nvPr>
        </p:nvSpPr>
        <p:spPr>
          <a:xfrm>
            <a:off x="1528174" y="1950885"/>
            <a:ext cx="8923751" cy="4351338"/>
          </a:xfrm>
        </p:spPr>
        <p:txBody>
          <a:bodyPr/>
          <a:lstStyle/>
          <a:p>
            <a:pPr marL="0" indent="0" algn="ctr">
              <a:buNone/>
            </a:pPr>
            <a:r>
              <a:rPr lang="en-US" dirty="0"/>
              <a:t>Romans 3:23-24 (NIV)   for all have sinned and fall short of the glory of God, 24  and are justified freely by his grace through the redemption that came by Christ Jesus.</a:t>
            </a:r>
          </a:p>
          <a:p>
            <a:pPr marL="0" indent="0" algn="ctr">
              <a:buNone/>
            </a:pPr>
            <a:endParaRPr lang="en-US" dirty="0"/>
          </a:p>
        </p:txBody>
      </p:sp>
      <p:pic>
        <p:nvPicPr>
          <p:cNvPr id="4" name="Picture 3">
            <a:extLst>
              <a:ext uri="{FF2B5EF4-FFF2-40B4-BE49-F238E27FC236}">
                <a16:creationId xmlns:a16="http://schemas.microsoft.com/office/drawing/2014/main" id="{ADEACCFB-50D6-443B-A4C2-CE329895752A}"/>
              </a:ext>
            </a:extLst>
          </p:cNvPr>
          <p:cNvPicPr>
            <a:picLocks noChangeAspect="1"/>
          </p:cNvPicPr>
          <p:nvPr/>
        </p:nvPicPr>
        <p:blipFill>
          <a:blip r:embed="rId2"/>
          <a:stretch>
            <a:fillRect/>
          </a:stretch>
        </p:blipFill>
        <p:spPr>
          <a:xfrm>
            <a:off x="4936164" y="4806554"/>
            <a:ext cx="2019048" cy="27619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9379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637BD-BF81-4C61-BB24-418D06623B4D}"/>
              </a:ext>
            </a:extLst>
          </p:cNvPr>
          <p:cNvSpPr>
            <a:spLocks noGrp="1"/>
          </p:cNvSpPr>
          <p:nvPr>
            <p:ph type="title"/>
          </p:nvPr>
        </p:nvSpPr>
        <p:spPr/>
        <p:txBody>
          <a:bodyPr/>
          <a:lstStyle/>
          <a:p>
            <a:r>
              <a:rPr lang="en-US" dirty="0"/>
              <a:t>Redeemed by Christ</a:t>
            </a:r>
          </a:p>
        </p:txBody>
      </p:sp>
      <p:sp>
        <p:nvSpPr>
          <p:cNvPr id="3" name="Content Placeholder 2">
            <a:extLst>
              <a:ext uri="{FF2B5EF4-FFF2-40B4-BE49-F238E27FC236}">
                <a16:creationId xmlns:a16="http://schemas.microsoft.com/office/drawing/2014/main" id="{311EFD00-1177-4455-8582-1F98EF3F93C5}"/>
              </a:ext>
            </a:extLst>
          </p:cNvPr>
          <p:cNvSpPr>
            <a:spLocks noGrp="1"/>
          </p:cNvSpPr>
          <p:nvPr>
            <p:ph idx="1"/>
          </p:nvPr>
        </p:nvSpPr>
        <p:spPr/>
        <p:txBody>
          <a:bodyPr/>
          <a:lstStyle/>
          <a:p>
            <a:r>
              <a:rPr lang="en-US" dirty="0"/>
              <a:t>What does all humanity hold in common? What heritage do you share with every person who has ever lived?</a:t>
            </a:r>
          </a:p>
          <a:p>
            <a:endParaRPr lang="en-US" dirty="0"/>
          </a:p>
        </p:txBody>
      </p:sp>
      <p:pic>
        <p:nvPicPr>
          <p:cNvPr id="1026" name="Picture 1">
            <a:extLst>
              <a:ext uri="{FF2B5EF4-FFF2-40B4-BE49-F238E27FC236}">
                <a16:creationId xmlns:a16="http://schemas.microsoft.com/office/drawing/2014/main" id="{9CE7C6A9-2041-4383-B9DB-7B1394B593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0567" y="3497937"/>
            <a:ext cx="6274831" cy="25396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quot;Not Allowed&quot; Symbol 4">
            <a:extLst>
              <a:ext uri="{FF2B5EF4-FFF2-40B4-BE49-F238E27FC236}">
                <a16:creationId xmlns:a16="http://schemas.microsoft.com/office/drawing/2014/main" id="{847CB72D-EED7-4897-B42A-13011CD96888}"/>
              </a:ext>
            </a:extLst>
          </p:cNvPr>
          <p:cNvSpPr/>
          <p:nvPr/>
        </p:nvSpPr>
        <p:spPr>
          <a:xfrm>
            <a:off x="5398718" y="4446740"/>
            <a:ext cx="1089764" cy="1089764"/>
          </a:xfrm>
          <a:prstGeom prst="noSmoking">
            <a:avLst/>
          </a:prstGeom>
          <a:solidFill>
            <a:srgbClr val="C00000">
              <a:alpha val="68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4313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90</TotalTime>
  <Words>812</Words>
  <Application>Microsoft Office PowerPoint</Application>
  <PresentationFormat>Widescreen</PresentationFormat>
  <Paragraphs>63</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Comic Sans MS</vt:lpstr>
      <vt:lpstr>Office Theme</vt:lpstr>
      <vt:lpstr>Salvation</vt:lpstr>
      <vt:lpstr>Video Introduction</vt:lpstr>
      <vt:lpstr>Admit it, now …</vt:lpstr>
      <vt:lpstr>Listen for what the law does not do.</vt:lpstr>
      <vt:lpstr>Declared Righteous by Christ</vt:lpstr>
      <vt:lpstr>Declared Righteous by Christ</vt:lpstr>
      <vt:lpstr>Declared Righteous by Christ</vt:lpstr>
      <vt:lpstr>Listen for God’s solution.</vt:lpstr>
      <vt:lpstr>Redeemed by Christ</vt:lpstr>
      <vt:lpstr>Redeemed by Christ</vt:lpstr>
      <vt:lpstr>Listen for what is accomplished by Christ.</vt:lpstr>
      <vt:lpstr>Listen for what is accomplished by Christ.</vt:lpstr>
      <vt:lpstr>Atonement through Christ</vt:lpstr>
      <vt:lpstr>Atonement through Christ</vt:lpstr>
      <vt:lpstr>Application</vt:lpstr>
      <vt:lpstr>Application</vt:lpstr>
      <vt:lpstr>Application</vt:lpstr>
      <vt:lpstr>Family Activities</vt:lpstr>
      <vt:lpstr>Salvation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Salvation</dc:title>
  <dc:creator>Steve Armstrong</dc:creator>
  <cp:lastModifiedBy>Steve Armstrong</cp:lastModifiedBy>
  <cp:revision>10</cp:revision>
  <dcterms:created xsi:type="dcterms:W3CDTF">2020-02-28T14:38:13Z</dcterms:created>
  <dcterms:modified xsi:type="dcterms:W3CDTF">2020-02-28T16:09:04Z</dcterms:modified>
</cp:coreProperties>
</file>