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4rcqq83k"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mryaf33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longislandmuseum.org/"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a:t>
            </a:r>
            <a:br>
              <a:rPr lang="en-US" dirty="0"/>
            </a:br>
            <a:r>
              <a:rPr lang="en-US" dirty="0"/>
              <a:t>The Holiness of God</a:t>
            </a:r>
          </a:p>
        </p:txBody>
      </p:sp>
      <p:sp>
        <p:nvSpPr>
          <p:cNvPr id="3" name="Subtitle 2"/>
          <p:cNvSpPr>
            <a:spLocks noGrp="1"/>
          </p:cNvSpPr>
          <p:nvPr>
            <p:ph type="subTitle" idx="1"/>
          </p:nvPr>
        </p:nvSpPr>
        <p:spPr>
          <a:xfrm>
            <a:off x="1524000" y="3871356"/>
            <a:ext cx="9144000" cy="1386444"/>
          </a:xfrm>
        </p:spPr>
        <p:txBody>
          <a:bodyPr/>
          <a:lstStyle/>
          <a:p>
            <a:r>
              <a:rPr lang="en-US" dirty="0"/>
              <a:t>July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B062-4F15-B76E-5357-0B3FBA9569C3}"/>
              </a:ext>
            </a:extLst>
          </p:cNvPr>
          <p:cNvSpPr>
            <a:spLocks noGrp="1"/>
          </p:cNvSpPr>
          <p:nvPr>
            <p:ph type="title"/>
          </p:nvPr>
        </p:nvSpPr>
        <p:spPr/>
        <p:txBody>
          <a:bodyPr/>
          <a:lstStyle/>
          <a:p>
            <a:r>
              <a:rPr lang="en-US" dirty="0"/>
              <a:t>Set Apart by His Justice</a:t>
            </a:r>
          </a:p>
        </p:txBody>
      </p:sp>
      <p:sp>
        <p:nvSpPr>
          <p:cNvPr id="3" name="Content Placeholder 2">
            <a:extLst>
              <a:ext uri="{FF2B5EF4-FFF2-40B4-BE49-F238E27FC236}">
                <a16:creationId xmlns:a16="http://schemas.microsoft.com/office/drawing/2014/main" id="{61B3AEB7-650A-B81C-01BA-D13FE6C13F47}"/>
              </a:ext>
            </a:extLst>
          </p:cNvPr>
          <p:cNvSpPr>
            <a:spLocks noGrp="1"/>
          </p:cNvSpPr>
          <p:nvPr>
            <p:ph idx="1"/>
          </p:nvPr>
        </p:nvSpPr>
        <p:spPr/>
        <p:txBody>
          <a:bodyPr/>
          <a:lstStyle/>
          <a:p>
            <a:r>
              <a:rPr lang="en-US" dirty="0"/>
              <a:t>How can we pursue justice in our own communities?</a:t>
            </a:r>
          </a:p>
          <a:p>
            <a:r>
              <a:rPr lang="en-US" dirty="0"/>
              <a:t>The psalm concludes with a call to exalt the Lord our God and worship at His footstool. What does it mean to </a:t>
            </a:r>
            <a:r>
              <a:rPr lang="en-US" i="1" dirty="0"/>
              <a:t>exalt</a:t>
            </a:r>
            <a:r>
              <a:rPr lang="en-US" dirty="0"/>
              <a:t> God, and how can we do so in our daily lives?</a:t>
            </a:r>
          </a:p>
        </p:txBody>
      </p:sp>
    </p:spTree>
    <p:extLst>
      <p:ext uri="{BB962C8B-B14F-4D97-AF65-F5344CB8AC3E}">
        <p14:creationId xmlns:p14="http://schemas.microsoft.com/office/powerpoint/2010/main" val="74017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0E5A-87A1-F803-1A15-80B8F81994F2}"/>
              </a:ext>
            </a:extLst>
          </p:cNvPr>
          <p:cNvSpPr>
            <a:spLocks noGrp="1"/>
          </p:cNvSpPr>
          <p:nvPr>
            <p:ph type="title"/>
          </p:nvPr>
        </p:nvSpPr>
        <p:spPr/>
        <p:txBody>
          <a:bodyPr/>
          <a:lstStyle/>
          <a:p>
            <a:pPr algn="l"/>
            <a:r>
              <a:rPr lang="en-US" dirty="0"/>
              <a:t>Listen for significant leaders.</a:t>
            </a:r>
          </a:p>
        </p:txBody>
      </p:sp>
      <p:sp>
        <p:nvSpPr>
          <p:cNvPr id="3" name="Content Placeholder 2">
            <a:extLst>
              <a:ext uri="{FF2B5EF4-FFF2-40B4-BE49-F238E27FC236}">
                <a16:creationId xmlns:a16="http://schemas.microsoft.com/office/drawing/2014/main" id="{99E2601E-D091-21C9-6B1B-F98C27D65FED}"/>
              </a:ext>
            </a:extLst>
          </p:cNvPr>
          <p:cNvSpPr>
            <a:spLocks noGrp="1"/>
          </p:cNvSpPr>
          <p:nvPr>
            <p:ph idx="1"/>
          </p:nvPr>
        </p:nvSpPr>
        <p:spPr>
          <a:xfrm>
            <a:off x="1551007" y="1871924"/>
            <a:ext cx="8911542" cy="4351338"/>
          </a:xfrm>
        </p:spPr>
        <p:txBody>
          <a:bodyPr/>
          <a:lstStyle/>
          <a:p>
            <a:pPr marL="0" indent="0" algn="ctr">
              <a:buNone/>
            </a:pPr>
            <a:r>
              <a:rPr lang="en-US" dirty="0"/>
              <a:t>Psalm 99:6-9 (NIV)  Moses and Aaron were among his priests, Samuel was among those who called on his name; they called on the LORD and he answered them. 7  He spoke to them from the pillar of cloud; they kept his statutes </a:t>
            </a:r>
          </a:p>
        </p:txBody>
      </p:sp>
    </p:spTree>
    <p:extLst>
      <p:ext uri="{BB962C8B-B14F-4D97-AF65-F5344CB8AC3E}">
        <p14:creationId xmlns:p14="http://schemas.microsoft.com/office/powerpoint/2010/main" val="29368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0E5A-87A1-F803-1A15-80B8F81994F2}"/>
              </a:ext>
            </a:extLst>
          </p:cNvPr>
          <p:cNvSpPr>
            <a:spLocks noGrp="1"/>
          </p:cNvSpPr>
          <p:nvPr>
            <p:ph type="title"/>
          </p:nvPr>
        </p:nvSpPr>
        <p:spPr/>
        <p:txBody>
          <a:bodyPr/>
          <a:lstStyle/>
          <a:p>
            <a:pPr algn="l"/>
            <a:r>
              <a:rPr lang="en-US" dirty="0"/>
              <a:t>Listen for significant leaders.</a:t>
            </a:r>
          </a:p>
        </p:txBody>
      </p:sp>
      <p:sp>
        <p:nvSpPr>
          <p:cNvPr id="3" name="Content Placeholder 2">
            <a:extLst>
              <a:ext uri="{FF2B5EF4-FFF2-40B4-BE49-F238E27FC236}">
                <a16:creationId xmlns:a16="http://schemas.microsoft.com/office/drawing/2014/main" id="{99E2601E-D091-21C9-6B1B-F98C27D65FED}"/>
              </a:ext>
            </a:extLst>
          </p:cNvPr>
          <p:cNvSpPr>
            <a:spLocks noGrp="1"/>
          </p:cNvSpPr>
          <p:nvPr>
            <p:ph idx="1"/>
          </p:nvPr>
        </p:nvSpPr>
        <p:spPr>
          <a:xfrm>
            <a:off x="1551007" y="1871924"/>
            <a:ext cx="8911542" cy="4351338"/>
          </a:xfrm>
        </p:spPr>
        <p:txBody>
          <a:bodyPr/>
          <a:lstStyle/>
          <a:p>
            <a:pPr marL="0" indent="0" algn="ctr">
              <a:buNone/>
            </a:pPr>
            <a:r>
              <a:rPr lang="en-US" dirty="0"/>
              <a:t>and the decrees he gave them. 8  O LORD our God, you answered them; you were to Israel a forgiving God, though you punished their misdeeds. 9  Exalt the LORD our God and worship at his holy mountain, for the LORD our God is holy.</a:t>
            </a:r>
          </a:p>
        </p:txBody>
      </p:sp>
      <p:pic>
        <p:nvPicPr>
          <p:cNvPr id="4" name="Picture 3">
            <a:extLst>
              <a:ext uri="{FF2B5EF4-FFF2-40B4-BE49-F238E27FC236}">
                <a16:creationId xmlns:a16="http://schemas.microsoft.com/office/drawing/2014/main" id="{32F26FB1-E208-0FB0-2798-468FCD7E7D21}"/>
              </a:ext>
            </a:extLst>
          </p:cNvPr>
          <p:cNvPicPr>
            <a:picLocks noChangeAspect="1"/>
          </p:cNvPicPr>
          <p:nvPr/>
        </p:nvPicPr>
        <p:blipFill>
          <a:blip r:embed="rId2"/>
          <a:stretch>
            <a:fillRect/>
          </a:stretch>
        </p:blipFill>
        <p:spPr>
          <a:xfrm rot="16200000">
            <a:off x="5734616" y="4558699"/>
            <a:ext cx="352381" cy="1976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88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9856-B06E-7D96-FC8B-97A4EC003561}"/>
              </a:ext>
            </a:extLst>
          </p:cNvPr>
          <p:cNvSpPr>
            <a:spLocks noGrp="1"/>
          </p:cNvSpPr>
          <p:nvPr>
            <p:ph type="title"/>
          </p:nvPr>
        </p:nvSpPr>
        <p:spPr/>
        <p:txBody>
          <a:bodyPr/>
          <a:lstStyle/>
          <a:p>
            <a:r>
              <a:rPr lang="en-US" dirty="0"/>
              <a:t>Set Apart by His Grace</a:t>
            </a:r>
          </a:p>
        </p:txBody>
      </p:sp>
      <p:sp>
        <p:nvSpPr>
          <p:cNvPr id="3" name="Content Placeholder 2">
            <a:extLst>
              <a:ext uri="{FF2B5EF4-FFF2-40B4-BE49-F238E27FC236}">
                <a16:creationId xmlns:a16="http://schemas.microsoft.com/office/drawing/2014/main" id="{293D5470-8780-F481-987A-BDFDD02830B1}"/>
              </a:ext>
            </a:extLst>
          </p:cNvPr>
          <p:cNvSpPr>
            <a:spLocks noGrp="1"/>
          </p:cNvSpPr>
          <p:nvPr>
            <p:ph idx="1"/>
          </p:nvPr>
        </p:nvSpPr>
        <p:spPr/>
        <p:txBody>
          <a:bodyPr/>
          <a:lstStyle/>
          <a:p>
            <a:r>
              <a:rPr lang="en-US" dirty="0"/>
              <a:t>What assurance does this psalm offer to those who call on the Lord?</a:t>
            </a:r>
          </a:p>
          <a:p>
            <a:r>
              <a:rPr lang="en-US" dirty="0"/>
              <a:t>The psalmist mentions the examples of Moses, Aaron, and Samuel who called upon God and received His answers.  How does their faithfulness and interaction with God inspire us today?</a:t>
            </a:r>
          </a:p>
        </p:txBody>
      </p:sp>
    </p:spTree>
    <p:extLst>
      <p:ext uri="{BB962C8B-B14F-4D97-AF65-F5344CB8AC3E}">
        <p14:creationId xmlns:p14="http://schemas.microsoft.com/office/powerpoint/2010/main" val="27658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B0E6-3315-9E09-4CD9-F37370D52A22}"/>
              </a:ext>
            </a:extLst>
          </p:cNvPr>
          <p:cNvSpPr>
            <a:spLocks noGrp="1"/>
          </p:cNvSpPr>
          <p:nvPr>
            <p:ph type="title"/>
          </p:nvPr>
        </p:nvSpPr>
        <p:spPr/>
        <p:txBody>
          <a:bodyPr/>
          <a:lstStyle/>
          <a:p>
            <a:r>
              <a:rPr lang="en-US" dirty="0"/>
              <a:t>Set Apart by His Grace</a:t>
            </a:r>
          </a:p>
        </p:txBody>
      </p:sp>
      <p:sp>
        <p:nvSpPr>
          <p:cNvPr id="5" name="Content Placeholder 4">
            <a:extLst>
              <a:ext uri="{FF2B5EF4-FFF2-40B4-BE49-F238E27FC236}">
                <a16:creationId xmlns:a16="http://schemas.microsoft.com/office/drawing/2014/main" id="{A7A26E93-CFA3-1D4B-C4AA-2BCEE08C9E5E}"/>
              </a:ext>
            </a:extLst>
          </p:cNvPr>
          <p:cNvSpPr>
            <a:spLocks noGrp="1"/>
          </p:cNvSpPr>
          <p:nvPr>
            <p:ph idx="1"/>
          </p:nvPr>
        </p:nvSpPr>
        <p:spPr>
          <a:xfrm>
            <a:off x="838200" y="1597306"/>
            <a:ext cx="10515600" cy="4579657"/>
          </a:xfrm>
        </p:spPr>
        <p:txBody>
          <a:bodyPr/>
          <a:lstStyle/>
          <a:p>
            <a:r>
              <a:rPr lang="en-US" dirty="0"/>
              <a:t>Moses, Aaron, and Samuel</a:t>
            </a:r>
          </a:p>
        </p:txBody>
      </p:sp>
      <p:graphicFrame>
        <p:nvGraphicFramePr>
          <p:cNvPr id="4" name="Table 4">
            <a:extLst>
              <a:ext uri="{FF2B5EF4-FFF2-40B4-BE49-F238E27FC236}">
                <a16:creationId xmlns:a16="http://schemas.microsoft.com/office/drawing/2014/main" id="{832B5BBA-0F11-6933-6A61-BAC3F8C508D1}"/>
              </a:ext>
            </a:extLst>
          </p:cNvPr>
          <p:cNvGraphicFramePr>
            <a:graphicFrameLocks noGrp="1"/>
          </p:cNvGraphicFramePr>
          <p:nvPr>
            <p:extLst>
              <p:ext uri="{D42A27DB-BD31-4B8C-83A1-F6EECF244321}">
                <p14:modId xmlns:p14="http://schemas.microsoft.com/office/powerpoint/2010/main" val="3523620986"/>
              </p:ext>
            </p:extLst>
          </p:nvPr>
        </p:nvGraphicFramePr>
        <p:xfrm>
          <a:off x="1046865" y="2469515"/>
          <a:ext cx="10098270" cy="4023360"/>
        </p:xfrm>
        <a:graphic>
          <a:graphicData uri="http://schemas.openxmlformats.org/drawingml/2006/table">
            <a:tbl>
              <a:tblPr firstRow="1" bandRow="1">
                <a:tableStyleId>{5C22544A-7EE6-4342-B048-85BDC9FD1C3A}</a:tableStyleId>
              </a:tblPr>
              <a:tblGrid>
                <a:gridCol w="5049135">
                  <a:extLst>
                    <a:ext uri="{9D8B030D-6E8A-4147-A177-3AD203B41FA5}">
                      <a16:colId xmlns:a16="http://schemas.microsoft.com/office/drawing/2014/main" val="2176747893"/>
                    </a:ext>
                  </a:extLst>
                </a:gridCol>
                <a:gridCol w="5049135">
                  <a:extLst>
                    <a:ext uri="{9D8B030D-6E8A-4147-A177-3AD203B41FA5}">
                      <a16:colId xmlns:a16="http://schemas.microsoft.com/office/drawing/2014/main" val="1561857031"/>
                    </a:ext>
                  </a:extLst>
                </a:gridCol>
              </a:tblGrid>
              <a:tr h="370840">
                <a:tc>
                  <a:txBody>
                    <a:bodyPr/>
                    <a:lstStyle/>
                    <a:p>
                      <a:pPr algn="ctr"/>
                      <a:r>
                        <a:rPr lang="en-US" sz="2800" dirty="0"/>
                        <a:t>What they did …</a:t>
                      </a:r>
                    </a:p>
                  </a:txBody>
                  <a:tcPr/>
                </a:tc>
                <a:tc>
                  <a:txBody>
                    <a:bodyPr/>
                    <a:lstStyle/>
                    <a:p>
                      <a:pPr algn="ctr"/>
                      <a:r>
                        <a:rPr lang="en-US" sz="2800" dirty="0"/>
                        <a:t>What we can do …</a:t>
                      </a:r>
                    </a:p>
                  </a:txBody>
                  <a:tcPr/>
                </a:tc>
                <a:extLst>
                  <a:ext uri="{0D108BD9-81ED-4DB2-BD59-A6C34878D82A}">
                    <a16:rowId xmlns:a16="http://schemas.microsoft.com/office/drawing/2014/main" val="2732530822"/>
                  </a:ext>
                </a:extLst>
              </a:tr>
              <a:tr h="370840">
                <a:tc>
                  <a:txBody>
                    <a:bodyPr/>
                    <a:lstStyle/>
                    <a:p>
                      <a:pPr marL="342900" indent="-342900">
                        <a:buFont typeface="Arial" panose="020B0604020202020204" pitchFamily="34" charset="0"/>
                        <a:buChar char="•"/>
                      </a:pPr>
                      <a:r>
                        <a:rPr lang="en-US" sz="2800" dirty="0"/>
                        <a:t>Communicate God’s words</a:t>
                      </a:r>
                    </a:p>
                    <a:p>
                      <a:pPr marL="342900" indent="-342900">
                        <a:buFont typeface="Arial" panose="020B0604020202020204" pitchFamily="34" charset="0"/>
                        <a:buChar char="•"/>
                      </a:pPr>
                      <a:r>
                        <a:rPr lang="en-US" sz="2800" dirty="0"/>
                        <a:t>Called out to God for the people</a:t>
                      </a:r>
                    </a:p>
                    <a:p>
                      <a:pPr marL="342900" indent="-342900">
                        <a:buFont typeface="Arial" panose="020B0604020202020204" pitchFamily="34" charset="0"/>
                        <a:buChar char="•"/>
                      </a:pPr>
                      <a:r>
                        <a:rPr lang="en-US" sz="2800" dirty="0"/>
                        <a:t>Received God’s answers and directions</a:t>
                      </a:r>
                    </a:p>
                    <a:p>
                      <a:pPr marL="342900" indent="-342900">
                        <a:buFont typeface="Arial" panose="020B0604020202020204" pitchFamily="34" charset="0"/>
                        <a:buChar char="•"/>
                      </a:pPr>
                      <a:r>
                        <a:rPr lang="en-US" sz="2800" dirty="0"/>
                        <a:t>Exhorted the people to obey God</a:t>
                      </a:r>
                    </a:p>
                    <a:p>
                      <a:pPr marL="342900" indent="-342900">
                        <a:buFont typeface="Arial" panose="020B0604020202020204" pitchFamily="34" charset="0"/>
                        <a:buChar char="•"/>
                      </a:pPr>
                      <a:r>
                        <a:rPr lang="en-US" sz="2800" dirty="0"/>
                        <a:t>Led in worship</a:t>
                      </a:r>
                    </a:p>
                  </a:txBody>
                  <a:tcPr/>
                </a:tc>
                <a:tc>
                  <a:txBody>
                    <a:bodyPr/>
                    <a:lstStyle/>
                    <a:p>
                      <a:pPr marL="457200" indent="-457200">
                        <a:buFont typeface="Arial" panose="020B0604020202020204" pitchFamily="34" charset="0"/>
                        <a:buChar char="•"/>
                      </a:pPr>
                      <a:r>
                        <a:rPr lang="en-US" sz="2800" dirty="0"/>
                        <a:t>   </a:t>
                      </a:r>
                    </a:p>
                    <a:p>
                      <a:pPr marL="457200" indent="-457200">
                        <a:buFont typeface="Arial" panose="020B0604020202020204" pitchFamily="34" charset="0"/>
                        <a:buChar char="•"/>
                      </a:pPr>
                      <a:r>
                        <a:rPr lang="en-US" sz="2800" dirty="0"/>
                        <a:t>   </a:t>
                      </a:r>
                      <a:br>
                        <a:rPr lang="en-US" sz="2800" dirty="0"/>
                      </a:br>
                      <a:endParaRPr lang="en-US" sz="2800" dirty="0"/>
                    </a:p>
                    <a:p>
                      <a:pPr marL="457200" indent="-457200">
                        <a:buFont typeface="Arial" panose="020B0604020202020204" pitchFamily="34" charset="0"/>
                        <a:buChar char="•"/>
                      </a:pPr>
                      <a:r>
                        <a:rPr lang="en-US" sz="2800" dirty="0"/>
                        <a:t> </a:t>
                      </a:r>
                      <a:br>
                        <a:rPr lang="en-US" sz="2800" dirty="0"/>
                      </a:br>
                      <a:endParaRPr lang="en-US" sz="2800" dirty="0"/>
                    </a:p>
                    <a:p>
                      <a:pPr marL="457200" indent="-457200">
                        <a:buFont typeface="Arial" panose="020B0604020202020204" pitchFamily="34" charset="0"/>
                        <a:buChar char="•"/>
                      </a:pPr>
                      <a:br>
                        <a:rPr lang="en-US" sz="2800" dirty="0"/>
                      </a:br>
                      <a:endParaRPr lang="en-US" sz="2800" dirty="0"/>
                    </a:p>
                    <a:p>
                      <a:pPr marL="457200" indent="-457200">
                        <a:buFont typeface="Arial" panose="020B0604020202020204" pitchFamily="34" charset="0"/>
                        <a:buChar char="•"/>
                      </a:pPr>
                      <a:r>
                        <a:rPr lang="en-US" sz="2800" dirty="0"/>
                        <a:t>    </a:t>
                      </a:r>
                    </a:p>
                  </a:txBody>
                  <a:tcPr/>
                </a:tc>
                <a:extLst>
                  <a:ext uri="{0D108BD9-81ED-4DB2-BD59-A6C34878D82A}">
                    <a16:rowId xmlns:a16="http://schemas.microsoft.com/office/drawing/2014/main" val="4071362393"/>
                  </a:ext>
                </a:extLst>
              </a:tr>
            </a:tbl>
          </a:graphicData>
        </a:graphic>
      </p:graphicFrame>
    </p:spTree>
    <p:extLst>
      <p:ext uri="{BB962C8B-B14F-4D97-AF65-F5344CB8AC3E}">
        <p14:creationId xmlns:p14="http://schemas.microsoft.com/office/powerpoint/2010/main" val="425433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1CB1-2A96-7089-7280-A04B0CD678C1}"/>
              </a:ext>
            </a:extLst>
          </p:cNvPr>
          <p:cNvSpPr>
            <a:spLocks noGrp="1"/>
          </p:cNvSpPr>
          <p:nvPr>
            <p:ph type="title"/>
          </p:nvPr>
        </p:nvSpPr>
        <p:spPr/>
        <p:txBody>
          <a:bodyPr/>
          <a:lstStyle/>
          <a:p>
            <a:r>
              <a:rPr lang="en-US" dirty="0"/>
              <a:t>Set Apart by His Grace</a:t>
            </a:r>
          </a:p>
        </p:txBody>
      </p:sp>
      <p:sp>
        <p:nvSpPr>
          <p:cNvPr id="3" name="Content Placeholder 2">
            <a:extLst>
              <a:ext uri="{FF2B5EF4-FFF2-40B4-BE49-F238E27FC236}">
                <a16:creationId xmlns:a16="http://schemas.microsoft.com/office/drawing/2014/main" id="{16A0F081-CDC6-7ECA-F76B-89BBF78E1D11}"/>
              </a:ext>
            </a:extLst>
          </p:cNvPr>
          <p:cNvSpPr>
            <a:spLocks noGrp="1"/>
          </p:cNvSpPr>
          <p:nvPr>
            <p:ph idx="1"/>
          </p:nvPr>
        </p:nvSpPr>
        <p:spPr/>
        <p:txBody>
          <a:bodyPr/>
          <a:lstStyle/>
          <a:p>
            <a:r>
              <a:rPr lang="en-US" dirty="0"/>
              <a:t>How should His people respond to Him because of His forgiveness? </a:t>
            </a:r>
          </a:p>
          <a:p>
            <a:r>
              <a:rPr lang="en-US" dirty="0"/>
              <a:t>How do we balance reverence for God with a close personal relationship with Him?</a:t>
            </a:r>
          </a:p>
          <a:p>
            <a:r>
              <a:rPr lang="en-US" dirty="0"/>
              <a:t>Why is God’s uniqueness/holiness so vital to our faith?</a:t>
            </a:r>
          </a:p>
        </p:txBody>
      </p:sp>
    </p:spTree>
    <p:extLst>
      <p:ext uri="{BB962C8B-B14F-4D97-AF65-F5344CB8AC3E}">
        <p14:creationId xmlns:p14="http://schemas.microsoft.com/office/powerpoint/2010/main" val="13515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9976-B901-301A-6D60-9744F8D83D73}"/>
              </a:ext>
            </a:extLst>
          </p:cNvPr>
          <p:cNvSpPr>
            <a:spLocks noGrp="1"/>
          </p:cNvSpPr>
          <p:nvPr>
            <p:ph type="title"/>
          </p:nvPr>
        </p:nvSpPr>
        <p:spPr/>
        <p:txBody>
          <a:bodyPr/>
          <a:lstStyle/>
          <a:p>
            <a:r>
              <a:rPr lang="en-US" dirty="0"/>
              <a:t>Set Apart by His Grace</a:t>
            </a:r>
          </a:p>
        </p:txBody>
      </p:sp>
      <p:sp>
        <p:nvSpPr>
          <p:cNvPr id="3" name="Content Placeholder 2">
            <a:extLst>
              <a:ext uri="{FF2B5EF4-FFF2-40B4-BE49-F238E27FC236}">
                <a16:creationId xmlns:a16="http://schemas.microsoft.com/office/drawing/2014/main" id="{922A610A-B958-E709-7DC1-FD0817983E29}"/>
              </a:ext>
            </a:extLst>
          </p:cNvPr>
          <p:cNvSpPr>
            <a:spLocks noGrp="1"/>
          </p:cNvSpPr>
          <p:nvPr>
            <p:ph idx="1"/>
          </p:nvPr>
        </p:nvSpPr>
        <p:spPr/>
        <p:txBody>
          <a:bodyPr/>
          <a:lstStyle/>
          <a:p>
            <a:r>
              <a:rPr lang="en-US" dirty="0"/>
              <a:t>What are some ways we can respond to God’s holiness this week? </a:t>
            </a:r>
          </a:p>
          <a:p>
            <a:pPr lvl="1"/>
            <a:r>
              <a:rPr lang="en-US" dirty="0"/>
              <a:t>Consider this document</a:t>
            </a:r>
            <a:br>
              <a:rPr lang="en-US" dirty="0"/>
            </a:br>
            <a:r>
              <a:rPr lang="en-US" i="1" dirty="0"/>
              <a:t>101 Reasons to Praise the Lord</a:t>
            </a:r>
          </a:p>
        </p:txBody>
      </p:sp>
      <p:pic>
        <p:nvPicPr>
          <p:cNvPr id="4" name="Picture 3" descr="A picture containing text, circle, font, design&#10;&#10;Description automatically generated">
            <a:extLst>
              <a:ext uri="{FF2B5EF4-FFF2-40B4-BE49-F238E27FC236}">
                <a16:creationId xmlns:a16="http://schemas.microsoft.com/office/drawing/2014/main" id="{1AC35780-914E-525B-AB5B-E2BD3AB6777B}"/>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56064" t="9443" r="4509" b="6403"/>
          <a:stretch/>
        </p:blipFill>
        <p:spPr bwMode="auto">
          <a:xfrm>
            <a:off x="7953736" y="2744932"/>
            <a:ext cx="2465407" cy="320815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919D531-97A5-B41A-F2D4-D07B10F9F26B}"/>
              </a:ext>
            </a:extLst>
          </p:cNvPr>
          <p:cNvPicPr>
            <a:picLocks noChangeAspect="1"/>
          </p:cNvPicPr>
          <p:nvPr/>
        </p:nvPicPr>
        <p:blipFill>
          <a:blip r:embed="rId3"/>
          <a:stretch>
            <a:fillRect/>
          </a:stretch>
        </p:blipFill>
        <p:spPr>
          <a:xfrm>
            <a:off x="2819217" y="4262351"/>
            <a:ext cx="2838095" cy="15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3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5B18-AFBF-F0C1-2479-E84340F6DA6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346E27A-5626-7FBF-2C12-25011091A00A}"/>
              </a:ext>
            </a:extLst>
          </p:cNvPr>
          <p:cNvSpPr>
            <a:spLocks noGrp="1"/>
          </p:cNvSpPr>
          <p:nvPr>
            <p:ph idx="1"/>
          </p:nvPr>
        </p:nvSpPr>
        <p:spPr>
          <a:xfrm>
            <a:off x="838200" y="2222339"/>
            <a:ext cx="10515600" cy="3954624"/>
          </a:xfrm>
        </p:spPr>
        <p:txBody>
          <a:bodyPr/>
          <a:lstStyle/>
          <a:p>
            <a:r>
              <a:rPr lang="en-US" dirty="0"/>
              <a:t>Pray. </a:t>
            </a:r>
          </a:p>
          <a:p>
            <a:pPr lvl="1"/>
            <a:r>
              <a:rPr lang="en-US" dirty="0"/>
              <a:t>Ask God to reveal any times your thoughts, attitudes, or behavior have disappointed Him. </a:t>
            </a:r>
          </a:p>
          <a:p>
            <a:pPr lvl="1"/>
            <a:r>
              <a:rPr lang="en-US" dirty="0"/>
              <a:t>Ask God to redeem those character flaws and make you more like Him.</a:t>
            </a:r>
          </a:p>
          <a:p>
            <a:endParaRPr lang="en-US" dirty="0"/>
          </a:p>
        </p:txBody>
      </p:sp>
    </p:spTree>
    <p:extLst>
      <p:ext uri="{BB962C8B-B14F-4D97-AF65-F5344CB8AC3E}">
        <p14:creationId xmlns:p14="http://schemas.microsoft.com/office/powerpoint/2010/main" val="51736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5B18-AFBF-F0C1-2479-E84340F6DA6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346E27A-5626-7FBF-2C12-25011091A00A}"/>
              </a:ext>
            </a:extLst>
          </p:cNvPr>
          <p:cNvSpPr>
            <a:spLocks noGrp="1"/>
          </p:cNvSpPr>
          <p:nvPr>
            <p:ph idx="1"/>
          </p:nvPr>
        </p:nvSpPr>
        <p:spPr/>
        <p:txBody>
          <a:bodyPr/>
          <a:lstStyle/>
          <a:p>
            <a:r>
              <a:rPr lang="en-US" dirty="0"/>
              <a:t>Reflect. </a:t>
            </a:r>
          </a:p>
          <a:p>
            <a:pPr lvl="1"/>
            <a:r>
              <a:rPr lang="en-US" dirty="0"/>
              <a:t>Meditate on the moral attributes of God (holiness, righteousness, justice, love, mercy, wisdom). </a:t>
            </a:r>
          </a:p>
          <a:p>
            <a:pPr lvl="1"/>
            <a:r>
              <a:rPr lang="en-US" dirty="0"/>
              <a:t>Identify those principles and ask God to help you embody those attributes in your life.</a:t>
            </a:r>
          </a:p>
          <a:p>
            <a:endParaRPr lang="en-US" dirty="0"/>
          </a:p>
        </p:txBody>
      </p:sp>
    </p:spTree>
    <p:extLst>
      <p:ext uri="{BB962C8B-B14F-4D97-AF65-F5344CB8AC3E}">
        <p14:creationId xmlns:p14="http://schemas.microsoft.com/office/powerpoint/2010/main" val="191051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5B18-AFBF-F0C1-2479-E84340F6DA6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346E27A-5626-7FBF-2C12-25011091A00A}"/>
              </a:ext>
            </a:extLst>
          </p:cNvPr>
          <p:cNvSpPr>
            <a:spLocks noGrp="1"/>
          </p:cNvSpPr>
          <p:nvPr>
            <p:ph idx="1"/>
          </p:nvPr>
        </p:nvSpPr>
        <p:spPr/>
        <p:txBody>
          <a:bodyPr>
            <a:normAutofit/>
          </a:bodyPr>
          <a:lstStyle/>
          <a:p>
            <a:r>
              <a:rPr lang="en-US" dirty="0"/>
              <a:t>Search. </a:t>
            </a:r>
          </a:p>
          <a:p>
            <a:pPr lvl="1"/>
            <a:r>
              <a:rPr lang="en-US" dirty="0"/>
              <a:t>Search Scripture using available Bible tools in your library or online. </a:t>
            </a:r>
          </a:p>
          <a:p>
            <a:pPr lvl="1"/>
            <a:r>
              <a:rPr lang="en-US" dirty="0"/>
              <a:t>Record examples of God’s greatness and how He is set apart from all of creation. </a:t>
            </a:r>
          </a:p>
          <a:p>
            <a:pPr lvl="1"/>
            <a:r>
              <a:rPr lang="en-US" dirty="0"/>
              <a:t>Ask God to expand your mind to comprehend His glory, then to magnify Himself through you as you manifest His transforming power in your life. </a:t>
            </a:r>
          </a:p>
          <a:p>
            <a:endParaRPr lang="en-US" dirty="0"/>
          </a:p>
        </p:txBody>
      </p:sp>
    </p:spTree>
    <p:extLst>
      <p:ext uri="{BB962C8B-B14F-4D97-AF65-F5344CB8AC3E}">
        <p14:creationId xmlns:p14="http://schemas.microsoft.com/office/powerpoint/2010/main" val="384537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5722-364D-CA22-E65F-46174F1E99F3}"/>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D10663D1-A385-00CD-5966-236C3238A13C}"/>
              </a:ext>
            </a:extLst>
          </p:cNvPr>
          <p:cNvGrpSpPr/>
          <p:nvPr/>
        </p:nvGrpSpPr>
        <p:grpSpPr>
          <a:xfrm>
            <a:off x="2849598" y="1690688"/>
            <a:ext cx="6492803" cy="4161682"/>
            <a:chOff x="2849598" y="1690688"/>
            <a:chExt cx="6492803" cy="4161682"/>
          </a:xfrm>
        </p:grpSpPr>
        <p:pic>
          <p:nvPicPr>
            <p:cNvPr id="4" name="Picture 3" descr="A stained glass window with a picture of a bearded person&#10;&#10;Description automatically generated with medium confidence">
              <a:extLst>
                <a:ext uri="{FF2B5EF4-FFF2-40B4-BE49-F238E27FC236}">
                  <a16:creationId xmlns:a16="http://schemas.microsoft.com/office/drawing/2014/main" id="{CC9E411A-D0C3-449C-DB3F-57596A128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52809"/>
              <a:ext cx="5714286" cy="2952381"/>
            </a:xfrm>
            <a:prstGeom prst="rect">
              <a:avLst/>
            </a:prstGeom>
            <a:ln>
              <a:noFill/>
            </a:ln>
            <a:effectLst>
              <a:outerShdw blurRad="292100" dist="139700" dir="2700000" algn="tl" rotWithShape="0">
                <a:srgbClr val="333333">
                  <a:alpha val="65000"/>
                </a:srgbClr>
              </a:outerShdw>
            </a:effectLst>
          </p:spPr>
        </p:pic>
        <p:pic>
          <p:nvPicPr>
            <p:cNvPr id="6" name="Picture 5" descr="A picture containing black, darkness&#10;&#10;Description automatically generated">
              <a:hlinkClick r:id="rId3"/>
              <a:extLst>
                <a:ext uri="{FF2B5EF4-FFF2-40B4-BE49-F238E27FC236}">
                  <a16:creationId xmlns:a16="http://schemas.microsoft.com/office/drawing/2014/main" id="{C0700916-52E0-9912-4019-A6CC4B17B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7697997F-C304-3CA7-6AF3-F186E506DA72}"/>
              </a:ext>
            </a:extLst>
          </p:cNvPr>
          <p:cNvSpPr txBox="1"/>
          <p:nvPr/>
        </p:nvSpPr>
        <p:spPr>
          <a:xfrm>
            <a:off x="4750130" y="5852370"/>
            <a:ext cx="2576945" cy="369332"/>
          </a:xfrm>
          <a:prstGeom prst="rect">
            <a:avLst/>
          </a:prstGeom>
          <a:noFill/>
        </p:spPr>
        <p:txBody>
          <a:bodyPr wrap="square" rtlCol="0">
            <a:spAutoFit/>
          </a:bodyPr>
          <a:lstStyle/>
          <a:p>
            <a:pPr algn="ctr"/>
            <a:r>
              <a:rPr lang="en-US" dirty="0">
                <a:hlinkClick r:id="rId3"/>
              </a:rPr>
              <a:t>View Video</a:t>
            </a:r>
            <a:endParaRPr lang="en-US" dirty="0"/>
          </a:p>
        </p:txBody>
      </p:sp>
    </p:spTree>
    <p:extLst>
      <p:ext uri="{BB962C8B-B14F-4D97-AF65-F5344CB8AC3E}">
        <p14:creationId xmlns:p14="http://schemas.microsoft.com/office/powerpoint/2010/main" val="171128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CAB23-9309-5410-3E30-898EDCBDA814}"/>
              </a:ext>
            </a:extLst>
          </p:cNvPr>
          <p:cNvSpPr>
            <a:spLocks noGrp="1"/>
          </p:cNvSpPr>
          <p:nvPr>
            <p:ph type="title"/>
          </p:nvPr>
        </p:nvSpPr>
        <p:spPr/>
        <p:txBody>
          <a:bodyPr/>
          <a:lstStyle/>
          <a:p>
            <a:r>
              <a:rPr lang="en-US" dirty="0"/>
              <a:t>Family Activities</a:t>
            </a:r>
          </a:p>
        </p:txBody>
      </p:sp>
      <p:pic>
        <p:nvPicPr>
          <p:cNvPr id="6" name="Picture 5" descr="A crossword puzzle with black squares&#10;&#10;Description automatically generated with medium confidence">
            <a:extLst>
              <a:ext uri="{FF2B5EF4-FFF2-40B4-BE49-F238E27FC236}">
                <a16:creationId xmlns:a16="http://schemas.microsoft.com/office/drawing/2014/main" id="{75B9388A-65FA-73A6-0FCD-DF56055BCB92}"/>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97752" y="1530200"/>
            <a:ext cx="6679846" cy="203115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erson holding a sign&#10;&#10;Description automatically generated with low confidence">
            <a:extLst>
              <a:ext uri="{FF2B5EF4-FFF2-40B4-BE49-F238E27FC236}">
                <a16:creationId xmlns:a16="http://schemas.microsoft.com/office/drawing/2014/main" id="{D26F796B-0925-06BB-E1C7-AB6BD0B02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51" y="2805542"/>
            <a:ext cx="1879851" cy="3631822"/>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078BC648-0785-BD1C-E93D-B672109351BD}"/>
              </a:ext>
            </a:extLst>
          </p:cNvPr>
          <p:cNvSpPr/>
          <p:nvPr/>
        </p:nvSpPr>
        <p:spPr>
          <a:xfrm>
            <a:off x="314402" y="1530200"/>
            <a:ext cx="4620127" cy="2550685"/>
          </a:xfrm>
          <a:prstGeom prst="wedgeRoundRectCallout">
            <a:avLst>
              <a:gd name="adj1" fmla="val 66100"/>
              <a:gd name="adj2" fmla="val 142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cop on his beat radioed in a report of fallen letters.  Your pastor needs this quote to conclude his message.  Put the letters straight back up into the correct row. For help and other fun Family Activities, go to </a:t>
            </a:r>
            <a:r>
              <a:rPr lang="en-US" dirty="0">
                <a:latin typeface="Comic Sans MS" panose="030F0702030302020204" pitchFamily="66" charset="0"/>
                <a:hlinkClick r:id="rId4"/>
              </a:rPr>
              <a:t>https://tinyurl.com/mryaf335</a:t>
            </a:r>
            <a:r>
              <a:rPr lang="en-US" dirty="0">
                <a:latin typeface="Comic Sans MS" panose="030F0702030302020204" pitchFamily="66" charset="0"/>
              </a:rPr>
              <a:t> </a:t>
            </a:r>
          </a:p>
        </p:txBody>
      </p:sp>
    </p:spTree>
    <p:extLst>
      <p:ext uri="{BB962C8B-B14F-4D97-AF65-F5344CB8AC3E}">
        <p14:creationId xmlns:p14="http://schemas.microsoft.com/office/powerpoint/2010/main" val="388426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a:t>
            </a:r>
            <a:br>
              <a:rPr lang="en-US" dirty="0"/>
            </a:br>
            <a:r>
              <a:rPr lang="en-US" dirty="0"/>
              <a:t>The Holiness of God</a:t>
            </a:r>
          </a:p>
        </p:txBody>
      </p:sp>
      <p:sp>
        <p:nvSpPr>
          <p:cNvPr id="3" name="Subtitle 2"/>
          <p:cNvSpPr>
            <a:spLocks noGrp="1"/>
          </p:cNvSpPr>
          <p:nvPr>
            <p:ph type="subTitle" idx="1"/>
          </p:nvPr>
        </p:nvSpPr>
        <p:spPr>
          <a:xfrm>
            <a:off x="1524000" y="3871356"/>
            <a:ext cx="9144000" cy="1386444"/>
          </a:xfrm>
        </p:spPr>
        <p:txBody>
          <a:bodyPr/>
          <a:lstStyle/>
          <a:p>
            <a:r>
              <a:rPr lang="en-US" dirty="0"/>
              <a:t>July 16</a:t>
            </a:r>
          </a:p>
        </p:txBody>
      </p:sp>
    </p:spTree>
    <p:extLst>
      <p:ext uri="{BB962C8B-B14F-4D97-AF65-F5344CB8AC3E}">
        <p14:creationId xmlns:p14="http://schemas.microsoft.com/office/powerpoint/2010/main" val="53865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172A5D-B64A-8121-5B20-2D74B54686F7}"/>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6E597921-4E1B-B99C-024A-7AB0A08C5FC7}"/>
              </a:ext>
            </a:extLst>
          </p:cNvPr>
          <p:cNvSpPr>
            <a:spLocks noGrp="1"/>
          </p:cNvSpPr>
          <p:nvPr>
            <p:ph idx="1"/>
          </p:nvPr>
        </p:nvSpPr>
        <p:spPr/>
        <p:txBody>
          <a:bodyPr/>
          <a:lstStyle/>
          <a:p>
            <a:r>
              <a:rPr lang="en-US" dirty="0"/>
              <a:t>What is something you possess that you think is unique?</a:t>
            </a:r>
          </a:p>
          <a:p>
            <a:endParaRPr lang="en-US" dirty="0"/>
          </a:p>
          <a:p>
            <a:r>
              <a:rPr lang="en-US" b="1" dirty="0">
                <a:solidFill>
                  <a:srgbClr val="C00000"/>
                </a:solidFill>
              </a:rPr>
              <a:t>God</a:t>
            </a:r>
            <a:r>
              <a:rPr lang="en-US" dirty="0">
                <a:solidFill>
                  <a:srgbClr val="C00000"/>
                </a:solidFill>
              </a:rPr>
              <a:t> is unique, different, set apart from everything in His creation.</a:t>
            </a:r>
          </a:p>
          <a:p>
            <a:pPr lvl="1"/>
            <a:r>
              <a:rPr lang="en-US" dirty="0">
                <a:solidFill>
                  <a:srgbClr val="C00000"/>
                </a:solidFill>
              </a:rPr>
              <a:t>Today’s lesson considers why </a:t>
            </a:r>
            <a:r>
              <a:rPr lang="en-US" b="1" i="1" dirty="0">
                <a:solidFill>
                  <a:srgbClr val="C00000"/>
                </a:solidFill>
              </a:rPr>
              <a:t>God is holy </a:t>
            </a:r>
            <a:r>
              <a:rPr lang="en-US" dirty="0">
                <a:solidFill>
                  <a:srgbClr val="C00000"/>
                </a:solidFill>
              </a:rPr>
              <a:t>!</a:t>
            </a:r>
          </a:p>
          <a:p>
            <a:endParaRPr lang="en-US" dirty="0"/>
          </a:p>
        </p:txBody>
      </p:sp>
      <p:grpSp>
        <p:nvGrpSpPr>
          <p:cNvPr id="8" name="Group 7">
            <a:extLst>
              <a:ext uri="{FF2B5EF4-FFF2-40B4-BE49-F238E27FC236}">
                <a16:creationId xmlns:a16="http://schemas.microsoft.com/office/drawing/2014/main" id="{532A7808-3B6E-7955-F6E5-BE4C12D1B516}"/>
              </a:ext>
            </a:extLst>
          </p:cNvPr>
          <p:cNvGrpSpPr/>
          <p:nvPr/>
        </p:nvGrpSpPr>
        <p:grpSpPr>
          <a:xfrm>
            <a:off x="1264913" y="3169711"/>
            <a:ext cx="9662174" cy="3007252"/>
            <a:chOff x="1541206" y="3126177"/>
            <a:chExt cx="9662174" cy="3007252"/>
          </a:xfrm>
        </p:grpSpPr>
        <p:pic>
          <p:nvPicPr>
            <p:cNvPr id="6" name="Picture 5">
              <a:extLst>
                <a:ext uri="{FF2B5EF4-FFF2-40B4-BE49-F238E27FC236}">
                  <a16:creationId xmlns:a16="http://schemas.microsoft.com/office/drawing/2014/main" id="{6A2651DB-6E6B-3435-9AB5-70EAF5A3D40F}"/>
                </a:ext>
              </a:extLst>
            </p:cNvPr>
            <p:cNvPicPr>
              <a:picLocks noChangeAspect="1"/>
            </p:cNvPicPr>
            <p:nvPr/>
          </p:nvPicPr>
          <p:blipFill>
            <a:blip r:embed="rId2"/>
            <a:stretch>
              <a:fillRect/>
            </a:stretch>
          </p:blipFill>
          <p:spPr>
            <a:xfrm>
              <a:off x="4522940" y="3429000"/>
              <a:ext cx="2610744" cy="1741856"/>
            </a:xfrm>
            <a:prstGeom prst="rect">
              <a:avLst/>
            </a:prstGeom>
            <a:ln>
              <a:noFill/>
            </a:ln>
            <a:effectLst>
              <a:outerShdw blurRad="292100" dist="139700" dir="2700000" algn="tl" rotWithShape="0">
                <a:srgbClr val="333333">
                  <a:alpha val="65000"/>
                </a:srgbClr>
              </a:outerShdw>
            </a:effectLst>
          </p:spPr>
        </p:pic>
        <p:pic>
          <p:nvPicPr>
            <p:cNvPr id="1026" name="Picture 2" descr="Free Folding Camera Stock Photo">
              <a:extLst>
                <a:ext uri="{FF2B5EF4-FFF2-40B4-BE49-F238E27FC236}">
                  <a16:creationId xmlns:a16="http://schemas.microsoft.com/office/drawing/2014/main" id="{951BDE0E-DC7F-9240-864B-3D7522D1E3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206" y="3126177"/>
              <a:ext cx="1925782" cy="288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556EF5-4E72-0E88-5848-149486431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532" y="3126177"/>
              <a:ext cx="3395848" cy="2546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37F305-2635-FC9C-8313-DA299BB8761B}"/>
                </a:ext>
              </a:extLst>
            </p:cNvPr>
            <p:cNvSpPr txBox="1"/>
            <p:nvPr/>
          </p:nvSpPr>
          <p:spPr>
            <a:xfrm>
              <a:off x="7820398" y="5764097"/>
              <a:ext cx="3265714" cy="369332"/>
            </a:xfrm>
            <a:prstGeom prst="rect">
              <a:avLst/>
            </a:prstGeom>
            <a:noFill/>
          </p:spPr>
          <p:txBody>
            <a:bodyPr wrap="square" rtlCol="0">
              <a:spAutoFit/>
            </a:bodyPr>
            <a:lstStyle/>
            <a:p>
              <a:r>
                <a:rPr lang="en-US" dirty="0">
                  <a:hlinkClick r:id="rId5"/>
                </a:rPr>
                <a:t>https://longislandmuseum.org/</a:t>
              </a:r>
              <a:r>
                <a:rPr lang="en-US" dirty="0"/>
                <a:t> </a:t>
              </a:r>
            </a:p>
          </p:txBody>
        </p:sp>
      </p:grpSp>
    </p:spTree>
    <p:extLst>
      <p:ext uri="{BB962C8B-B14F-4D97-AF65-F5344CB8AC3E}">
        <p14:creationId xmlns:p14="http://schemas.microsoft.com/office/powerpoint/2010/main" val="25775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4BC4-AF0D-09B9-CED1-30DCC886C062}"/>
              </a:ext>
            </a:extLst>
          </p:cNvPr>
          <p:cNvSpPr>
            <a:spLocks noGrp="1"/>
          </p:cNvSpPr>
          <p:nvPr>
            <p:ph type="title"/>
          </p:nvPr>
        </p:nvSpPr>
        <p:spPr/>
        <p:txBody>
          <a:bodyPr/>
          <a:lstStyle/>
          <a:p>
            <a:pPr algn="l"/>
            <a:r>
              <a:rPr lang="en-US" dirty="0"/>
              <a:t>Listen for response to greatness.</a:t>
            </a:r>
          </a:p>
        </p:txBody>
      </p:sp>
      <p:sp>
        <p:nvSpPr>
          <p:cNvPr id="3" name="Content Placeholder 2">
            <a:extLst>
              <a:ext uri="{FF2B5EF4-FFF2-40B4-BE49-F238E27FC236}">
                <a16:creationId xmlns:a16="http://schemas.microsoft.com/office/drawing/2014/main" id="{AC653B19-3C1B-4AE7-0F58-C3F13A514FFB}"/>
              </a:ext>
            </a:extLst>
          </p:cNvPr>
          <p:cNvSpPr>
            <a:spLocks noGrp="1"/>
          </p:cNvSpPr>
          <p:nvPr>
            <p:ph idx="1"/>
          </p:nvPr>
        </p:nvSpPr>
        <p:spPr>
          <a:xfrm>
            <a:off x="1437672" y="1952947"/>
            <a:ext cx="9316656" cy="4351338"/>
          </a:xfrm>
        </p:spPr>
        <p:txBody>
          <a:bodyPr/>
          <a:lstStyle/>
          <a:p>
            <a:pPr marL="0" indent="0" algn="ctr">
              <a:buNone/>
            </a:pPr>
            <a:r>
              <a:rPr lang="en-US" dirty="0"/>
              <a:t>Psalm 99:1-3 (NIV)  The LORD reigns, let the nations tremble; he sits enthroned between the cherubim, let the earth shake. 2  Great is the LORD in Zion; he is exalted over all the nations. 3  Let them praise your great and awesome name-- he is holy.</a:t>
            </a:r>
          </a:p>
        </p:txBody>
      </p:sp>
      <p:pic>
        <p:nvPicPr>
          <p:cNvPr id="5" name="Picture 4">
            <a:extLst>
              <a:ext uri="{FF2B5EF4-FFF2-40B4-BE49-F238E27FC236}">
                <a16:creationId xmlns:a16="http://schemas.microsoft.com/office/drawing/2014/main" id="{4B33B294-F167-843D-D9AA-4BC3FB19165E}"/>
              </a:ext>
            </a:extLst>
          </p:cNvPr>
          <p:cNvPicPr>
            <a:picLocks noChangeAspect="1"/>
          </p:cNvPicPr>
          <p:nvPr/>
        </p:nvPicPr>
        <p:blipFill>
          <a:blip r:embed="rId2"/>
          <a:stretch>
            <a:fillRect/>
          </a:stretch>
        </p:blipFill>
        <p:spPr>
          <a:xfrm rot="16200000">
            <a:off x="6057948" y="4604997"/>
            <a:ext cx="352381" cy="1976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81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D631-A811-0442-335B-38C89DFB82B1}"/>
              </a:ext>
            </a:extLst>
          </p:cNvPr>
          <p:cNvSpPr>
            <a:spLocks noGrp="1"/>
          </p:cNvSpPr>
          <p:nvPr>
            <p:ph type="title"/>
          </p:nvPr>
        </p:nvSpPr>
        <p:spPr/>
        <p:txBody>
          <a:bodyPr/>
          <a:lstStyle/>
          <a:p>
            <a:r>
              <a:rPr lang="en-US" dirty="0"/>
              <a:t>Set Apart by His Greatness</a:t>
            </a:r>
          </a:p>
        </p:txBody>
      </p:sp>
      <p:sp>
        <p:nvSpPr>
          <p:cNvPr id="3" name="Content Placeholder 2">
            <a:extLst>
              <a:ext uri="{FF2B5EF4-FFF2-40B4-BE49-F238E27FC236}">
                <a16:creationId xmlns:a16="http://schemas.microsoft.com/office/drawing/2014/main" id="{1BD7E1EE-D97A-B9C1-9786-EE8B9F10F493}"/>
              </a:ext>
            </a:extLst>
          </p:cNvPr>
          <p:cNvSpPr>
            <a:spLocks noGrp="1"/>
          </p:cNvSpPr>
          <p:nvPr>
            <p:ph idx="1"/>
          </p:nvPr>
        </p:nvSpPr>
        <p:spPr/>
        <p:txBody>
          <a:bodyPr/>
          <a:lstStyle/>
          <a:p>
            <a:r>
              <a:rPr lang="en-US" dirty="0"/>
              <a:t>What attributes does the psalmist describe of the Lord?</a:t>
            </a:r>
          </a:p>
          <a:p>
            <a:r>
              <a:rPr lang="en-US" dirty="0"/>
              <a:t>Over whom does He reign? </a:t>
            </a:r>
          </a:p>
          <a:p>
            <a:r>
              <a:rPr lang="en-US" dirty="0"/>
              <a:t>What is to be the  response to He who reigns? </a:t>
            </a:r>
          </a:p>
          <a:p>
            <a:r>
              <a:rPr lang="en-US" dirty="0"/>
              <a:t>What does it mean to praise the </a:t>
            </a:r>
            <a:r>
              <a:rPr lang="en-US" i="1" dirty="0"/>
              <a:t>name</a:t>
            </a:r>
            <a:r>
              <a:rPr lang="en-US" dirty="0"/>
              <a:t> of the Lord? </a:t>
            </a:r>
          </a:p>
        </p:txBody>
      </p:sp>
    </p:spTree>
    <p:extLst>
      <p:ext uri="{BB962C8B-B14F-4D97-AF65-F5344CB8AC3E}">
        <p14:creationId xmlns:p14="http://schemas.microsoft.com/office/powerpoint/2010/main" val="13229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4A8C-9949-1570-D45E-8C6F9A3D93EE}"/>
              </a:ext>
            </a:extLst>
          </p:cNvPr>
          <p:cNvSpPr>
            <a:spLocks noGrp="1"/>
          </p:cNvSpPr>
          <p:nvPr>
            <p:ph type="title"/>
          </p:nvPr>
        </p:nvSpPr>
        <p:spPr/>
        <p:txBody>
          <a:bodyPr/>
          <a:lstStyle/>
          <a:p>
            <a:r>
              <a:rPr lang="en-US" dirty="0"/>
              <a:t>Set Apart by His Greatness</a:t>
            </a:r>
          </a:p>
        </p:txBody>
      </p:sp>
      <p:sp>
        <p:nvSpPr>
          <p:cNvPr id="3" name="Content Placeholder 2">
            <a:extLst>
              <a:ext uri="{FF2B5EF4-FFF2-40B4-BE49-F238E27FC236}">
                <a16:creationId xmlns:a16="http://schemas.microsoft.com/office/drawing/2014/main" id="{67BE7423-7459-A5A5-1836-1E80CA7D632F}"/>
              </a:ext>
            </a:extLst>
          </p:cNvPr>
          <p:cNvSpPr>
            <a:spLocks noGrp="1"/>
          </p:cNvSpPr>
          <p:nvPr>
            <p:ph idx="1"/>
          </p:nvPr>
        </p:nvSpPr>
        <p:spPr/>
        <p:txBody>
          <a:bodyPr/>
          <a:lstStyle/>
          <a:p>
            <a:r>
              <a:rPr lang="en-US" dirty="0"/>
              <a:t>The psalm repeatedly emphasizes God's kingship and His authority over the nations. How does this perspective impact our understanding of God's sovereignty and our role as His people?</a:t>
            </a:r>
          </a:p>
        </p:txBody>
      </p:sp>
      <p:pic>
        <p:nvPicPr>
          <p:cNvPr id="5" name="Picture 4" descr="A statue of a person holding a flute&#10;&#10;Description automatically generated with low confidence">
            <a:extLst>
              <a:ext uri="{FF2B5EF4-FFF2-40B4-BE49-F238E27FC236}">
                <a16:creationId xmlns:a16="http://schemas.microsoft.com/office/drawing/2014/main" id="{3E3ED04C-BA22-2C56-D2B4-4BD7824968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911" y="3919260"/>
            <a:ext cx="4026178" cy="2392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532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E587-E25E-AFE7-C1B6-2A80FF0CB8EE}"/>
              </a:ext>
            </a:extLst>
          </p:cNvPr>
          <p:cNvSpPr>
            <a:spLocks noGrp="1"/>
          </p:cNvSpPr>
          <p:nvPr>
            <p:ph type="title"/>
          </p:nvPr>
        </p:nvSpPr>
        <p:spPr/>
        <p:txBody>
          <a:bodyPr/>
          <a:lstStyle/>
          <a:p>
            <a:pPr algn="l"/>
            <a:r>
              <a:rPr lang="en-US" dirty="0"/>
              <a:t>Listen for attributes of God</a:t>
            </a:r>
          </a:p>
        </p:txBody>
      </p:sp>
      <p:sp>
        <p:nvSpPr>
          <p:cNvPr id="3" name="Content Placeholder 2">
            <a:extLst>
              <a:ext uri="{FF2B5EF4-FFF2-40B4-BE49-F238E27FC236}">
                <a16:creationId xmlns:a16="http://schemas.microsoft.com/office/drawing/2014/main" id="{DAF2F05A-7A43-060C-2A5A-6F9C42D198EA}"/>
              </a:ext>
            </a:extLst>
          </p:cNvPr>
          <p:cNvSpPr>
            <a:spLocks noGrp="1"/>
          </p:cNvSpPr>
          <p:nvPr>
            <p:ph idx="1"/>
          </p:nvPr>
        </p:nvSpPr>
        <p:spPr>
          <a:xfrm>
            <a:off x="1655179" y="2033969"/>
            <a:ext cx="8691623" cy="4351338"/>
          </a:xfrm>
        </p:spPr>
        <p:txBody>
          <a:bodyPr/>
          <a:lstStyle/>
          <a:p>
            <a:pPr marL="0" indent="0" algn="ctr">
              <a:buNone/>
            </a:pPr>
            <a:r>
              <a:rPr lang="en-US" dirty="0"/>
              <a:t>Psalm 99:4-5 (NIV)  The King is mighty, he loves justice-- you have established equity; in Jacob you have done what is just and right. 5  Exalt the LORD our God and worship at his footstool; he is holy.</a:t>
            </a:r>
          </a:p>
        </p:txBody>
      </p:sp>
      <p:pic>
        <p:nvPicPr>
          <p:cNvPr id="4" name="Picture 3">
            <a:extLst>
              <a:ext uri="{FF2B5EF4-FFF2-40B4-BE49-F238E27FC236}">
                <a16:creationId xmlns:a16="http://schemas.microsoft.com/office/drawing/2014/main" id="{0051AC79-DC8A-4FE5-FDDB-40382396B53D}"/>
              </a:ext>
            </a:extLst>
          </p:cNvPr>
          <p:cNvPicPr>
            <a:picLocks noChangeAspect="1"/>
          </p:cNvPicPr>
          <p:nvPr/>
        </p:nvPicPr>
        <p:blipFill>
          <a:blip r:embed="rId2"/>
          <a:stretch>
            <a:fillRect/>
          </a:stretch>
        </p:blipFill>
        <p:spPr>
          <a:xfrm rot="16200000">
            <a:off x="5919810" y="4431377"/>
            <a:ext cx="352381" cy="1976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69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0234-13AC-E2F7-F234-B79AF438E248}"/>
              </a:ext>
            </a:extLst>
          </p:cNvPr>
          <p:cNvSpPr>
            <a:spLocks noGrp="1"/>
          </p:cNvSpPr>
          <p:nvPr>
            <p:ph type="title"/>
          </p:nvPr>
        </p:nvSpPr>
        <p:spPr/>
        <p:txBody>
          <a:bodyPr/>
          <a:lstStyle/>
          <a:p>
            <a:r>
              <a:rPr lang="en-US" dirty="0"/>
              <a:t>Set Apart by His Justice</a:t>
            </a:r>
          </a:p>
        </p:txBody>
      </p:sp>
      <p:sp>
        <p:nvSpPr>
          <p:cNvPr id="3" name="Content Placeholder 2">
            <a:extLst>
              <a:ext uri="{FF2B5EF4-FFF2-40B4-BE49-F238E27FC236}">
                <a16:creationId xmlns:a16="http://schemas.microsoft.com/office/drawing/2014/main" id="{91C1D66A-DDBD-5F71-DD17-A540ECA2EB02}"/>
              </a:ext>
            </a:extLst>
          </p:cNvPr>
          <p:cNvSpPr>
            <a:spLocks noGrp="1"/>
          </p:cNvSpPr>
          <p:nvPr>
            <p:ph idx="1"/>
          </p:nvPr>
        </p:nvSpPr>
        <p:spPr/>
        <p:txBody>
          <a:bodyPr/>
          <a:lstStyle/>
          <a:p>
            <a:r>
              <a:rPr lang="en-US" dirty="0"/>
              <a:t>Although the Lord is mighty in strength and as sovereign can do what He chooses, what characterizes His approach to judgment? </a:t>
            </a:r>
          </a:p>
          <a:p>
            <a:r>
              <a:rPr lang="en-US" dirty="0"/>
              <a:t>What should be the response of His people? Once again, why is the Lord worthy of praise? </a:t>
            </a:r>
          </a:p>
          <a:p>
            <a:endParaRPr lang="en-US" dirty="0"/>
          </a:p>
        </p:txBody>
      </p:sp>
    </p:spTree>
    <p:extLst>
      <p:ext uri="{BB962C8B-B14F-4D97-AF65-F5344CB8AC3E}">
        <p14:creationId xmlns:p14="http://schemas.microsoft.com/office/powerpoint/2010/main" val="7078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7ACA-9FB8-B2BB-F5D7-08C1A6BA83F2}"/>
              </a:ext>
            </a:extLst>
          </p:cNvPr>
          <p:cNvSpPr>
            <a:spLocks noGrp="1"/>
          </p:cNvSpPr>
          <p:nvPr>
            <p:ph type="title"/>
          </p:nvPr>
        </p:nvSpPr>
        <p:spPr/>
        <p:txBody>
          <a:bodyPr/>
          <a:lstStyle/>
          <a:p>
            <a:r>
              <a:rPr lang="en-US" dirty="0"/>
              <a:t>Set Apart by His Justice</a:t>
            </a:r>
          </a:p>
        </p:txBody>
      </p:sp>
      <p:sp>
        <p:nvSpPr>
          <p:cNvPr id="3" name="Content Placeholder 2">
            <a:extLst>
              <a:ext uri="{FF2B5EF4-FFF2-40B4-BE49-F238E27FC236}">
                <a16:creationId xmlns:a16="http://schemas.microsoft.com/office/drawing/2014/main" id="{E85E07AD-79DF-796C-DA02-6A7C20B5A1F1}"/>
              </a:ext>
            </a:extLst>
          </p:cNvPr>
          <p:cNvSpPr>
            <a:spLocks noGrp="1"/>
          </p:cNvSpPr>
          <p:nvPr>
            <p:ph idx="1"/>
          </p:nvPr>
        </p:nvSpPr>
        <p:spPr/>
        <p:txBody>
          <a:bodyPr/>
          <a:lstStyle/>
          <a:p>
            <a:r>
              <a:rPr lang="en-US" dirty="0"/>
              <a:t>How does it impact your faith to know that God is all-powerful, and He is also good?</a:t>
            </a:r>
          </a:p>
          <a:p>
            <a:r>
              <a:rPr lang="en-US" dirty="0"/>
              <a:t>In verse 5, the psalmist praises God for establishing justice and equity. How does this resonate with contemporary issues of social justice and equality? </a:t>
            </a:r>
          </a:p>
        </p:txBody>
      </p:sp>
    </p:spTree>
    <p:extLst>
      <p:ext uri="{BB962C8B-B14F-4D97-AF65-F5344CB8AC3E}">
        <p14:creationId xmlns:p14="http://schemas.microsoft.com/office/powerpoint/2010/main" val="323195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1" ma:contentTypeDescription="Create a new document." ma:contentTypeScope="" ma:versionID="5a54eb1c6f8b3c15f3db8bb52070afb2">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548d42f8958b8b43ad32e4f0c97c27f3"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5D8C61-8C51-4A8C-9098-08612D959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DFFCC8-7E91-4EB8-959E-957CC25C49BA}">
  <ds:schemaRefs>
    <ds:schemaRef ds:uri="http://schemas.microsoft.com/sharepoint/v3/contenttype/forms"/>
  </ds:schemaRefs>
</ds:datastoreItem>
</file>

<file path=customXml/itemProps3.xml><?xml version="1.0" encoding="utf-8"?>
<ds:datastoreItem xmlns:ds="http://schemas.openxmlformats.org/officeDocument/2006/customXml" ds:itemID="{5ADCEE0A-0577-448D-BFCC-134F00B78F78}">
  <ds:schemaRefs>
    <ds:schemaRef ds:uri="http://schemas.openxmlformats.org/package/2006/metadata/core-properties"/>
    <ds:schemaRef ds:uri="http://schemas.microsoft.com/office/2006/documentManagement/types"/>
    <ds:schemaRef ds:uri="cc43d6cf-8a0b-44e4-ab1d-3c9dc081b136"/>
    <ds:schemaRef ds:uri="7e392ffc-8708-4630-933d-e38c66d6d621"/>
    <ds:schemaRef ds:uri="http://schemas.microsoft.com/office/2006/metadata/properties"/>
    <ds:schemaRef ds:uri="http://purl.org/dc/dcmitype/"/>
    <ds:schemaRef ds:uri="http://purl.org/dc/elements/1.1/"/>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ss4</Template>
  <TotalTime>468</TotalTime>
  <Words>877</Words>
  <Application>Microsoft Office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Set Apart The Holiness of God</vt:lpstr>
      <vt:lpstr>Video Introduction</vt:lpstr>
      <vt:lpstr>Think about it …</vt:lpstr>
      <vt:lpstr>Listen for response to greatness.</vt:lpstr>
      <vt:lpstr>Set Apart by His Greatness</vt:lpstr>
      <vt:lpstr>Set Apart by His Greatness</vt:lpstr>
      <vt:lpstr>Listen for attributes of God</vt:lpstr>
      <vt:lpstr>Set Apart by His Justice</vt:lpstr>
      <vt:lpstr>Set Apart by His Justice</vt:lpstr>
      <vt:lpstr>Set Apart by His Justice</vt:lpstr>
      <vt:lpstr>Listen for significant leaders.</vt:lpstr>
      <vt:lpstr>Listen for significant leaders.</vt:lpstr>
      <vt:lpstr>Set Apart by His Grace</vt:lpstr>
      <vt:lpstr>Set Apart by His Grace</vt:lpstr>
      <vt:lpstr>Set Apart by His Grace</vt:lpstr>
      <vt:lpstr>Set Apart by His Grace</vt:lpstr>
      <vt:lpstr>Application</vt:lpstr>
      <vt:lpstr>Application</vt:lpstr>
      <vt:lpstr>Application</vt:lpstr>
      <vt:lpstr>Family Activities</vt:lpstr>
      <vt:lpstr>Set Apart The Holiness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Apart The Holiness of God</dc:title>
  <dc:creator>Armstrong, Stephen (General Math and Science)</dc:creator>
  <cp:lastModifiedBy>Armstrong, Stephen (General Math and Science)</cp:lastModifiedBy>
  <cp:revision>1</cp:revision>
  <dcterms:created xsi:type="dcterms:W3CDTF">2023-06-29T11:57:27Z</dcterms:created>
  <dcterms:modified xsi:type="dcterms:W3CDTF">2023-06-29T19:46:08Z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